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280" r:id="rId5"/>
    <p:sldId id="1276" r:id="rId6"/>
    <p:sldId id="1277" r:id="rId7"/>
    <p:sldId id="1278" r:id="rId8"/>
    <p:sldId id="1279" r:id="rId9"/>
    <p:sldId id="1281" r:id="rId10"/>
    <p:sldId id="1282" r:id="rId11"/>
    <p:sldId id="1284" r:id="rId12"/>
    <p:sldId id="1285" r:id="rId13"/>
    <p:sldId id="1286" r:id="rId14"/>
    <p:sldId id="1287" r:id="rId15"/>
    <p:sldId id="1288" r:id="rId16"/>
    <p:sldId id="1289" r:id="rId17"/>
    <p:sldId id="298" r:id="rId18"/>
    <p:sldId id="1273" r:id="rId19"/>
    <p:sldId id="1290" r:id="rId20"/>
    <p:sldId id="1291" r:id="rId21"/>
    <p:sldId id="1275" r:id="rId22"/>
    <p:sldId id="1292" r:id="rId23"/>
    <p:sldId id="1274" r:id="rId24"/>
    <p:sldId id="1293" r:id="rId25"/>
    <p:sldId id="1294" r:id="rId26"/>
    <p:sldId id="1295" r:id="rId27"/>
    <p:sldId id="1296" r:id="rId28"/>
    <p:sldId id="1297" r:id="rId29"/>
    <p:sldId id="1298" r:id="rId30"/>
    <p:sldId id="1299" r:id="rId31"/>
    <p:sldId id="1300" r:id="rId32"/>
    <p:sldId id="1301" r:id="rId33"/>
    <p:sldId id="1302" r:id="rId34"/>
    <p:sldId id="1283" r:id="rId35"/>
    <p:sldId id="1303" r:id="rId36"/>
    <p:sldId id="1265" r:id="rId37"/>
    <p:sldId id="1304" r:id="rId38"/>
    <p:sldId id="1305" r:id="rId39"/>
    <p:sldId id="1248" r:id="rId40"/>
  </p:sldIdLst>
  <p:sldSz cx="12192000" cy="6858000"/>
  <p:notesSz cx="6858000" cy="9144000"/>
  <p:embeddedFontLs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3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768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16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16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16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/>
        </a:p>
      </dgm:t>
    </dgm:pt>
    <dgm:pt modelId="{982C74E9-47C9-4C4C-9F86-31F9B5166C63}">
      <dgm:prSet custT="1"/>
      <dgm:spPr/>
      <dgm:t>
        <a:bodyPr/>
        <a:lstStyle/>
        <a:p>
          <a:r>
            <a:rPr lang="ru-RU" sz="16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2014741"/>
          <a:ext cx="5174767" cy="440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4. Директор</a:t>
          </a:r>
        </a:p>
      </dsp:txBody>
      <dsp:txXfrm>
        <a:off x="0" y="2014741"/>
        <a:ext cx="5174767" cy="440776"/>
      </dsp:txXfrm>
    </dsp:sp>
    <dsp:sp modelId="{5D443159-409F-4D4C-B352-3634D0AD881C}">
      <dsp:nvSpPr>
        <dsp:cNvPr id="0" name=""/>
        <dsp:cNvSpPr/>
      </dsp:nvSpPr>
      <dsp:spPr>
        <a:xfrm rot="10800000">
          <a:off x="0" y="1343439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3. Заместитель директора</a:t>
          </a:r>
        </a:p>
      </dsp:txBody>
      <dsp:txXfrm rot="10800000">
        <a:off x="0" y="1343439"/>
        <a:ext cx="5174767" cy="440488"/>
      </dsp:txXfrm>
    </dsp:sp>
    <dsp:sp modelId="{740737ED-D590-4A1B-B382-6162B61D3D04}">
      <dsp:nvSpPr>
        <dsp:cNvPr id="0" name=""/>
        <dsp:cNvSpPr/>
      </dsp:nvSpPr>
      <dsp:spPr>
        <a:xfrm rot="10800000">
          <a:off x="0" y="638302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2. Руководитель УК (ответственный за УВР)</a:t>
          </a:r>
        </a:p>
      </dsp:txBody>
      <dsp:txXfrm rot="10800000">
        <a:off x="0" y="638302"/>
        <a:ext cx="5174767" cy="440488"/>
      </dsp:txXfrm>
    </dsp:sp>
    <dsp:sp modelId="{E85A201D-1B63-4E9A-9359-EB350FEF04F9}">
      <dsp:nvSpPr>
        <dsp:cNvPr id="0" name=""/>
        <dsp:cNvSpPr/>
      </dsp:nvSpPr>
      <dsp:spPr>
        <a:xfrm rot="10800000">
          <a:off x="0" y="835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1. Классный руководитель</a:t>
          </a:r>
        </a:p>
      </dsp:txBody>
      <dsp:txXfrm rot="10800000">
        <a:off x="0" y="835"/>
        <a:ext cx="5174767" cy="44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duman@co627.ru" TargetMode="External"/><Relationship Id="rId13" Type="http://schemas.openxmlformats.org/officeDocument/2006/relationships/diagramLayout" Target="../diagrams/layout2.xml"/><Relationship Id="rId3" Type="http://schemas.openxmlformats.org/officeDocument/2006/relationships/hyperlink" Target="mailto:djavahidze@co627.ru" TargetMode="External"/><Relationship Id="rId7" Type="http://schemas.openxmlformats.org/officeDocument/2006/relationships/hyperlink" Target="mailto:davidova@co627.ru" TargetMode="External"/><Relationship Id="rId12" Type="http://schemas.openxmlformats.org/officeDocument/2006/relationships/diagramData" Target="../diagrams/data2.xml"/><Relationship Id="rId2" Type="http://schemas.openxmlformats.org/officeDocument/2006/relationships/hyperlink" Target="mailto:motylev@co627.ru" TargetMode="Externa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5" Type="http://schemas.openxmlformats.org/officeDocument/2006/relationships/diagramColors" Target="../diagrams/colors2.xm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Relationship Id="rId1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7" Type="http://schemas.openxmlformats.org/officeDocument/2006/relationships/hyperlink" Target="mailto:goranek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livitskaya@co627.ru" TargetMode="External"/><Relationship Id="rId5" Type="http://schemas.openxmlformats.org/officeDocument/2006/relationships/hyperlink" Target="mailto:kokorina@co627.ru" TargetMode="External"/><Relationship Id="rId4" Type="http://schemas.openxmlformats.org/officeDocument/2006/relationships/hyperlink" Target="mailto:kunevskaya@co627.r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1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(2)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08222"/>
              </p:ext>
            </p:extLst>
          </p:nvPr>
        </p:nvGraphicFramePr>
        <p:xfrm>
          <a:off x="831605" y="1503486"/>
          <a:ext cx="10051712" cy="30437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5290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08.30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39071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07192" y="4674376"/>
            <a:ext cx="8794876" cy="13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классы: праздничный классный час в 8:30 </a:t>
            </a: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831605" y="5956314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BA198-9426-4D31-9504-E8EED6CC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570" y="4689597"/>
            <a:ext cx="2487449" cy="15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2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96347" y="19203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96347" y="1294765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653751" y="1262160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653751" y="1887737"/>
            <a:ext cx="5157787" cy="1890571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775240" y="4028471"/>
            <a:ext cx="3967937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775240" y="46667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5968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6" y="4603463"/>
            <a:ext cx="3830586" cy="18437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3 и 6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73618" y="1539971"/>
            <a:ext cx="3509878" cy="11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3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90" y="4333904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6FFFEA43-D06F-459F-9D45-E64B909030B1}"/>
              </a:ext>
            </a:extLst>
          </p:cNvPr>
          <p:cNvSpPr txBox="1"/>
          <p:nvPr/>
        </p:nvSpPr>
        <p:spPr>
          <a:xfrm>
            <a:off x="4411236" y="1477076"/>
            <a:ext cx="5713270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6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УК№1 (ул. Дубининская, д.42)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УК№5 (ул. Люсиновская, 31 стр.1)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175335-6B7C-45B1-8D49-66E30B8EB06C}"/>
              </a:ext>
            </a:extLst>
          </p:cNvPr>
          <p:cNvCxnSpPr>
            <a:cxnSpLocks/>
          </p:cNvCxnSpPr>
          <p:nvPr/>
        </p:nvCxnSpPr>
        <p:spPr>
          <a:xfrm>
            <a:off x="3995530" y="1685965"/>
            <a:ext cx="0" cy="4496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2205" y="3056547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677075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98A0F-042A-4A71-BF30-4D02CEF43B97}"/>
              </a:ext>
            </a:extLst>
          </p:cNvPr>
          <p:cNvSpPr txBox="1"/>
          <p:nvPr/>
        </p:nvSpPr>
        <p:spPr>
          <a:xfrm>
            <a:off x="4454630" y="3099969"/>
            <a:ext cx="454554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Выборы депутатов в Мосгордуму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3783496" y="3774493"/>
            <a:ext cx="7982238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22235"/>
              </p:ext>
            </p:extLst>
          </p:nvPr>
        </p:nvGraphicFramePr>
        <p:xfrm>
          <a:off x="345998" y="993296"/>
          <a:ext cx="10275819" cy="5101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4693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785853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3425273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</a:tblGrid>
              <a:tr h="4251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Учебный корпус, кабинет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Габриелян Степанида Степановна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УК №1,</a:t>
                      </a:r>
                      <a:r>
                        <a:rPr lang="ru-RU" sz="1800" baseline="0" dirty="0">
                          <a:latin typeface="+mn-lt"/>
                        </a:rPr>
                        <a:t> </a:t>
                      </a:r>
                      <a:r>
                        <a:rPr lang="ru-RU" sz="1800" baseline="0" dirty="0" err="1">
                          <a:latin typeface="+mn-lt"/>
                        </a:rPr>
                        <a:t>каб</a:t>
                      </a:r>
                      <a:r>
                        <a:rPr lang="ru-RU" sz="1800" baseline="0" dirty="0">
                          <a:latin typeface="+mn-lt"/>
                        </a:rPr>
                        <a:t>. 315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Чужиненко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Марина 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112-Б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Наливкина Ольга Викторовна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112-В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Смирнова Надежда Михайловна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112-Г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Анциперова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217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Козлова Анастасия Дмитриевна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№2,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Олейник Оксана</a:t>
                      </a:r>
                      <a:r>
                        <a:rPr lang="ru-RU" sz="1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Владимировна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№3,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№3,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Патрохина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Алевтина Анатольевна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Журавлева Ирина Михайловна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85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513984" y="160673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FAF88-B85F-4C72-5262-E5EC01B9B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97" y="1286514"/>
            <a:ext cx="6661818" cy="4480619"/>
          </a:xfrm>
          <a:prstGeom prst="rect">
            <a:avLst/>
          </a:prstGeom>
        </p:spPr>
      </p:pic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581274" y="236583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572654" y="2821855"/>
            <a:ext cx="4239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26.08 по 31.08 классные руководители получат скрины с указанием ФИО учителей и количеством часов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FB0CB-3EA3-D41E-CE28-2B819C3C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5737"/>
            <a:ext cx="118586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5D928-CB48-230C-748D-8DC20A60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106333"/>
            <a:ext cx="6984539" cy="6645334"/>
          </a:xfrm>
          <a:prstGeom prst="rect">
            <a:avLst/>
          </a:prstGeom>
        </p:spPr>
      </p:pic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838873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229489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81274" y="3652830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72654" y="4108850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06.09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(1у – переход во 2у с 1.01.2025)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09.09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28.08 – вся начальная школа </a:t>
            </a:r>
          </a:p>
          <a:p>
            <a:pPr algn="just"/>
            <a:r>
              <a:rPr lang="ru-RU" sz="2400" i="1" dirty="0"/>
              <a:t>29.08 – УК №2 (5 – 11 классы)</a:t>
            </a:r>
          </a:p>
          <a:p>
            <a:pPr algn="just"/>
            <a:r>
              <a:rPr lang="ru-RU" sz="2400" i="1" dirty="0"/>
              <a:t>30.08 – УК №1 (5 – 11 классы)</a:t>
            </a:r>
          </a:p>
          <a:p>
            <a:pPr algn="just"/>
            <a:r>
              <a:rPr lang="ru-RU" sz="2400" i="1" dirty="0"/>
              <a:t>31.08 – УК №3;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 / полугодия.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 / полугодие: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н/а или «2» – академическая задолженность. При неустранении – условный перевод или повторное обучение в данном классе.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3727615" y="1203264"/>
            <a:ext cx="424930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ОБЯЗАТЕЛЬНЫЕ НАПРАВЛЕНИЯ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28E5414-5DDD-45D6-B414-C554FEA3702D}"/>
              </a:ext>
            </a:extLst>
          </p:cNvPr>
          <p:cNvGraphicFramePr>
            <a:graphicFrameLocks/>
          </p:cNvGraphicFramePr>
          <p:nvPr/>
        </p:nvGraphicFramePr>
        <p:xfrm>
          <a:off x="407504" y="1709044"/>
          <a:ext cx="11002617" cy="394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887">
                  <a:extLst>
                    <a:ext uri="{9D8B030D-6E8A-4147-A177-3AD203B41FA5}">
                      <a16:colId xmlns:a16="http://schemas.microsoft.com/office/drawing/2014/main" val="810551231"/>
                    </a:ext>
                  </a:extLst>
                </a:gridCol>
                <a:gridCol w="4191870">
                  <a:extLst>
                    <a:ext uri="{9D8B030D-6E8A-4147-A177-3AD203B41FA5}">
                      <a16:colId xmlns:a16="http://schemas.microsoft.com/office/drawing/2014/main" val="3701765542"/>
                    </a:ext>
                  </a:extLst>
                </a:gridCol>
                <a:gridCol w="4104860">
                  <a:extLst>
                    <a:ext uri="{9D8B030D-6E8A-4147-A177-3AD203B41FA5}">
                      <a16:colId xmlns:a16="http://schemas.microsoft.com/office/drawing/2014/main" val="1744409676"/>
                    </a:ext>
                  </a:extLst>
                </a:gridCol>
              </a:tblGrid>
              <a:tr h="851643"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КЛАСС</a:t>
                      </a: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ПЛАТНО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(2200р. в месяц)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0422"/>
                  </a:ext>
                </a:extLst>
              </a:tr>
              <a:tr h="963062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1Б, 1В, 1Г, 1С, 1Д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Математический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«Робототехника» </a:t>
                      </a:r>
                    </a:p>
                    <a:p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«Шахматы»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8077"/>
                  </a:ext>
                </a:extLst>
              </a:tr>
              <a:tr h="1279344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1У(2У)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Эффективная начальная школа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«Экспериментариум»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«Юный исследователь»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62357"/>
                  </a:ext>
                </a:extLst>
              </a:tr>
              <a:tr h="851643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1А,1Ж,1З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Лингвистический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Английский язык «</a:t>
                      </a:r>
                      <a:r>
                        <a:rPr lang="en-US" sz="2333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ssistant" panose="020B0604020202020204" charset="-79"/>
                        </a:rPr>
                        <a:t>Dialogue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«Мастерская слова»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73341" y="1424042"/>
            <a:ext cx="394216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БЮДЖЕТНЫЕ НАПРАВЛЕНИЯ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4E6A53-316C-481E-8CFB-8AA1217FD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0"/>
          <a:stretch/>
        </p:blipFill>
        <p:spPr>
          <a:xfrm>
            <a:off x="254270" y="1967948"/>
            <a:ext cx="7924530" cy="2716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D1D48-9A59-4075-B463-E8BE10D0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052" y="2952839"/>
            <a:ext cx="3160643" cy="316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13819-B968-4F9C-B722-8ACC560301D0}"/>
              </a:ext>
            </a:extLst>
          </p:cNvPr>
          <p:cNvSpPr txBox="1"/>
          <p:nvPr/>
        </p:nvSpPr>
        <p:spPr>
          <a:xfrm>
            <a:off x="3071110" y="5237745"/>
            <a:ext cx="345132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ПЛАТНЫЕ НАПРАВЛЕНИЯ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D27DB6-8D5A-45C3-BC15-DEABC5792CAE}"/>
              </a:ext>
            </a:extLst>
          </p:cNvPr>
          <p:cNvSpPr/>
          <p:nvPr/>
        </p:nvSpPr>
        <p:spPr>
          <a:xfrm>
            <a:off x="7389844" y="5284666"/>
            <a:ext cx="1215887" cy="298584"/>
          </a:xfrm>
          <a:prstGeom prst="rightArrow">
            <a:avLst/>
          </a:prstGeom>
          <a:solidFill>
            <a:srgbClr val="180A6C"/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8232134" y="2172461"/>
            <a:ext cx="4096478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QR-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код на прейскурант ПДОУ</a:t>
            </a:r>
          </a:p>
        </p:txBody>
      </p:sp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40991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ЗАПИСЬ НА ДОПОЛНИТЕЛЬНОЕ 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967335"/>
            <a:ext cx="3428567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276912" y="2967335"/>
            <a:ext cx="357614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961033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Отследить подписание договора со стороны школы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>
            <a:off x="3707296" y="3279913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>
            <a:off x="7975414" y="3293165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94" y="1933130"/>
            <a:ext cx="2181225" cy="866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58952" y="4697156"/>
            <a:ext cx="11697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(после этого ребенок считается зачислен в кружок или секцию)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Расторжение договора на ПДОУ по заявлению 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386344" y="1148826"/>
            <a:ext cx="368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/>
        </p:nvGraphicFramePr>
        <p:xfrm>
          <a:off x="668207" y="1652673"/>
          <a:ext cx="10791609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enor Sans" panose="020B0604020202020204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Эрбис Аркадий Сергеевич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E0A8F9EA-6EC3-4C50-BBCE-164C20EF2E52}"/>
              </a:ext>
            </a:extLst>
          </p:cNvPr>
          <p:cNvSpPr/>
          <p:nvPr/>
        </p:nvSpPr>
        <p:spPr>
          <a:xfrm>
            <a:off x="7026965" y="2425148"/>
            <a:ext cx="119270" cy="1093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440154" y="315103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Группа продленного дня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Ориентировочная стоимость за месяц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20AF3-33F2-4DC6-9C81-5BB51E2A8029}"/>
              </a:ext>
            </a:extLst>
          </p:cNvPr>
          <p:cNvSpPr txBox="1"/>
          <p:nvPr/>
        </p:nvSpPr>
        <p:spPr>
          <a:xfrm>
            <a:off x="173341" y="1630105"/>
            <a:ext cx="6679329" cy="2923877"/>
          </a:xfrm>
          <a:prstGeom prst="rect">
            <a:avLst/>
          </a:prstGeom>
          <a:noFill/>
          <a:ln>
            <a:solidFill>
              <a:srgbClr val="1C54B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Что включает в себя услуга: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досуга ребенка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Приготовление домашнего задания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с учителем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прогулок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питания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Охрана жизни и здоровья в указанный период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FADEA9-12E1-45D6-88E4-A19B6BD65228}"/>
              </a:ext>
            </a:extLst>
          </p:cNvPr>
          <p:cNvSpPr/>
          <p:nvPr/>
        </p:nvSpPr>
        <p:spPr>
          <a:xfrm>
            <a:off x="7076661" y="1741416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15:30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15EBE89-B86C-4672-ACFD-5536EA1BD0A5}"/>
              </a:ext>
            </a:extLst>
          </p:cNvPr>
          <p:cNvSpPr/>
          <p:nvPr/>
        </p:nvSpPr>
        <p:spPr>
          <a:xfrm>
            <a:off x="7076661" y="3256278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19:00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B1C50-627C-4F54-99B9-A8D7D5870C15}"/>
              </a:ext>
            </a:extLst>
          </p:cNvPr>
          <p:cNvSpPr txBox="1"/>
          <p:nvPr/>
        </p:nvSpPr>
        <p:spPr>
          <a:xfrm>
            <a:off x="9907105" y="1914910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4000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F79B8-791C-4ED2-AB1E-DD12B3E752B6}"/>
              </a:ext>
            </a:extLst>
          </p:cNvPr>
          <p:cNvSpPr txBox="1"/>
          <p:nvPr/>
        </p:nvSpPr>
        <p:spPr>
          <a:xfrm>
            <a:off x="9907105" y="3430635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6700 р.</a:t>
            </a: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03F3A531-D015-4192-8EDE-54779CCCCA06}"/>
              </a:ext>
            </a:extLst>
          </p:cNvPr>
          <p:cNvSpPr/>
          <p:nvPr/>
        </p:nvSpPr>
        <p:spPr>
          <a:xfrm>
            <a:off x="11171583" y="1914910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A9112E3E-268A-46D8-A28A-21156EF62505}"/>
              </a:ext>
            </a:extLst>
          </p:cNvPr>
          <p:cNvSpPr/>
          <p:nvPr/>
        </p:nvSpPr>
        <p:spPr>
          <a:xfrm>
            <a:off x="11171583" y="3439202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DBCC915F-6FCE-45D0-BFE2-C995DF028ADE}"/>
              </a:ext>
            </a:extLst>
          </p:cNvPr>
          <p:cNvSpPr/>
          <p:nvPr/>
        </p:nvSpPr>
        <p:spPr>
          <a:xfrm>
            <a:off x="7838051" y="6410654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FE0C-8008-4305-9AF1-862D4BAD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83" y="333898"/>
            <a:ext cx="1833176" cy="72846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1E8374-B793-4B41-9F13-E0D886C8EAEB}"/>
              </a:ext>
            </a:extLst>
          </p:cNvPr>
          <p:cNvSpPr/>
          <p:nvPr/>
        </p:nvSpPr>
        <p:spPr>
          <a:xfrm>
            <a:off x="9312965" y="1221644"/>
            <a:ext cx="2445026" cy="652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Стоимость за месяц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4CD1C-12B6-4B26-82D6-373C515A4265}"/>
              </a:ext>
            </a:extLst>
          </p:cNvPr>
          <p:cNvSpPr txBox="1"/>
          <p:nvPr/>
        </p:nvSpPr>
        <p:spPr>
          <a:xfrm>
            <a:off x="195280" y="4887300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576D7-C9B4-480D-8B10-8B5056FABC1B}"/>
              </a:ext>
            </a:extLst>
          </p:cNvPr>
          <p:cNvSpPr txBox="1"/>
          <p:nvPr/>
        </p:nvSpPr>
        <p:spPr>
          <a:xfrm>
            <a:off x="173341" y="5181476"/>
            <a:ext cx="10427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Информировать об отсутствии ребенка в ГПД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 3 дня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(в случае болезни ребенка –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день заболевания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Оплата производится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 позднее 10-го числа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месяца, подлежащего к оплате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Перерасчет осуществляется по болезни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после предоставления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3964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Внешний вид обучающихся 1-4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50F1D-3E19-4581-BE15-FCA26B32ECA9}"/>
              </a:ext>
            </a:extLst>
          </p:cNvPr>
          <p:cNvSpPr/>
          <p:nvPr/>
        </p:nvSpPr>
        <p:spPr>
          <a:xfrm>
            <a:off x="173341" y="1561075"/>
            <a:ext cx="354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Комплект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повседневной одежды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учащихся 1-4 классов: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– Мальчикам классический темный пиджак и брюки, рубашки светлых тонов, жилетки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- Девочкам сарафан, блузка светлого цвета, брюки, платья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0BEBE-60FA-48E8-BF15-A8151792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b="5575"/>
          <a:stretch/>
        </p:blipFill>
        <p:spPr>
          <a:xfrm>
            <a:off x="3618397" y="1544380"/>
            <a:ext cx="2171700" cy="24113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DFBC1-4F44-4A07-8062-391796CCDD68}"/>
              </a:ext>
            </a:extLst>
          </p:cNvPr>
          <p:cNvSpPr/>
          <p:nvPr/>
        </p:nvSpPr>
        <p:spPr>
          <a:xfrm>
            <a:off x="6401905" y="1503257"/>
            <a:ext cx="344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Парадная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в дни проведения торжественных мероприятий. Состоит из повседневной школьной одежды, дополненной: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мальчиков белой рубашкой;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девочек белой блузой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134454-3D87-496F-A022-F7B4AA3C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" r="38283"/>
          <a:stretch/>
        </p:blipFill>
        <p:spPr>
          <a:xfrm>
            <a:off x="9876909" y="1561075"/>
            <a:ext cx="2141750" cy="2267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47283-BEB4-478C-BC94-84338F2B7CB0}"/>
              </a:ext>
            </a:extLst>
          </p:cNvPr>
          <p:cNvSpPr/>
          <p:nvPr/>
        </p:nvSpPr>
        <p:spPr>
          <a:xfrm>
            <a:off x="305905" y="4551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обучающимися на занятиях физической культуры или спортом. Спортивная форма включает футболку, спортивные  шорты или спортивные брюки, спортивную обувь. Форма должна соответствовать погоде и месту проведения физкультурных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занятий.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2BDC58-AA73-4138-898C-B6F60A72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61" y="4412892"/>
            <a:ext cx="1816059" cy="20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Бесплатные завтраки всем обучающимся 1-4 классов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1-4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389259" y="5696671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1"/>
            <a:ext cx="10789252" cy="2786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2024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- 240,68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- 150,67 руб.(завтрак), 284,58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- 246,78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173341" y="4552708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02533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6474193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8D9994C-0662-49A6-B530-7BA48A577C63}"/>
              </a:ext>
            </a:extLst>
          </p:cNvPr>
          <p:cNvSpPr txBox="1"/>
          <p:nvPr/>
        </p:nvSpPr>
        <p:spPr>
          <a:xfrm>
            <a:off x="1911927" y="173843"/>
            <a:ext cx="75557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Контакты и взаимодействие</a:t>
            </a:r>
            <a:endParaRPr sz="9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46254"/>
              </p:ext>
            </p:extLst>
          </p:nvPr>
        </p:nvGraphicFramePr>
        <p:xfrm>
          <a:off x="156000" y="967848"/>
          <a:ext cx="11880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Мотылев Артем Дмитриевич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2"/>
                        </a:rPr>
                        <a:t>motylev@co627.ru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Джавахидзе</a:t>
                      </a:r>
                      <a:r>
                        <a:rPr lang="ru-RU" dirty="0"/>
                        <a:t> Лаура Борисовна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3"/>
                        </a:rPr>
                        <a:t>djavahidze@co627.ru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Терещенко Ирина Михайловна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Алхазова</a:t>
                      </a:r>
                      <a:r>
                        <a:rPr lang="ru-RU" dirty="0"/>
                        <a:t> Анна Андреевна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Вегеро</a:t>
                      </a:r>
                      <a:r>
                        <a:rPr lang="ru-RU" dirty="0"/>
                        <a:t> Алла Владимировна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6"/>
                        </a:rPr>
                        <a:t>vegero@co627.ru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 за учебную работу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Давыдова</a:t>
                      </a:r>
                      <a:r>
                        <a:rPr lang="ru-RU" baseline="0" dirty="0"/>
                        <a:t> Татьяна Анатольевна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7"/>
                        </a:rPr>
                        <a:t>davidova@co627.ru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Думан</a:t>
                      </a:r>
                      <a:r>
                        <a:rPr lang="ru-RU" dirty="0"/>
                        <a:t> Марина Михайловна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8"/>
                        </a:rPr>
                        <a:t>duman@co627.ru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Прилепа Юлия Васильевна</a:t>
                      </a:r>
                    </a:p>
                    <a:p>
                      <a:pPr algn="ctr"/>
                      <a:r>
                        <a:rPr lang="en-US" sz="1600" dirty="0">
                          <a:hlinkClick r:id="rId9"/>
                        </a:rPr>
                        <a:t>prilepa@co627.ru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Князькина Мария Александровна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Мельчугова</a:t>
                      </a:r>
                      <a:r>
                        <a:rPr lang="ru-RU" dirty="0"/>
                        <a:t> Марина Петровна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11"/>
                        </a:rPr>
                        <a:t>melchugova@co627.ru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127199"/>
              </p:ext>
            </p:extLst>
          </p:nvPr>
        </p:nvGraphicFramePr>
        <p:xfrm>
          <a:off x="336234" y="4104000"/>
          <a:ext cx="5174767" cy="24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6253920" y="4049835"/>
            <a:ext cx="540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Любые вопросы, обращения, жалобы</a:t>
            </a:r>
          </a:p>
          <a:p>
            <a:pPr algn="ctr"/>
            <a:r>
              <a:rPr lang="ru-RU" sz="2000" dirty="0"/>
              <a:t>во внешние структуры (включая соцсети)</a:t>
            </a:r>
          </a:p>
          <a:p>
            <a:pPr algn="ctr"/>
            <a:r>
              <a:rPr lang="ru-RU" sz="2000" dirty="0"/>
              <a:t>возвращаются в школу.</a:t>
            </a:r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423290" y="5392596"/>
            <a:ext cx="50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Дубининская, 42, </a:t>
            </a:r>
            <a:r>
              <a:rPr lang="ru-RU" sz="2400" b="1" dirty="0" err="1"/>
              <a:t>каб</a:t>
            </a:r>
            <a:r>
              <a:rPr lang="ru-RU" sz="2400" b="1" dirty="0"/>
              <a:t>. 116 – </a:t>
            </a:r>
          </a:p>
          <a:p>
            <a:pPr algn="ctr"/>
            <a:r>
              <a:rPr lang="ru-RU" sz="2400" dirty="0"/>
              <a:t>документы, личные дела,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230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корпуса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32008"/>
              </p:ext>
            </p:extLst>
          </p:nvPr>
        </p:nvGraphicFramePr>
        <p:xfrm>
          <a:off x="381001" y="1759436"/>
          <a:ext cx="11524672" cy="4069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5142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655589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093613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035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Павлюченко Людмила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879848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Куневская</a:t>
                      </a:r>
                      <a:r>
                        <a:rPr lang="ru-RU" b="1" dirty="0"/>
                        <a:t> Людмила Викторовна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Кокорина Мария Владиславовна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kokorina@co627.ru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8-966-084-77-99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48297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Гуливицкая</a:t>
                      </a:r>
                      <a:r>
                        <a:rPr lang="ru-RU" b="1" dirty="0"/>
                        <a:t> Марианна Вячеславовна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gulivitskaya@co627.ru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Горанёк</a:t>
                      </a:r>
                      <a:r>
                        <a:rPr lang="ru-RU" b="1" dirty="0"/>
                        <a:t> Елена Анатольевна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goranek@co627.ru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499- 235-71-44 (доб. 1214)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88DD6-C631-6967-88D0-BEEA0E8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2" y="823884"/>
            <a:ext cx="9163050" cy="541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67272" y="4395859"/>
            <a:ext cx="220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в мае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4B98D-528B-D114-CE3A-BC3C3C2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4" y="979055"/>
            <a:ext cx="10341955" cy="4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Расписание звонков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8D4836-2660-FCAF-5FF8-D5ABDDBF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8" y="1395986"/>
            <a:ext cx="10335311" cy="45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" y="629446"/>
            <a:ext cx="8934075" cy="5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2760</Words>
  <Application>Microsoft Office PowerPoint</Application>
  <PresentationFormat>Широкоэкранный</PresentationFormat>
  <Paragraphs>506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Wingdings</vt:lpstr>
      <vt:lpstr>Roboto</vt:lpstr>
      <vt:lpstr>Times New Roman</vt:lpstr>
      <vt:lpstr>Calibri Light</vt:lpstr>
      <vt:lpstr>Arial</vt:lpstr>
      <vt:lpstr>Calibri</vt:lpstr>
      <vt:lpstr>Roboto Light</vt:lpstr>
      <vt:lpstr>-apple-system</vt:lpstr>
      <vt:lpstr>Century Gothic</vt:lpstr>
      <vt:lpstr>Roboto Th</vt:lpstr>
      <vt:lpstr>Verdana</vt:lpstr>
      <vt:lpstr>Assistant</vt:lpstr>
      <vt:lpstr>Tenor Sans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298</cp:revision>
  <dcterms:created xsi:type="dcterms:W3CDTF">2020-05-04T08:49:58Z</dcterms:created>
  <dcterms:modified xsi:type="dcterms:W3CDTF">2024-08-24T12:17:13Z</dcterms:modified>
</cp:coreProperties>
</file>