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1270" r:id="rId2"/>
    <p:sldId id="1271" r:id="rId3"/>
    <p:sldId id="1272" r:id="rId4"/>
    <p:sldId id="1328" r:id="rId5"/>
    <p:sldId id="1276" r:id="rId6"/>
    <p:sldId id="1277" r:id="rId7"/>
    <p:sldId id="1278" r:id="rId8"/>
    <p:sldId id="1279" r:id="rId9"/>
    <p:sldId id="1329" r:id="rId10"/>
    <p:sldId id="1325" r:id="rId11"/>
    <p:sldId id="1326" r:id="rId12"/>
    <p:sldId id="1336" r:id="rId13"/>
    <p:sldId id="1330" r:id="rId14"/>
    <p:sldId id="1287" r:id="rId15"/>
    <p:sldId id="1288" r:id="rId16"/>
    <p:sldId id="1331" r:id="rId17"/>
    <p:sldId id="298" r:id="rId18"/>
    <p:sldId id="1273" r:id="rId19"/>
    <p:sldId id="1290" r:id="rId20"/>
    <p:sldId id="1332" r:id="rId21"/>
    <p:sldId id="1275" r:id="rId22"/>
    <p:sldId id="1333" r:id="rId23"/>
    <p:sldId id="1294" r:id="rId24"/>
    <p:sldId id="1334" r:id="rId25"/>
    <p:sldId id="1343" r:id="rId26"/>
    <p:sldId id="1344" r:id="rId27"/>
    <p:sldId id="1345" r:id="rId28"/>
    <p:sldId id="1346" r:id="rId29"/>
    <p:sldId id="1280" r:id="rId30"/>
    <p:sldId id="1337" r:id="rId31"/>
    <p:sldId id="1281" r:id="rId32"/>
    <p:sldId id="1338" r:id="rId33"/>
    <p:sldId id="1310" r:id="rId34"/>
    <p:sldId id="1340" r:id="rId35"/>
    <p:sldId id="1283" r:id="rId36"/>
    <p:sldId id="1341" r:id="rId37"/>
    <p:sldId id="1342" r:id="rId38"/>
    <p:sldId id="1335" r:id="rId39"/>
    <p:sldId id="1323" r:id="rId40"/>
    <p:sldId id="1322" r:id="rId41"/>
    <p:sldId id="1304" r:id="rId42"/>
    <p:sldId id="1305" r:id="rId43"/>
    <p:sldId id="1248" r:id="rId44"/>
  </p:sldIdLst>
  <p:sldSz cx="12192000" cy="6858000"/>
  <p:notesSz cx="6858000" cy="9144000"/>
  <p:embeddedFontLst>
    <p:embeddedFont>
      <p:font typeface="Calibri" panose="020F0502020204030204" pitchFamily="34" charset="0"/>
      <p:regular r:id="rId45"/>
      <p:bold r:id="rId46"/>
      <p:italic r:id="rId47"/>
      <p:boldItalic r:id="rId48"/>
    </p:embeddedFont>
    <p:embeddedFont>
      <p:font typeface="Calibri Light" panose="020F0302020204030204" pitchFamily="34" charset="0"/>
      <p:regular r:id="rId49"/>
      <p:italic r:id="rId50"/>
    </p:embeddedFont>
    <p:embeddedFont>
      <p:font typeface="Cambria" panose="02040503050406030204" pitchFamily="18" charset="0"/>
      <p:regular r:id="rId51"/>
      <p:bold r:id="rId52"/>
      <p:italic r:id="rId53"/>
      <p:boldItalic r:id="rId54"/>
    </p:embeddedFont>
    <p:embeddedFont>
      <p:font typeface="Century Gothic" panose="020B0502020202020204" pitchFamily="34" charset="0"/>
      <p:regular r:id="rId55"/>
      <p:bold r:id="rId56"/>
      <p:italic r:id="rId57"/>
      <p:boldItalic r:id="rId58"/>
    </p:embeddedFont>
    <p:embeddedFont>
      <p:font typeface="Roboto" panose="020B0604020202020204" charset="0"/>
      <p:regular r:id="rId59"/>
      <p:bold r:id="rId60"/>
      <p:italic r:id="rId61"/>
      <p:boldItalic r:id="rId62"/>
    </p:embeddedFont>
    <p:embeddedFont>
      <p:font typeface="Segoe Script" panose="030B0504020000000003" pitchFamily="66" charset="0"/>
      <p:regular r:id="rId63"/>
      <p:bold r:id="rId64"/>
    </p:embeddedFont>
    <p:embeddedFont>
      <p:font typeface="Verdana" panose="020B0604030504040204" pitchFamily="34" charset="0"/>
      <p:regular r:id="rId65"/>
      <p:bold r:id="rId66"/>
      <p:italic r:id="rId67"/>
      <p:boldItalic r:id="rId68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525" userDrawn="1">
          <p15:clr>
            <a:srgbClr val="A4A3A4"/>
          </p15:clr>
        </p15:guide>
        <p15:guide id="3" pos="232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едведев Виталий" initials="МВ" lastIdx="1" clrIdx="0">
    <p:extLst>
      <p:ext uri="{19B8F6BF-5375-455C-9EA6-DF929625EA0E}">
        <p15:presenceInfo xmlns:p15="http://schemas.microsoft.com/office/powerpoint/2012/main" userId="S-1-5-21-796502427-2301557105-125416436-1525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3646"/>
    <a:srgbClr val="00B3D1"/>
    <a:srgbClr val="2091FF"/>
    <a:srgbClr val="180A6C"/>
    <a:srgbClr val="110C7A"/>
    <a:srgbClr val="333F50"/>
    <a:srgbClr val="3D506A"/>
    <a:srgbClr val="364559"/>
    <a:srgbClr val="647388"/>
    <a:srgbClr val="6645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31" autoAdjust="0"/>
    <p:restoredTop sz="96405"/>
  </p:normalViewPr>
  <p:slideViewPr>
    <p:cSldViewPr snapToGrid="0" snapToObjects="1">
      <p:cViewPr varScale="1">
        <p:scale>
          <a:sx n="64" d="100"/>
          <a:sy n="64" d="100"/>
        </p:scale>
        <p:origin x="512" y="56"/>
      </p:cViewPr>
      <p:guideLst>
        <p:guide orient="horz" pos="2160"/>
        <p:guide pos="2525"/>
        <p:guide pos="23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font" Target="fonts/font3.fntdata"/><Relationship Id="rId63" Type="http://schemas.openxmlformats.org/officeDocument/2006/relationships/font" Target="fonts/font19.fntdata"/><Relationship Id="rId68" Type="http://schemas.openxmlformats.org/officeDocument/2006/relationships/font" Target="fonts/font2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3" Type="http://schemas.openxmlformats.org/officeDocument/2006/relationships/font" Target="fonts/font9.fntdata"/><Relationship Id="rId58" Type="http://schemas.openxmlformats.org/officeDocument/2006/relationships/font" Target="fonts/font14.fntdata"/><Relationship Id="rId66" Type="http://schemas.openxmlformats.org/officeDocument/2006/relationships/font" Target="fonts/font22.fntdata"/><Relationship Id="rId5" Type="http://schemas.openxmlformats.org/officeDocument/2006/relationships/slide" Target="slides/slide4.xml"/><Relationship Id="rId61" Type="http://schemas.openxmlformats.org/officeDocument/2006/relationships/font" Target="fonts/font17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4.fntdata"/><Relationship Id="rId56" Type="http://schemas.openxmlformats.org/officeDocument/2006/relationships/font" Target="fonts/font12.fntdata"/><Relationship Id="rId64" Type="http://schemas.openxmlformats.org/officeDocument/2006/relationships/font" Target="fonts/font20.fntdata"/><Relationship Id="rId69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font" Target="fonts/font7.fntdata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2.fntdata"/><Relationship Id="rId59" Type="http://schemas.openxmlformats.org/officeDocument/2006/relationships/font" Target="fonts/font15.fntdata"/><Relationship Id="rId67" Type="http://schemas.openxmlformats.org/officeDocument/2006/relationships/font" Target="fonts/font23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0.fntdata"/><Relationship Id="rId62" Type="http://schemas.openxmlformats.org/officeDocument/2006/relationships/font" Target="fonts/font18.fntdata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5.fntdata"/><Relationship Id="rId57" Type="http://schemas.openxmlformats.org/officeDocument/2006/relationships/font" Target="fonts/font13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8.fntdata"/><Relationship Id="rId60" Type="http://schemas.openxmlformats.org/officeDocument/2006/relationships/font" Target="fonts/font16.fntdata"/><Relationship Id="rId65" Type="http://schemas.openxmlformats.org/officeDocument/2006/relationships/font" Target="fonts/font21.fntdata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font" Target="fonts/font6.fntdata"/><Relationship Id="rId55" Type="http://schemas.openxmlformats.org/officeDocument/2006/relationships/font" Target="fonts/font11.fntdata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5AD62F-7644-46FD-A983-BE52F30347C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41B9191-A0E0-4BDB-B7AA-332E882C21B7}">
      <dgm:prSet phldrT="[Текст]"/>
      <dgm:spPr/>
      <dgm:t>
        <a:bodyPr/>
        <a:lstStyle/>
        <a:p>
          <a:r>
            <a:rPr lang="ru-RU" dirty="0"/>
            <a:t>Получение образования</a:t>
          </a:r>
        </a:p>
      </dgm:t>
    </dgm:pt>
    <dgm:pt modelId="{013E42E9-AEEE-4391-BBC6-C5BC7EB8F7B5}" type="parTrans" cxnId="{72199FBF-0FB0-4013-B72B-61C352AECE52}">
      <dgm:prSet/>
      <dgm:spPr/>
      <dgm:t>
        <a:bodyPr/>
        <a:lstStyle/>
        <a:p>
          <a:endParaRPr lang="ru-RU"/>
        </a:p>
      </dgm:t>
    </dgm:pt>
    <dgm:pt modelId="{2F8F8E24-36EA-42BF-8687-6EAD11EB7ED0}" type="sibTrans" cxnId="{72199FBF-0FB0-4013-B72B-61C352AECE52}">
      <dgm:prSet/>
      <dgm:spPr/>
      <dgm:t>
        <a:bodyPr/>
        <a:lstStyle/>
        <a:p>
          <a:endParaRPr lang="ru-RU"/>
        </a:p>
      </dgm:t>
    </dgm:pt>
    <dgm:pt modelId="{A16BE9EC-23CB-40D3-9D51-66F1DDB5CF1E}">
      <dgm:prSet phldrT="[Текст]"/>
      <dgm:spPr/>
      <dgm:t>
        <a:bodyPr/>
        <a:lstStyle/>
        <a:p>
          <a:r>
            <a:rPr lang="ru-RU" dirty="0"/>
            <a:t>В образовательной организации</a:t>
          </a:r>
        </a:p>
      </dgm:t>
    </dgm:pt>
    <dgm:pt modelId="{EED48174-3AFF-447F-89DC-622881EABBAF}" type="parTrans" cxnId="{8B30E993-C289-406D-870D-A8E8D7EF8BFE}">
      <dgm:prSet/>
      <dgm:spPr/>
      <dgm:t>
        <a:bodyPr/>
        <a:lstStyle/>
        <a:p>
          <a:endParaRPr lang="ru-RU"/>
        </a:p>
      </dgm:t>
    </dgm:pt>
    <dgm:pt modelId="{1BF33AA9-DC97-49DA-94B6-AF9BFF5D0B30}" type="sibTrans" cxnId="{8B30E993-C289-406D-870D-A8E8D7EF8BFE}">
      <dgm:prSet/>
      <dgm:spPr/>
      <dgm:t>
        <a:bodyPr/>
        <a:lstStyle/>
        <a:p>
          <a:endParaRPr lang="ru-RU"/>
        </a:p>
      </dgm:t>
    </dgm:pt>
    <dgm:pt modelId="{D33FF9A1-9D6E-475D-8F13-E5FDC59CBD18}">
      <dgm:prSet phldrT="[Текст]"/>
      <dgm:spPr/>
      <dgm:t>
        <a:bodyPr/>
        <a:lstStyle/>
        <a:p>
          <a:r>
            <a:rPr lang="ru-RU" b="1" dirty="0"/>
            <a:t>Очная форма</a:t>
          </a:r>
        </a:p>
      </dgm:t>
    </dgm:pt>
    <dgm:pt modelId="{1160F2E1-3EFB-49BB-8284-C7B11E5D63AB}" type="parTrans" cxnId="{02B06090-D7D0-4733-8E40-C529ADAC064C}">
      <dgm:prSet/>
      <dgm:spPr/>
      <dgm:t>
        <a:bodyPr/>
        <a:lstStyle/>
        <a:p>
          <a:endParaRPr lang="ru-RU"/>
        </a:p>
      </dgm:t>
    </dgm:pt>
    <dgm:pt modelId="{16779D14-180C-4D83-90F3-7206C3126E76}" type="sibTrans" cxnId="{02B06090-D7D0-4733-8E40-C529ADAC064C}">
      <dgm:prSet/>
      <dgm:spPr/>
      <dgm:t>
        <a:bodyPr/>
        <a:lstStyle/>
        <a:p>
          <a:endParaRPr lang="ru-RU"/>
        </a:p>
      </dgm:t>
    </dgm:pt>
    <dgm:pt modelId="{763CC820-4812-4B2D-8B15-22FC9E7C1E56}">
      <dgm:prSet phldrT="[Текст]"/>
      <dgm:spPr/>
      <dgm:t>
        <a:bodyPr/>
        <a:lstStyle/>
        <a:p>
          <a:r>
            <a:rPr lang="ru-RU" dirty="0"/>
            <a:t>Заочная форма</a:t>
          </a:r>
        </a:p>
      </dgm:t>
    </dgm:pt>
    <dgm:pt modelId="{7496D602-08B3-43DA-8C24-1EB08F5ACBED}" type="parTrans" cxnId="{A121639D-BAB1-42FB-9674-BB7C931E2356}">
      <dgm:prSet/>
      <dgm:spPr/>
      <dgm:t>
        <a:bodyPr/>
        <a:lstStyle/>
        <a:p>
          <a:endParaRPr lang="ru-RU"/>
        </a:p>
      </dgm:t>
    </dgm:pt>
    <dgm:pt modelId="{F08DD638-3AD2-4F85-BD98-AD2FB04428EB}" type="sibTrans" cxnId="{A121639D-BAB1-42FB-9674-BB7C931E2356}">
      <dgm:prSet/>
      <dgm:spPr/>
      <dgm:t>
        <a:bodyPr/>
        <a:lstStyle/>
        <a:p>
          <a:endParaRPr lang="ru-RU"/>
        </a:p>
      </dgm:t>
    </dgm:pt>
    <dgm:pt modelId="{163921A8-A7E4-4CC6-A66D-9B6F8F0BA264}">
      <dgm:prSet phldrT="[Текст]"/>
      <dgm:spPr/>
      <dgm:t>
        <a:bodyPr/>
        <a:lstStyle/>
        <a:p>
          <a:r>
            <a:rPr lang="ru-RU" dirty="0"/>
            <a:t>Вне образовательной организации</a:t>
          </a:r>
        </a:p>
      </dgm:t>
    </dgm:pt>
    <dgm:pt modelId="{B22B90AD-C157-45D7-B773-725D51685748}" type="parTrans" cxnId="{65C8B376-916E-4081-B528-32C9EF3DF456}">
      <dgm:prSet/>
      <dgm:spPr/>
      <dgm:t>
        <a:bodyPr/>
        <a:lstStyle/>
        <a:p>
          <a:endParaRPr lang="ru-RU"/>
        </a:p>
      </dgm:t>
    </dgm:pt>
    <dgm:pt modelId="{A0E2A9F4-938A-4850-9AFB-795241AD04B2}" type="sibTrans" cxnId="{65C8B376-916E-4081-B528-32C9EF3DF456}">
      <dgm:prSet/>
      <dgm:spPr/>
      <dgm:t>
        <a:bodyPr/>
        <a:lstStyle/>
        <a:p>
          <a:endParaRPr lang="ru-RU"/>
        </a:p>
      </dgm:t>
    </dgm:pt>
    <dgm:pt modelId="{7243A677-1E10-4F8F-A825-87C47F15CEDC}">
      <dgm:prSet phldrT="[Текст]"/>
      <dgm:spPr/>
      <dgm:t>
        <a:bodyPr/>
        <a:lstStyle/>
        <a:p>
          <a:r>
            <a:rPr lang="ru-RU" dirty="0"/>
            <a:t>Самообразование</a:t>
          </a:r>
        </a:p>
      </dgm:t>
    </dgm:pt>
    <dgm:pt modelId="{ED291C6E-CBA0-46DA-AF85-184922B30EC0}" type="parTrans" cxnId="{744630D7-2E1C-468A-A0E1-0D4BBA48ACD4}">
      <dgm:prSet/>
      <dgm:spPr/>
      <dgm:t>
        <a:bodyPr/>
        <a:lstStyle/>
        <a:p>
          <a:endParaRPr lang="ru-RU"/>
        </a:p>
      </dgm:t>
    </dgm:pt>
    <dgm:pt modelId="{D13FB60B-E008-4865-BE1A-B50B7108EF73}" type="sibTrans" cxnId="{744630D7-2E1C-468A-A0E1-0D4BBA48ACD4}">
      <dgm:prSet/>
      <dgm:spPr/>
      <dgm:t>
        <a:bodyPr/>
        <a:lstStyle/>
        <a:p>
          <a:endParaRPr lang="ru-RU"/>
        </a:p>
      </dgm:t>
    </dgm:pt>
    <dgm:pt modelId="{56C71644-30BA-4BBD-ABA1-4AE48D83ECD6}">
      <dgm:prSet/>
      <dgm:spPr/>
      <dgm:t>
        <a:bodyPr/>
        <a:lstStyle/>
        <a:p>
          <a:r>
            <a:rPr lang="ru-RU" dirty="0"/>
            <a:t>Очно-заочная форма</a:t>
          </a:r>
        </a:p>
      </dgm:t>
    </dgm:pt>
    <dgm:pt modelId="{822D81DC-A87D-4C99-BA95-5027FF235B60}" type="parTrans" cxnId="{FB5EB820-534B-4C71-B14F-077E078D553D}">
      <dgm:prSet/>
      <dgm:spPr/>
      <dgm:t>
        <a:bodyPr/>
        <a:lstStyle/>
        <a:p>
          <a:endParaRPr lang="ru-RU"/>
        </a:p>
      </dgm:t>
    </dgm:pt>
    <dgm:pt modelId="{8ABACED8-D41C-4B11-9183-A6CF7AD16C60}" type="sibTrans" cxnId="{FB5EB820-534B-4C71-B14F-077E078D553D}">
      <dgm:prSet/>
      <dgm:spPr/>
      <dgm:t>
        <a:bodyPr/>
        <a:lstStyle/>
        <a:p>
          <a:endParaRPr lang="ru-RU"/>
        </a:p>
      </dgm:t>
    </dgm:pt>
    <dgm:pt modelId="{9B99A76A-0A9C-49FD-A358-CCA1EEE0B0EF}">
      <dgm:prSet/>
      <dgm:spPr/>
      <dgm:t>
        <a:bodyPr/>
        <a:lstStyle/>
        <a:p>
          <a:r>
            <a:rPr lang="ru-RU" dirty="0"/>
            <a:t>Семейное образование</a:t>
          </a:r>
        </a:p>
      </dgm:t>
    </dgm:pt>
    <dgm:pt modelId="{F23850AE-4E5F-4853-8727-F15A31A1E15B}" type="parTrans" cxnId="{AF69C580-89DC-4723-80EC-FD20013EF362}">
      <dgm:prSet/>
      <dgm:spPr/>
      <dgm:t>
        <a:bodyPr/>
        <a:lstStyle/>
        <a:p>
          <a:endParaRPr lang="ru-RU"/>
        </a:p>
      </dgm:t>
    </dgm:pt>
    <dgm:pt modelId="{A9C898BD-7388-4DAA-A08D-2E7471589A2A}" type="sibTrans" cxnId="{AF69C580-89DC-4723-80EC-FD20013EF362}">
      <dgm:prSet/>
      <dgm:spPr/>
      <dgm:t>
        <a:bodyPr/>
        <a:lstStyle/>
        <a:p>
          <a:endParaRPr lang="ru-RU"/>
        </a:p>
      </dgm:t>
    </dgm:pt>
    <dgm:pt modelId="{FA70A74D-4EDB-43F6-85F2-94F1721806CE}" type="pres">
      <dgm:prSet presAssocID="{3D5AD62F-7644-46FD-A983-BE52F30347C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5AFEF6C-A11C-48EC-B0C0-712EE6FDB5D9}" type="pres">
      <dgm:prSet presAssocID="{F41B9191-A0E0-4BDB-B7AA-332E882C21B7}" presName="hierRoot1" presStyleCnt="0"/>
      <dgm:spPr/>
    </dgm:pt>
    <dgm:pt modelId="{97DACBDB-9DB2-4115-B77D-9B9A9C54D33D}" type="pres">
      <dgm:prSet presAssocID="{F41B9191-A0E0-4BDB-B7AA-332E882C21B7}" presName="composite" presStyleCnt="0"/>
      <dgm:spPr/>
    </dgm:pt>
    <dgm:pt modelId="{24D00714-AF0C-44F4-91FE-06A963317A73}" type="pres">
      <dgm:prSet presAssocID="{F41B9191-A0E0-4BDB-B7AA-332E882C21B7}" presName="background" presStyleLbl="node0" presStyleIdx="0" presStyleCnt="1"/>
      <dgm:spPr/>
    </dgm:pt>
    <dgm:pt modelId="{8CFD2D2E-20DF-4CAF-BDA2-45F3D1C5FF62}" type="pres">
      <dgm:prSet presAssocID="{F41B9191-A0E0-4BDB-B7AA-332E882C21B7}" presName="text" presStyleLbl="fgAcc0" presStyleIdx="0" presStyleCnt="1" custScaleX="156321" custScaleY="73186">
        <dgm:presLayoutVars>
          <dgm:chPref val="3"/>
        </dgm:presLayoutVars>
      </dgm:prSet>
      <dgm:spPr/>
    </dgm:pt>
    <dgm:pt modelId="{6B0F278F-09FA-46DC-B447-4593468DA872}" type="pres">
      <dgm:prSet presAssocID="{F41B9191-A0E0-4BDB-B7AA-332E882C21B7}" presName="hierChild2" presStyleCnt="0"/>
      <dgm:spPr/>
    </dgm:pt>
    <dgm:pt modelId="{C9A235FB-12F6-4491-9BCE-4FF88374B32D}" type="pres">
      <dgm:prSet presAssocID="{EED48174-3AFF-447F-89DC-622881EABBAF}" presName="Name10" presStyleLbl="parChTrans1D2" presStyleIdx="0" presStyleCnt="2"/>
      <dgm:spPr/>
    </dgm:pt>
    <dgm:pt modelId="{31B209E3-23D5-477B-9743-3BD96718FC4E}" type="pres">
      <dgm:prSet presAssocID="{A16BE9EC-23CB-40D3-9D51-66F1DDB5CF1E}" presName="hierRoot2" presStyleCnt="0"/>
      <dgm:spPr/>
    </dgm:pt>
    <dgm:pt modelId="{CD75E47F-495C-4F19-8C87-F7541E586FA6}" type="pres">
      <dgm:prSet presAssocID="{A16BE9EC-23CB-40D3-9D51-66F1DDB5CF1E}" presName="composite2" presStyleCnt="0"/>
      <dgm:spPr/>
    </dgm:pt>
    <dgm:pt modelId="{3E0BA31C-EFC8-4ADE-95C2-A555658B97F0}" type="pres">
      <dgm:prSet presAssocID="{A16BE9EC-23CB-40D3-9D51-66F1DDB5CF1E}" presName="background2" presStyleLbl="node2" presStyleIdx="0" presStyleCnt="2"/>
      <dgm:spPr/>
    </dgm:pt>
    <dgm:pt modelId="{E73E132D-AEB7-4E44-9772-522F299317F7}" type="pres">
      <dgm:prSet presAssocID="{A16BE9EC-23CB-40D3-9D51-66F1DDB5CF1E}" presName="text2" presStyleLbl="fgAcc2" presStyleIdx="0" presStyleCnt="2" custScaleX="156321" custScaleY="73186">
        <dgm:presLayoutVars>
          <dgm:chPref val="3"/>
        </dgm:presLayoutVars>
      </dgm:prSet>
      <dgm:spPr/>
    </dgm:pt>
    <dgm:pt modelId="{DFEF8627-857A-4F0D-AB27-533066D1EC37}" type="pres">
      <dgm:prSet presAssocID="{A16BE9EC-23CB-40D3-9D51-66F1DDB5CF1E}" presName="hierChild3" presStyleCnt="0"/>
      <dgm:spPr/>
    </dgm:pt>
    <dgm:pt modelId="{73396041-5292-45EC-9A73-7196F6521FFC}" type="pres">
      <dgm:prSet presAssocID="{1160F2E1-3EFB-49BB-8284-C7B11E5D63AB}" presName="Name17" presStyleLbl="parChTrans1D3" presStyleIdx="0" presStyleCnt="5"/>
      <dgm:spPr/>
    </dgm:pt>
    <dgm:pt modelId="{8C4CFA5F-4C85-4AA3-906B-43967B502A68}" type="pres">
      <dgm:prSet presAssocID="{D33FF9A1-9D6E-475D-8F13-E5FDC59CBD18}" presName="hierRoot3" presStyleCnt="0"/>
      <dgm:spPr/>
    </dgm:pt>
    <dgm:pt modelId="{7323C8BA-51BE-43AB-9968-5A7A25C3444E}" type="pres">
      <dgm:prSet presAssocID="{D33FF9A1-9D6E-475D-8F13-E5FDC59CBD18}" presName="composite3" presStyleCnt="0"/>
      <dgm:spPr/>
    </dgm:pt>
    <dgm:pt modelId="{12CCF0AE-A227-4AE3-A354-D5426A152E5F}" type="pres">
      <dgm:prSet presAssocID="{D33FF9A1-9D6E-475D-8F13-E5FDC59CBD18}" presName="background3" presStyleLbl="node3" presStyleIdx="0" presStyleCnt="5"/>
      <dgm:spPr/>
    </dgm:pt>
    <dgm:pt modelId="{41E823CC-773A-4050-B5DA-0309E6BE80E1}" type="pres">
      <dgm:prSet presAssocID="{D33FF9A1-9D6E-475D-8F13-E5FDC59CBD18}" presName="text3" presStyleLbl="fgAcc3" presStyleIdx="0" presStyleCnt="5" custScaleY="60308">
        <dgm:presLayoutVars>
          <dgm:chPref val="3"/>
        </dgm:presLayoutVars>
      </dgm:prSet>
      <dgm:spPr/>
    </dgm:pt>
    <dgm:pt modelId="{E50538E7-C615-457F-BEFD-BDB06F507C8E}" type="pres">
      <dgm:prSet presAssocID="{D33FF9A1-9D6E-475D-8F13-E5FDC59CBD18}" presName="hierChild4" presStyleCnt="0"/>
      <dgm:spPr/>
    </dgm:pt>
    <dgm:pt modelId="{520E44B7-F45E-480D-81A1-301831AD1857}" type="pres">
      <dgm:prSet presAssocID="{822D81DC-A87D-4C99-BA95-5027FF235B60}" presName="Name17" presStyleLbl="parChTrans1D3" presStyleIdx="1" presStyleCnt="5"/>
      <dgm:spPr/>
    </dgm:pt>
    <dgm:pt modelId="{64A80685-9664-49D2-A66D-F7C3E72A93B8}" type="pres">
      <dgm:prSet presAssocID="{56C71644-30BA-4BBD-ABA1-4AE48D83ECD6}" presName="hierRoot3" presStyleCnt="0"/>
      <dgm:spPr/>
    </dgm:pt>
    <dgm:pt modelId="{4A00B031-69B3-437B-91F9-511F2859D365}" type="pres">
      <dgm:prSet presAssocID="{56C71644-30BA-4BBD-ABA1-4AE48D83ECD6}" presName="composite3" presStyleCnt="0"/>
      <dgm:spPr/>
    </dgm:pt>
    <dgm:pt modelId="{551F14FD-51AC-4439-A3CF-0E0355F6A1FD}" type="pres">
      <dgm:prSet presAssocID="{56C71644-30BA-4BBD-ABA1-4AE48D83ECD6}" presName="background3" presStyleLbl="node3" presStyleIdx="1" presStyleCnt="5"/>
      <dgm:spPr/>
    </dgm:pt>
    <dgm:pt modelId="{D8B5CF71-EC3B-4B58-BE49-E9D73B7C73C6}" type="pres">
      <dgm:prSet presAssocID="{56C71644-30BA-4BBD-ABA1-4AE48D83ECD6}" presName="text3" presStyleLbl="fgAcc3" presStyleIdx="1" presStyleCnt="5" custScaleY="60308">
        <dgm:presLayoutVars>
          <dgm:chPref val="3"/>
        </dgm:presLayoutVars>
      </dgm:prSet>
      <dgm:spPr/>
    </dgm:pt>
    <dgm:pt modelId="{AD8C3CF4-8557-4E97-BF69-3FEF0CD0FC86}" type="pres">
      <dgm:prSet presAssocID="{56C71644-30BA-4BBD-ABA1-4AE48D83ECD6}" presName="hierChild4" presStyleCnt="0"/>
      <dgm:spPr/>
    </dgm:pt>
    <dgm:pt modelId="{78320F0E-9298-4E9A-9884-380F5672FC87}" type="pres">
      <dgm:prSet presAssocID="{7496D602-08B3-43DA-8C24-1EB08F5ACBED}" presName="Name17" presStyleLbl="parChTrans1D3" presStyleIdx="2" presStyleCnt="5"/>
      <dgm:spPr/>
    </dgm:pt>
    <dgm:pt modelId="{5CFCDF50-5B2C-4C43-B5AB-B46067B1AD96}" type="pres">
      <dgm:prSet presAssocID="{763CC820-4812-4B2D-8B15-22FC9E7C1E56}" presName="hierRoot3" presStyleCnt="0"/>
      <dgm:spPr/>
    </dgm:pt>
    <dgm:pt modelId="{0F926C9F-DDB0-4489-BBFF-19E8771603AB}" type="pres">
      <dgm:prSet presAssocID="{763CC820-4812-4B2D-8B15-22FC9E7C1E56}" presName="composite3" presStyleCnt="0"/>
      <dgm:spPr/>
    </dgm:pt>
    <dgm:pt modelId="{270E71BC-8108-41C1-A252-5027E1F26C8C}" type="pres">
      <dgm:prSet presAssocID="{763CC820-4812-4B2D-8B15-22FC9E7C1E56}" presName="background3" presStyleLbl="node3" presStyleIdx="2" presStyleCnt="5"/>
      <dgm:spPr/>
    </dgm:pt>
    <dgm:pt modelId="{3DA43E7D-D248-47DF-84AD-F311C1227508}" type="pres">
      <dgm:prSet presAssocID="{763CC820-4812-4B2D-8B15-22FC9E7C1E56}" presName="text3" presStyleLbl="fgAcc3" presStyleIdx="2" presStyleCnt="5" custScaleY="60308">
        <dgm:presLayoutVars>
          <dgm:chPref val="3"/>
        </dgm:presLayoutVars>
      </dgm:prSet>
      <dgm:spPr/>
    </dgm:pt>
    <dgm:pt modelId="{BFC33D17-2391-4273-9F2F-04CE30298B48}" type="pres">
      <dgm:prSet presAssocID="{763CC820-4812-4B2D-8B15-22FC9E7C1E56}" presName="hierChild4" presStyleCnt="0"/>
      <dgm:spPr/>
    </dgm:pt>
    <dgm:pt modelId="{998CF949-69F6-4897-B757-6C0D0117A443}" type="pres">
      <dgm:prSet presAssocID="{B22B90AD-C157-45D7-B773-725D51685748}" presName="Name10" presStyleLbl="parChTrans1D2" presStyleIdx="1" presStyleCnt="2"/>
      <dgm:spPr/>
    </dgm:pt>
    <dgm:pt modelId="{8C45C29B-947C-4873-95FD-3EE5B591239B}" type="pres">
      <dgm:prSet presAssocID="{163921A8-A7E4-4CC6-A66D-9B6F8F0BA264}" presName="hierRoot2" presStyleCnt="0"/>
      <dgm:spPr/>
    </dgm:pt>
    <dgm:pt modelId="{27751326-EE57-48D8-B372-9B328471D3DE}" type="pres">
      <dgm:prSet presAssocID="{163921A8-A7E4-4CC6-A66D-9B6F8F0BA264}" presName="composite2" presStyleCnt="0"/>
      <dgm:spPr/>
    </dgm:pt>
    <dgm:pt modelId="{8EA96C84-EDFB-466E-90D2-4C6ADDA68DEB}" type="pres">
      <dgm:prSet presAssocID="{163921A8-A7E4-4CC6-A66D-9B6F8F0BA264}" presName="background2" presStyleLbl="node2" presStyleIdx="1" presStyleCnt="2"/>
      <dgm:spPr/>
    </dgm:pt>
    <dgm:pt modelId="{36E36022-B248-4CDD-877E-25A809255983}" type="pres">
      <dgm:prSet presAssocID="{163921A8-A7E4-4CC6-A66D-9B6F8F0BA264}" presName="text2" presStyleLbl="fgAcc2" presStyleIdx="1" presStyleCnt="2" custScaleX="156321" custScaleY="73186">
        <dgm:presLayoutVars>
          <dgm:chPref val="3"/>
        </dgm:presLayoutVars>
      </dgm:prSet>
      <dgm:spPr/>
    </dgm:pt>
    <dgm:pt modelId="{7092A2E7-0BE3-48AD-AC69-FB55A3AA30A8}" type="pres">
      <dgm:prSet presAssocID="{163921A8-A7E4-4CC6-A66D-9B6F8F0BA264}" presName="hierChild3" presStyleCnt="0"/>
      <dgm:spPr/>
    </dgm:pt>
    <dgm:pt modelId="{63FD3F3C-5A3D-47DB-BBB8-691AB770F97C}" type="pres">
      <dgm:prSet presAssocID="{F23850AE-4E5F-4853-8727-F15A31A1E15B}" presName="Name17" presStyleLbl="parChTrans1D3" presStyleIdx="3" presStyleCnt="5"/>
      <dgm:spPr/>
    </dgm:pt>
    <dgm:pt modelId="{3569E72D-2AE8-47A0-B9F1-9618250C23BE}" type="pres">
      <dgm:prSet presAssocID="{9B99A76A-0A9C-49FD-A358-CCA1EEE0B0EF}" presName="hierRoot3" presStyleCnt="0"/>
      <dgm:spPr/>
    </dgm:pt>
    <dgm:pt modelId="{2B684323-42B3-495A-8182-8656A99F8E0F}" type="pres">
      <dgm:prSet presAssocID="{9B99A76A-0A9C-49FD-A358-CCA1EEE0B0EF}" presName="composite3" presStyleCnt="0"/>
      <dgm:spPr/>
    </dgm:pt>
    <dgm:pt modelId="{16E7E80D-52EA-45B8-87A9-2CF5FA7BE6C5}" type="pres">
      <dgm:prSet presAssocID="{9B99A76A-0A9C-49FD-A358-CCA1EEE0B0EF}" presName="background3" presStyleLbl="node3" presStyleIdx="3" presStyleCnt="5"/>
      <dgm:spPr/>
    </dgm:pt>
    <dgm:pt modelId="{D84E0C22-5AA4-4A34-BE0A-0FDBB3712E54}" type="pres">
      <dgm:prSet presAssocID="{9B99A76A-0A9C-49FD-A358-CCA1EEE0B0EF}" presName="text3" presStyleLbl="fgAcc3" presStyleIdx="3" presStyleCnt="5" custScaleY="60308">
        <dgm:presLayoutVars>
          <dgm:chPref val="3"/>
        </dgm:presLayoutVars>
      </dgm:prSet>
      <dgm:spPr/>
    </dgm:pt>
    <dgm:pt modelId="{42E0D5BD-0A2B-4772-BBCC-1B92FF83DC68}" type="pres">
      <dgm:prSet presAssocID="{9B99A76A-0A9C-49FD-A358-CCA1EEE0B0EF}" presName="hierChild4" presStyleCnt="0"/>
      <dgm:spPr/>
    </dgm:pt>
    <dgm:pt modelId="{55CB5BD6-78E8-4A3C-A7A7-EA72703F415E}" type="pres">
      <dgm:prSet presAssocID="{ED291C6E-CBA0-46DA-AF85-184922B30EC0}" presName="Name17" presStyleLbl="parChTrans1D3" presStyleIdx="4" presStyleCnt="5"/>
      <dgm:spPr/>
    </dgm:pt>
    <dgm:pt modelId="{792A9E18-1F75-4182-948A-0FFD0859B557}" type="pres">
      <dgm:prSet presAssocID="{7243A677-1E10-4F8F-A825-87C47F15CEDC}" presName="hierRoot3" presStyleCnt="0"/>
      <dgm:spPr/>
    </dgm:pt>
    <dgm:pt modelId="{D395EA21-A0AB-4CC5-AD98-FB9BA743473E}" type="pres">
      <dgm:prSet presAssocID="{7243A677-1E10-4F8F-A825-87C47F15CEDC}" presName="composite3" presStyleCnt="0"/>
      <dgm:spPr/>
    </dgm:pt>
    <dgm:pt modelId="{13290269-DDE0-4CE9-B139-EC7BB604D587}" type="pres">
      <dgm:prSet presAssocID="{7243A677-1E10-4F8F-A825-87C47F15CEDC}" presName="background3" presStyleLbl="node3" presStyleIdx="4" presStyleCnt="5"/>
      <dgm:spPr/>
    </dgm:pt>
    <dgm:pt modelId="{B531E1AC-33E8-4685-8D23-44D999296E7C}" type="pres">
      <dgm:prSet presAssocID="{7243A677-1E10-4F8F-A825-87C47F15CEDC}" presName="text3" presStyleLbl="fgAcc3" presStyleIdx="4" presStyleCnt="5" custScaleY="60308">
        <dgm:presLayoutVars>
          <dgm:chPref val="3"/>
        </dgm:presLayoutVars>
      </dgm:prSet>
      <dgm:spPr/>
    </dgm:pt>
    <dgm:pt modelId="{A461B973-25D7-4460-9785-33E88F3C7E22}" type="pres">
      <dgm:prSet presAssocID="{7243A677-1E10-4F8F-A825-87C47F15CEDC}" presName="hierChild4" presStyleCnt="0"/>
      <dgm:spPr/>
    </dgm:pt>
  </dgm:ptLst>
  <dgm:cxnLst>
    <dgm:cxn modelId="{E8631D08-CB3D-4E8D-93B3-6C5D55EC87FA}" type="presOf" srcId="{B22B90AD-C157-45D7-B773-725D51685748}" destId="{998CF949-69F6-4897-B757-6C0D0117A443}" srcOrd="0" destOrd="0" presId="urn:microsoft.com/office/officeart/2005/8/layout/hierarchy1"/>
    <dgm:cxn modelId="{5322E60E-5691-42BB-B73C-2049D1DBCED5}" type="presOf" srcId="{A16BE9EC-23CB-40D3-9D51-66F1DDB5CF1E}" destId="{E73E132D-AEB7-4E44-9772-522F299317F7}" srcOrd="0" destOrd="0" presId="urn:microsoft.com/office/officeart/2005/8/layout/hierarchy1"/>
    <dgm:cxn modelId="{BF1FA71E-1462-4FC6-B6C6-316CBCCEE7CA}" type="presOf" srcId="{F41B9191-A0E0-4BDB-B7AA-332E882C21B7}" destId="{8CFD2D2E-20DF-4CAF-BDA2-45F3D1C5FF62}" srcOrd="0" destOrd="0" presId="urn:microsoft.com/office/officeart/2005/8/layout/hierarchy1"/>
    <dgm:cxn modelId="{FB5EB820-534B-4C71-B14F-077E078D553D}" srcId="{A16BE9EC-23CB-40D3-9D51-66F1DDB5CF1E}" destId="{56C71644-30BA-4BBD-ABA1-4AE48D83ECD6}" srcOrd="1" destOrd="0" parTransId="{822D81DC-A87D-4C99-BA95-5027FF235B60}" sibTransId="{8ABACED8-D41C-4B11-9183-A6CF7AD16C60}"/>
    <dgm:cxn modelId="{98A71326-1775-4F6F-9BFB-09A4F6C218E8}" type="presOf" srcId="{163921A8-A7E4-4CC6-A66D-9B6F8F0BA264}" destId="{36E36022-B248-4CDD-877E-25A809255983}" srcOrd="0" destOrd="0" presId="urn:microsoft.com/office/officeart/2005/8/layout/hierarchy1"/>
    <dgm:cxn modelId="{1E418128-2792-4996-9769-8D079BCED2BF}" type="presOf" srcId="{1160F2E1-3EFB-49BB-8284-C7B11E5D63AB}" destId="{73396041-5292-45EC-9A73-7196F6521FFC}" srcOrd="0" destOrd="0" presId="urn:microsoft.com/office/officeart/2005/8/layout/hierarchy1"/>
    <dgm:cxn modelId="{28E8E728-BD3B-4DD1-8B6B-2EDF3C195B08}" type="presOf" srcId="{7243A677-1E10-4F8F-A825-87C47F15CEDC}" destId="{B531E1AC-33E8-4685-8D23-44D999296E7C}" srcOrd="0" destOrd="0" presId="urn:microsoft.com/office/officeart/2005/8/layout/hierarchy1"/>
    <dgm:cxn modelId="{5DAB5876-A04B-4C8E-80DF-B624ADE8F93B}" type="presOf" srcId="{ED291C6E-CBA0-46DA-AF85-184922B30EC0}" destId="{55CB5BD6-78E8-4A3C-A7A7-EA72703F415E}" srcOrd="0" destOrd="0" presId="urn:microsoft.com/office/officeart/2005/8/layout/hierarchy1"/>
    <dgm:cxn modelId="{65C8B376-916E-4081-B528-32C9EF3DF456}" srcId="{F41B9191-A0E0-4BDB-B7AA-332E882C21B7}" destId="{163921A8-A7E4-4CC6-A66D-9B6F8F0BA264}" srcOrd="1" destOrd="0" parTransId="{B22B90AD-C157-45D7-B773-725D51685748}" sibTransId="{A0E2A9F4-938A-4850-9AFB-795241AD04B2}"/>
    <dgm:cxn modelId="{96BF2F7B-745A-42CE-94C6-6564185D3486}" type="presOf" srcId="{56C71644-30BA-4BBD-ABA1-4AE48D83ECD6}" destId="{D8B5CF71-EC3B-4B58-BE49-E9D73B7C73C6}" srcOrd="0" destOrd="0" presId="urn:microsoft.com/office/officeart/2005/8/layout/hierarchy1"/>
    <dgm:cxn modelId="{B4D7487D-5A51-457E-BFBC-C76A25A6577D}" type="presOf" srcId="{9B99A76A-0A9C-49FD-A358-CCA1EEE0B0EF}" destId="{D84E0C22-5AA4-4A34-BE0A-0FDBB3712E54}" srcOrd="0" destOrd="0" presId="urn:microsoft.com/office/officeart/2005/8/layout/hierarchy1"/>
    <dgm:cxn modelId="{AF69C580-89DC-4723-80EC-FD20013EF362}" srcId="{163921A8-A7E4-4CC6-A66D-9B6F8F0BA264}" destId="{9B99A76A-0A9C-49FD-A358-CCA1EEE0B0EF}" srcOrd="0" destOrd="0" parTransId="{F23850AE-4E5F-4853-8727-F15A31A1E15B}" sibTransId="{A9C898BD-7388-4DAA-A08D-2E7471589A2A}"/>
    <dgm:cxn modelId="{43278B8E-6DB5-4017-9B39-73D22F3C72FB}" type="presOf" srcId="{763CC820-4812-4B2D-8B15-22FC9E7C1E56}" destId="{3DA43E7D-D248-47DF-84AD-F311C1227508}" srcOrd="0" destOrd="0" presId="urn:microsoft.com/office/officeart/2005/8/layout/hierarchy1"/>
    <dgm:cxn modelId="{02B06090-D7D0-4733-8E40-C529ADAC064C}" srcId="{A16BE9EC-23CB-40D3-9D51-66F1DDB5CF1E}" destId="{D33FF9A1-9D6E-475D-8F13-E5FDC59CBD18}" srcOrd="0" destOrd="0" parTransId="{1160F2E1-3EFB-49BB-8284-C7B11E5D63AB}" sibTransId="{16779D14-180C-4D83-90F3-7206C3126E76}"/>
    <dgm:cxn modelId="{014C4890-37DE-4F24-A816-1203C920E79A}" type="presOf" srcId="{3D5AD62F-7644-46FD-A983-BE52F30347CF}" destId="{FA70A74D-4EDB-43F6-85F2-94F1721806CE}" srcOrd="0" destOrd="0" presId="urn:microsoft.com/office/officeart/2005/8/layout/hierarchy1"/>
    <dgm:cxn modelId="{8B30E993-C289-406D-870D-A8E8D7EF8BFE}" srcId="{F41B9191-A0E0-4BDB-B7AA-332E882C21B7}" destId="{A16BE9EC-23CB-40D3-9D51-66F1DDB5CF1E}" srcOrd="0" destOrd="0" parTransId="{EED48174-3AFF-447F-89DC-622881EABBAF}" sibTransId="{1BF33AA9-DC97-49DA-94B6-AF9BFF5D0B30}"/>
    <dgm:cxn modelId="{F3E1AC9C-DD97-4FF9-B614-0118ACD5BE95}" type="presOf" srcId="{7496D602-08B3-43DA-8C24-1EB08F5ACBED}" destId="{78320F0E-9298-4E9A-9884-380F5672FC87}" srcOrd="0" destOrd="0" presId="urn:microsoft.com/office/officeart/2005/8/layout/hierarchy1"/>
    <dgm:cxn modelId="{25483F9D-A638-4B53-A248-F73B2CC4EC32}" type="presOf" srcId="{822D81DC-A87D-4C99-BA95-5027FF235B60}" destId="{520E44B7-F45E-480D-81A1-301831AD1857}" srcOrd="0" destOrd="0" presId="urn:microsoft.com/office/officeart/2005/8/layout/hierarchy1"/>
    <dgm:cxn modelId="{A121639D-BAB1-42FB-9674-BB7C931E2356}" srcId="{A16BE9EC-23CB-40D3-9D51-66F1DDB5CF1E}" destId="{763CC820-4812-4B2D-8B15-22FC9E7C1E56}" srcOrd="2" destOrd="0" parTransId="{7496D602-08B3-43DA-8C24-1EB08F5ACBED}" sibTransId="{F08DD638-3AD2-4F85-BD98-AD2FB04428EB}"/>
    <dgm:cxn modelId="{72199FBF-0FB0-4013-B72B-61C352AECE52}" srcId="{3D5AD62F-7644-46FD-A983-BE52F30347CF}" destId="{F41B9191-A0E0-4BDB-B7AA-332E882C21B7}" srcOrd="0" destOrd="0" parTransId="{013E42E9-AEEE-4391-BBC6-C5BC7EB8F7B5}" sibTransId="{2F8F8E24-36EA-42BF-8687-6EAD11EB7ED0}"/>
    <dgm:cxn modelId="{744630D7-2E1C-468A-A0E1-0D4BBA48ACD4}" srcId="{163921A8-A7E4-4CC6-A66D-9B6F8F0BA264}" destId="{7243A677-1E10-4F8F-A825-87C47F15CEDC}" srcOrd="1" destOrd="0" parTransId="{ED291C6E-CBA0-46DA-AF85-184922B30EC0}" sibTransId="{D13FB60B-E008-4865-BE1A-B50B7108EF73}"/>
    <dgm:cxn modelId="{61F322EE-89E9-4EA6-8C78-7CB0A2871738}" type="presOf" srcId="{D33FF9A1-9D6E-475D-8F13-E5FDC59CBD18}" destId="{41E823CC-773A-4050-B5DA-0309E6BE80E1}" srcOrd="0" destOrd="0" presId="urn:microsoft.com/office/officeart/2005/8/layout/hierarchy1"/>
    <dgm:cxn modelId="{5565ABEF-FE01-4BE9-B2D7-945EEE4E03C0}" type="presOf" srcId="{EED48174-3AFF-447F-89DC-622881EABBAF}" destId="{C9A235FB-12F6-4491-9BCE-4FF88374B32D}" srcOrd="0" destOrd="0" presId="urn:microsoft.com/office/officeart/2005/8/layout/hierarchy1"/>
    <dgm:cxn modelId="{C1D7E1FA-242F-423A-AC71-C198F015EF1B}" type="presOf" srcId="{F23850AE-4E5F-4853-8727-F15A31A1E15B}" destId="{63FD3F3C-5A3D-47DB-BBB8-691AB770F97C}" srcOrd="0" destOrd="0" presId="urn:microsoft.com/office/officeart/2005/8/layout/hierarchy1"/>
    <dgm:cxn modelId="{AB63523D-E9BD-41C1-BA2E-A1AA1A92433E}" type="presParOf" srcId="{FA70A74D-4EDB-43F6-85F2-94F1721806CE}" destId="{D5AFEF6C-A11C-48EC-B0C0-712EE6FDB5D9}" srcOrd="0" destOrd="0" presId="urn:microsoft.com/office/officeart/2005/8/layout/hierarchy1"/>
    <dgm:cxn modelId="{B08E5531-09AF-4906-AD48-9153D0B53300}" type="presParOf" srcId="{D5AFEF6C-A11C-48EC-B0C0-712EE6FDB5D9}" destId="{97DACBDB-9DB2-4115-B77D-9B9A9C54D33D}" srcOrd="0" destOrd="0" presId="urn:microsoft.com/office/officeart/2005/8/layout/hierarchy1"/>
    <dgm:cxn modelId="{2934A819-0AE2-4D13-BD05-E866D067B6BF}" type="presParOf" srcId="{97DACBDB-9DB2-4115-B77D-9B9A9C54D33D}" destId="{24D00714-AF0C-44F4-91FE-06A963317A73}" srcOrd="0" destOrd="0" presId="urn:microsoft.com/office/officeart/2005/8/layout/hierarchy1"/>
    <dgm:cxn modelId="{22B10BE9-E46D-4E6B-900B-E21DE2DEB067}" type="presParOf" srcId="{97DACBDB-9DB2-4115-B77D-9B9A9C54D33D}" destId="{8CFD2D2E-20DF-4CAF-BDA2-45F3D1C5FF62}" srcOrd="1" destOrd="0" presId="urn:microsoft.com/office/officeart/2005/8/layout/hierarchy1"/>
    <dgm:cxn modelId="{722940AA-0C13-4294-A086-15DEB8E02CD5}" type="presParOf" srcId="{D5AFEF6C-A11C-48EC-B0C0-712EE6FDB5D9}" destId="{6B0F278F-09FA-46DC-B447-4593468DA872}" srcOrd="1" destOrd="0" presId="urn:microsoft.com/office/officeart/2005/8/layout/hierarchy1"/>
    <dgm:cxn modelId="{927299E9-2A53-4D15-88E2-43C365875741}" type="presParOf" srcId="{6B0F278F-09FA-46DC-B447-4593468DA872}" destId="{C9A235FB-12F6-4491-9BCE-4FF88374B32D}" srcOrd="0" destOrd="0" presId="urn:microsoft.com/office/officeart/2005/8/layout/hierarchy1"/>
    <dgm:cxn modelId="{E1D733EC-6A14-456F-ADC1-1A21403822E0}" type="presParOf" srcId="{6B0F278F-09FA-46DC-B447-4593468DA872}" destId="{31B209E3-23D5-477B-9743-3BD96718FC4E}" srcOrd="1" destOrd="0" presId="urn:microsoft.com/office/officeart/2005/8/layout/hierarchy1"/>
    <dgm:cxn modelId="{FCFA402F-3698-452F-BD31-678F12FBF1D1}" type="presParOf" srcId="{31B209E3-23D5-477B-9743-3BD96718FC4E}" destId="{CD75E47F-495C-4F19-8C87-F7541E586FA6}" srcOrd="0" destOrd="0" presId="urn:microsoft.com/office/officeart/2005/8/layout/hierarchy1"/>
    <dgm:cxn modelId="{DB0A752E-EAA0-4384-AA7C-3B27B62753BD}" type="presParOf" srcId="{CD75E47F-495C-4F19-8C87-F7541E586FA6}" destId="{3E0BA31C-EFC8-4ADE-95C2-A555658B97F0}" srcOrd="0" destOrd="0" presId="urn:microsoft.com/office/officeart/2005/8/layout/hierarchy1"/>
    <dgm:cxn modelId="{374FBD6C-B630-4467-A32D-78156B7BFEEC}" type="presParOf" srcId="{CD75E47F-495C-4F19-8C87-F7541E586FA6}" destId="{E73E132D-AEB7-4E44-9772-522F299317F7}" srcOrd="1" destOrd="0" presId="urn:microsoft.com/office/officeart/2005/8/layout/hierarchy1"/>
    <dgm:cxn modelId="{9BAF54C4-5DA9-4500-B48C-55F54543648C}" type="presParOf" srcId="{31B209E3-23D5-477B-9743-3BD96718FC4E}" destId="{DFEF8627-857A-4F0D-AB27-533066D1EC37}" srcOrd="1" destOrd="0" presId="urn:microsoft.com/office/officeart/2005/8/layout/hierarchy1"/>
    <dgm:cxn modelId="{49521965-A647-4C47-8712-8E9E764F4AFD}" type="presParOf" srcId="{DFEF8627-857A-4F0D-AB27-533066D1EC37}" destId="{73396041-5292-45EC-9A73-7196F6521FFC}" srcOrd="0" destOrd="0" presId="urn:microsoft.com/office/officeart/2005/8/layout/hierarchy1"/>
    <dgm:cxn modelId="{CFA979FB-CDD6-4BAE-A8F7-9B4BFDC44372}" type="presParOf" srcId="{DFEF8627-857A-4F0D-AB27-533066D1EC37}" destId="{8C4CFA5F-4C85-4AA3-906B-43967B502A68}" srcOrd="1" destOrd="0" presId="urn:microsoft.com/office/officeart/2005/8/layout/hierarchy1"/>
    <dgm:cxn modelId="{1DEA0FF2-E64B-4B05-8F64-B384BC751B13}" type="presParOf" srcId="{8C4CFA5F-4C85-4AA3-906B-43967B502A68}" destId="{7323C8BA-51BE-43AB-9968-5A7A25C3444E}" srcOrd="0" destOrd="0" presId="urn:microsoft.com/office/officeart/2005/8/layout/hierarchy1"/>
    <dgm:cxn modelId="{23DFEB1B-61BC-4857-8CC0-CE9EE1AF78FF}" type="presParOf" srcId="{7323C8BA-51BE-43AB-9968-5A7A25C3444E}" destId="{12CCF0AE-A227-4AE3-A354-D5426A152E5F}" srcOrd="0" destOrd="0" presId="urn:microsoft.com/office/officeart/2005/8/layout/hierarchy1"/>
    <dgm:cxn modelId="{34DA743E-4209-4762-9835-ADB79676E9C3}" type="presParOf" srcId="{7323C8BA-51BE-43AB-9968-5A7A25C3444E}" destId="{41E823CC-773A-4050-B5DA-0309E6BE80E1}" srcOrd="1" destOrd="0" presId="urn:microsoft.com/office/officeart/2005/8/layout/hierarchy1"/>
    <dgm:cxn modelId="{B0293C40-A006-49D0-930C-1EF255340B6D}" type="presParOf" srcId="{8C4CFA5F-4C85-4AA3-906B-43967B502A68}" destId="{E50538E7-C615-457F-BEFD-BDB06F507C8E}" srcOrd="1" destOrd="0" presId="urn:microsoft.com/office/officeart/2005/8/layout/hierarchy1"/>
    <dgm:cxn modelId="{2C8BBBBE-7A9A-49A2-B5FF-194FCAB8F6BE}" type="presParOf" srcId="{DFEF8627-857A-4F0D-AB27-533066D1EC37}" destId="{520E44B7-F45E-480D-81A1-301831AD1857}" srcOrd="2" destOrd="0" presId="urn:microsoft.com/office/officeart/2005/8/layout/hierarchy1"/>
    <dgm:cxn modelId="{BCD49E8D-0F8B-41E5-B788-7D5F535ACFA3}" type="presParOf" srcId="{DFEF8627-857A-4F0D-AB27-533066D1EC37}" destId="{64A80685-9664-49D2-A66D-F7C3E72A93B8}" srcOrd="3" destOrd="0" presId="urn:microsoft.com/office/officeart/2005/8/layout/hierarchy1"/>
    <dgm:cxn modelId="{B3BAD702-95D2-4546-B4C0-9D0ACA0A6EF2}" type="presParOf" srcId="{64A80685-9664-49D2-A66D-F7C3E72A93B8}" destId="{4A00B031-69B3-437B-91F9-511F2859D365}" srcOrd="0" destOrd="0" presId="urn:microsoft.com/office/officeart/2005/8/layout/hierarchy1"/>
    <dgm:cxn modelId="{8B7E9120-2624-45EB-AA36-FA21A759A180}" type="presParOf" srcId="{4A00B031-69B3-437B-91F9-511F2859D365}" destId="{551F14FD-51AC-4439-A3CF-0E0355F6A1FD}" srcOrd="0" destOrd="0" presId="urn:microsoft.com/office/officeart/2005/8/layout/hierarchy1"/>
    <dgm:cxn modelId="{4300FD2B-75C0-41DF-8445-B3D2C5A47C9C}" type="presParOf" srcId="{4A00B031-69B3-437B-91F9-511F2859D365}" destId="{D8B5CF71-EC3B-4B58-BE49-E9D73B7C73C6}" srcOrd="1" destOrd="0" presId="urn:microsoft.com/office/officeart/2005/8/layout/hierarchy1"/>
    <dgm:cxn modelId="{8C6E2419-C458-4111-BE70-3D10615DDA5E}" type="presParOf" srcId="{64A80685-9664-49D2-A66D-F7C3E72A93B8}" destId="{AD8C3CF4-8557-4E97-BF69-3FEF0CD0FC86}" srcOrd="1" destOrd="0" presId="urn:microsoft.com/office/officeart/2005/8/layout/hierarchy1"/>
    <dgm:cxn modelId="{F62ACADD-4F65-4D8F-817B-387E3FC5D50C}" type="presParOf" srcId="{DFEF8627-857A-4F0D-AB27-533066D1EC37}" destId="{78320F0E-9298-4E9A-9884-380F5672FC87}" srcOrd="4" destOrd="0" presId="urn:microsoft.com/office/officeart/2005/8/layout/hierarchy1"/>
    <dgm:cxn modelId="{13E5785F-8FF0-4455-8A60-646ADF906B9F}" type="presParOf" srcId="{DFEF8627-857A-4F0D-AB27-533066D1EC37}" destId="{5CFCDF50-5B2C-4C43-B5AB-B46067B1AD96}" srcOrd="5" destOrd="0" presId="urn:microsoft.com/office/officeart/2005/8/layout/hierarchy1"/>
    <dgm:cxn modelId="{FF43E6FB-5C3B-4341-922A-CDED17FDE679}" type="presParOf" srcId="{5CFCDF50-5B2C-4C43-B5AB-B46067B1AD96}" destId="{0F926C9F-DDB0-4489-BBFF-19E8771603AB}" srcOrd="0" destOrd="0" presId="urn:microsoft.com/office/officeart/2005/8/layout/hierarchy1"/>
    <dgm:cxn modelId="{6A24CE68-A7AB-4AE7-8CFD-CE5B6BC55112}" type="presParOf" srcId="{0F926C9F-DDB0-4489-BBFF-19E8771603AB}" destId="{270E71BC-8108-41C1-A252-5027E1F26C8C}" srcOrd="0" destOrd="0" presId="urn:microsoft.com/office/officeart/2005/8/layout/hierarchy1"/>
    <dgm:cxn modelId="{25ADF8D1-BD36-401F-AEB5-154F0A013A3B}" type="presParOf" srcId="{0F926C9F-DDB0-4489-BBFF-19E8771603AB}" destId="{3DA43E7D-D248-47DF-84AD-F311C1227508}" srcOrd="1" destOrd="0" presId="urn:microsoft.com/office/officeart/2005/8/layout/hierarchy1"/>
    <dgm:cxn modelId="{A2897792-9478-4DCE-A00D-D38050A218FD}" type="presParOf" srcId="{5CFCDF50-5B2C-4C43-B5AB-B46067B1AD96}" destId="{BFC33D17-2391-4273-9F2F-04CE30298B48}" srcOrd="1" destOrd="0" presId="urn:microsoft.com/office/officeart/2005/8/layout/hierarchy1"/>
    <dgm:cxn modelId="{D3095875-ACC4-47A9-ACDD-FD7B330B1A85}" type="presParOf" srcId="{6B0F278F-09FA-46DC-B447-4593468DA872}" destId="{998CF949-69F6-4897-B757-6C0D0117A443}" srcOrd="2" destOrd="0" presId="urn:microsoft.com/office/officeart/2005/8/layout/hierarchy1"/>
    <dgm:cxn modelId="{FA6DC23D-DFE9-429B-99C5-A68451838233}" type="presParOf" srcId="{6B0F278F-09FA-46DC-B447-4593468DA872}" destId="{8C45C29B-947C-4873-95FD-3EE5B591239B}" srcOrd="3" destOrd="0" presId="urn:microsoft.com/office/officeart/2005/8/layout/hierarchy1"/>
    <dgm:cxn modelId="{CD31152D-40F6-4910-BFB9-B0D8C918A420}" type="presParOf" srcId="{8C45C29B-947C-4873-95FD-3EE5B591239B}" destId="{27751326-EE57-48D8-B372-9B328471D3DE}" srcOrd="0" destOrd="0" presId="urn:microsoft.com/office/officeart/2005/8/layout/hierarchy1"/>
    <dgm:cxn modelId="{B4041878-61C6-4CCD-B44E-DBE03D03190D}" type="presParOf" srcId="{27751326-EE57-48D8-B372-9B328471D3DE}" destId="{8EA96C84-EDFB-466E-90D2-4C6ADDA68DEB}" srcOrd="0" destOrd="0" presId="urn:microsoft.com/office/officeart/2005/8/layout/hierarchy1"/>
    <dgm:cxn modelId="{40F67B8D-D128-409B-9A35-3756BC504DC5}" type="presParOf" srcId="{27751326-EE57-48D8-B372-9B328471D3DE}" destId="{36E36022-B248-4CDD-877E-25A809255983}" srcOrd="1" destOrd="0" presId="urn:microsoft.com/office/officeart/2005/8/layout/hierarchy1"/>
    <dgm:cxn modelId="{D4DAE9C7-3C1C-4151-8E92-D5D2F051AB09}" type="presParOf" srcId="{8C45C29B-947C-4873-95FD-3EE5B591239B}" destId="{7092A2E7-0BE3-48AD-AC69-FB55A3AA30A8}" srcOrd="1" destOrd="0" presId="urn:microsoft.com/office/officeart/2005/8/layout/hierarchy1"/>
    <dgm:cxn modelId="{3E9507CE-4757-404C-9695-B8400D4ABDF7}" type="presParOf" srcId="{7092A2E7-0BE3-48AD-AC69-FB55A3AA30A8}" destId="{63FD3F3C-5A3D-47DB-BBB8-691AB770F97C}" srcOrd="0" destOrd="0" presId="urn:microsoft.com/office/officeart/2005/8/layout/hierarchy1"/>
    <dgm:cxn modelId="{6F9DD04F-18B9-42D0-8DD1-FDBD9CF6722F}" type="presParOf" srcId="{7092A2E7-0BE3-48AD-AC69-FB55A3AA30A8}" destId="{3569E72D-2AE8-47A0-B9F1-9618250C23BE}" srcOrd="1" destOrd="0" presId="urn:microsoft.com/office/officeart/2005/8/layout/hierarchy1"/>
    <dgm:cxn modelId="{F182B1E2-1B21-45B9-804F-6B555DC0A4E1}" type="presParOf" srcId="{3569E72D-2AE8-47A0-B9F1-9618250C23BE}" destId="{2B684323-42B3-495A-8182-8656A99F8E0F}" srcOrd="0" destOrd="0" presId="urn:microsoft.com/office/officeart/2005/8/layout/hierarchy1"/>
    <dgm:cxn modelId="{8CB2CF4D-F49F-45CC-B9B0-9BE2BFB56709}" type="presParOf" srcId="{2B684323-42B3-495A-8182-8656A99F8E0F}" destId="{16E7E80D-52EA-45B8-87A9-2CF5FA7BE6C5}" srcOrd="0" destOrd="0" presId="urn:microsoft.com/office/officeart/2005/8/layout/hierarchy1"/>
    <dgm:cxn modelId="{42C1E21F-111B-4952-8182-B41EECE519E8}" type="presParOf" srcId="{2B684323-42B3-495A-8182-8656A99F8E0F}" destId="{D84E0C22-5AA4-4A34-BE0A-0FDBB3712E54}" srcOrd="1" destOrd="0" presId="urn:microsoft.com/office/officeart/2005/8/layout/hierarchy1"/>
    <dgm:cxn modelId="{79E9AD7A-CEB8-4BF1-8A45-4A031A21740E}" type="presParOf" srcId="{3569E72D-2AE8-47A0-B9F1-9618250C23BE}" destId="{42E0D5BD-0A2B-4772-BBCC-1B92FF83DC68}" srcOrd="1" destOrd="0" presId="urn:microsoft.com/office/officeart/2005/8/layout/hierarchy1"/>
    <dgm:cxn modelId="{C15B60EF-745C-4D52-BAB3-95DDDECBAE5C}" type="presParOf" srcId="{7092A2E7-0BE3-48AD-AC69-FB55A3AA30A8}" destId="{55CB5BD6-78E8-4A3C-A7A7-EA72703F415E}" srcOrd="2" destOrd="0" presId="urn:microsoft.com/office/officeart/2005/8/layout/hierarchy1"/>
    <dgm:cxn modelId="{599BFF15-96EB-4E7C-9EBB-54237CBFB61F}" type="presParOf" srcId="{7092A2E7-0BE3-48AD-AC69-FB55A3AA30A8}" destId="{792A9E18-1F75-4182-948A-0FFD0859B557}" srcOrd="3" destOrd="0" presId="urn:microsoft.com/office/officeart/2005/8/layout/hierarchy1"/>
    <dgm:cxn modelId="{B0ECD70D-450E-47A1-9372-147009407409}" type="presParOf" srcId="{792A9E18-1F75-4182-948A-0FFD0859B557}" destId="{D395EA21-A0AB-4CC5-AD98-FB9BA743473E}" srcOrd="0" destOrd="0" presId="urn:microsoft.com/office/officeart/2005/8/layout/hierarchy1"/>
    <dgm:cxn modelId="{0639039B-0FF8-4469-AC0B-A2348B296A13}" type="presParOf" srcId="{D395EA21-A0AB-4CC5-AD98-FB9BA743473E}" destId="{13290269-DDE0-4CE9-B139-EC7BB604D587}" srcOrd="0" destOrd="0" presId="urn:microsoft.com/office/officeart/2005/8/layout/hierarchy1"/>
    <dgm:cxn modelId="{F5E67E29-EE29-4CA5-BFCE-1CCBCBB56D0C}" type="presParOf" srcId="{D395EA21-A0AB-4CC5-AD98-FB9BA743473E}" destId="{B531E1AC-33E8-4685-8D23-44D999296E7C}" srcOrd="1" destOrd="0" presId="urn:microsoft.com/office/officeart/2005/8/layout/hierarchy1"/>
    <dgm:cxn modelId="{493ACBF8-C28A-4ACE-BA53-C1BDF1E31035}" type="presParOf" srcId="{792A9E18-1F75-4182-948A-0FFD0859B557}" destId="{A461B973-25D7-4460-9785-33E88F3C7E2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438F7F-24B0-4155-B726-8906BFC2EC83}" type="doc">
      <dgm:prSet loTypeId="urn:microsoft.com/office/officeart/2005/8/layout/process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EA95DA1-8542-41A2-B919-BA9D2D6C2694}">
      <dgm:prSet phldrT="[Текст]" custT="1"/>
      <dgm:spPr/>
      <dgm:t>
        <a:bodyPr/>
        <a:lstStyle/>
        <a:p>
          <a:r>
            <a:rPr lang="ru-RU" sz="2400" b="1" dirty="0"/>
            <a:t>1. Классный руководитель</a:t>
          </a:r>
        </a:p>
      </dgm:t>
    </dgm:pt>
    <dgm:pt modelId="{554EA51B-AC62-465E-AC0C-5766A92BF732}" type="parTrans" cxnId="{8AA9266D-5DA9-43E8-9C56-DA529CD1057A}">
      <dgm:prSet/>
      <dgm:spPr/>
      <dgm:t>
        <a:bodyPr/>
        <a:lstStyle/>
        <a:p>
          <a:endParaRPr lang="ru-RU" sz="2800"/>
        </a:p>
      </dgm:t>
    </dgm:pt>
    <dgm:pt modelId="{E21BCEC1-C54E-4FF1-8BD3-9D0BA8325E9C}" type="sibTrans" cxnId="{8AA9266D-5DA9-43E8-9C56-DA529CD1057A}">
      <dgm:prSet/>
      <dgm:spPr/>
      <dgm:t>
        <a:bodyPr/>
        <a:lstStyle/>
        <a:p>
          <a:endParaRPr lang="ru-RU" sz="2800"/>
        </a:p>
      </dgm:t>
    </dgm:pt>
    <dgm:pt modelId="{48AD0E88-C56D-48FA-91F1-124EEA4AF51A}">
      <dgm:prSet phldrT="[Текст]" custT="1"/>
      <dgm:spPr/>
      <dgm:t>
        <a:bodyPr/>
        <a:lstStyle/>
        <a:p>
          <a:r>
            <a:rPr lang="ru-RU" sz="2400" b="1" dirty="0"/>
            <a:t>2. Руководитель УК (ответственный за УВР)</a:t>
          </a:r>
        </a:p>
      </dgm:t>
    </dgm:pt>
    <dgm:pt modelId="{6F12E502-3CA1-4A43-AAD8-0229A15D6BF0}" type="parTrans" cxnId="{4C5B4480-73D3-4B6F-AC1C-9953E13FE454}">
      <dgm:prSet/>
      <dgm:spPr/>
      <dgm:t>
        <a:bodyPr/>
        <a:lstStyle/>
        <a:p>
          <a:endParaRPr lang="ru-RU" sz="2800"/>
        </a:p>
      </dgm:t>
    </dgm:pt>
    <dgm:pt modelId="{972E2E20-D679-4C33-8C5B-52AC7A888C3F}" type="sibTrans" cxnId="{4C5B4480-73D3-4B6F-AC1C-9953E13FE454}">
      <dgm:prSet/>
      <dgm:spPr/>
      <dgm:t>
        <a:bodyPr/>
        <a:lstStyle/>
        <a:p>
          <a:endParaRPr lang="ru-RU" sz="2800"/>
        </a:p>
      </dgm:t>
    </dgm:pt>
    <dgm:pt modelId="{044D521D-40F5-4F91-A96D-C8A5FF736087}">
      <dgm:prSet phldrT="[Текст]" custT="1"/>
      <dgm:spPr/>
      <dgm:t>
        <a:bodyPr/>
        <a:lstStyle/>
        <a:p>
          <a:r>
            <a:rPr lang="ru-RU" sz="2400" b="1" dirty="0"/>
            <a:t>3. Заместитель директора</a:t>
          </a:r>
        </a:p>
      </dgm:t>
    </dgm:pt>
    <dgm:pt modelId="{0CE7B993-E2DB-4328-B458-33E8067E96FF}" type="parTrans" cxnId="{121B9ABD-9AD1-4F96-85A0-95F8A0CF74CE}">
      <dgm:prSet/>
      <dgm:spPr/>
      <dgm:t>
        <a:bodyPr/>
        <a:lstStyle/>
        <a:p>
          <a:endParaRPr lang="ru-RU" sz="2800"/>
        </a:p>
      </dgm:t>
    </dgm:pt>
    <dgm:pt modelId="{1E2A0E70-32AC-43BD-BB96-94E31B374179}" type="sibTrans" cxnId="{121B9ABD-9AD1-4F96-85A0-95F8A0CF74CE}">
      <dgm:prSet/>
      <dgm:spPr/>
      <dgm:t>
        <a:bodyPr/>
        <a:lstStyle/>
        <a:p>
          <a:endParaRPr lang="ru-RU" sz="2800"/>
        </a:p>
      </dgm:t>
    </dgm:pt>
    <dgm:pt modelId="{982C74E9-47C9-4C4C-9F86-31F9B5166C63}">
      <dgm:prSet custT="1"/>
      <dgm:spPr/>
      <dgm:t>
        <a:bodyPr/>
        <a:lstStyle/>
        <a:p>
          <a:r>
            <a:rPr lang="ru-RU" sz="2400" b="1" dirty="0"/>
            <a:t>4. Директор</a:t>
          </a:r>
        </a:p>
      </dgm:t>
    </dgm:pt>
    <dgm:pt modelId="{061250E7-D182-4E16-8EDA-5BB081F9F2C1}" type="parTrans" cxnId="{B9ADB52C-5A71-461A-B599-01509C9F7EE3}">
      <dgm:prSet/>
      <dgm:spPr/>
      <dgm:t>
        <a:bodyPr/>
        <a:lstStyle/>
        <a:p>
          <a:endParaRPr lang="ru-RU" sz="2800"/>
        </a:p>
      </dgm:t>
    </dgm:pt>
    <dgm:pt modelId="{B1BC0483-E06F-4781-9412-E97A028C9C60}" type="sibTrans" cxnId="{B9ADB52C-5A71-461A-B599-01509C9F7EE3}">
      <dgm:prSet/>
      <dgm:spPr/>
      <dgm:t>
        <a:bodyPr/>
        <a:lstStyle/>
        <a:p>
          <a:endParaRPr lang="ru-RU" sz="2800"/>
        </a:p>
      </dgm:t>
    </dgm:pt>
    <dgm:pt modelId="{773850FE-5024-4BFB-B963-FFCEB663A9ED}" type="pres">
      <dgm:prSet presAssocID="{8C438F7F-24B0-4155-B726-8906BFC2EC83}" presName="Name0" presStyleCnt="0">
        <dgm:presLayoutVars>
          <dgm:dir/>
          <dgm:animLvl val="lvl"/>
          <dgm:resizeHandles val="exact"/>
        </dgm:presLayoutVars>
      </dgm:prSet>
      <dgm:spPr/>
    </dgm:pt>
    <dgm:pt modelId="{A2C0B9DC-1F22-4C83-96E2-AD43C3AA62B1}" type="pres">
      <dgm:prSet presAssocID="{982C74E9-47C9-4C4C-9F86-31F9B5166C63}" presName="boxAndChildren" presStyleCnt="0"/>
      <dgm:spPr/>
    </dgm:pt>
    <dgm:pt modelId="{001CA989-39B8-436E-A059-E90CA1783C25}" type="pres">
      <dgm:prSet presAssocID="{982C74E9-47C9-4C4C-9F86-31F9B5166C63}" presName="parentTextBox" presStyleLbl="node1" presStyleIdx="0" presStyleCnt="4"/>
      <dgm:spPr/>
    </dgm:pt>
    <dgm:pt modelId="{54A24642-7CF8-472E-A388-82244B47D069}" type="pres">
      <dgm:prSet presAssocID="{1E2A0E70-32AC-43BD-BB96-94E31B374179}" presName="sp" presStyleCnt="0"/>
      <dgm:spPr/>
    </dgm:pt>
    <dgm:pt modelId="{8B4FEB37-6F72-439E-A9B0-06E98EAC6698}" type="pres">
      <dgm:prSet presAssocID="{044D521D-40F5-4F91-A96D-C8A5FF736087}" presName="arrowAndChildren" presStyleCnt="0"/>
      <dgm:spPr/>
    </dgm:pt>
    <dgm:pt modelId="{5D443159-409F-4D4C-B352-3634D0AD881C}" type="pres">
      <dgm:prSet presAssocID="{044D521D-40F5-4F91-A96D-C8A5FF736087}" presName="parentTextArrow" presStyleLbl="node1" presStyleIdx="1" presStyleCnt="4"/>
      <dgm:spPr/>
    </dgm:pt>
    <dgm:pt modelId="{6C0B7703-67E7-4076-867B-21411BF2B92F}" type="pres">
      <dgm:prSet presAssocID="{972E2E20-D679-4C33-8C5B-52AC7A888C3F}" presName="sp" presStyleCnt="0"/>
      <dgm:spPr/>
    </dgm:pt>
    <dgm:pt modelId="{34881C2C-8BE5-417B-8A32-015CD574716C}" type="pres">
      <dgm:prSet presAssocID="{48AD0E88-C56D-48FA-91F1-124EEA4AF51A}" presName="arrowAndChildren" presStyleCnt="0"/>
      <dgm:spPr/>
    </dgm:pt>
    <dgm:pt modelId="{740737ED-D590-4A1B-B382-6162B61D3D04}" type="pres">
      <dgm:prSet presAssocID="{48AD0E88-C56D-48FA-91F1-124EEA4AF51A}" presName="parentTextArrow" presStyleLbl="node1" presStyleIdx="2" presStyleCnt="4" custLinFactNeighborX="-732" custLinFactNeighborY="-4991"/>
      <dgm:spPr/>
    </dgm:pt>
    <dgm:pt modelId="{C9A0FB75-196D-4A3C-BF2C-C4C492AC86AC}" type="pres">
      <dgm:prSet presAssocID="{E21BCEC1-C54E-4FF1-8BD3-9D0BA8325E9C}" presName="sp" presStyleCnt="0"/>
      <dgm:spPr/>
    </dgm:pt>
    <dgm:pt modelId="{2EF8B6FB-AC8B-4475-9389-688E6E01AA37}" type="pres">
      <dgm:prSet presAssocID="{EEA95DA1-8542-41A2-B919-BA9D2D6C2694}" presName="arrowAndChildren" presStyleCnt="0"/>
      <dgm:spPr/>
    </dgm:pt>
    <dgm:pt modelId="{E85A201D-1B63-4E9A-9359-EB350FEF04F9}" type="pres">
      <dgm:prSet presAssocID="{EEA95DA1-8542-41A2-B919-BA9D2D6C2694}" presName="parentTextArrow" presStyleLbl="node1" presStyleIdx="3" presStyleCnt="4"/>
      <dgm:spPr/>
    </dgm:pt>
  </dgm:ptLst>
  <dgm:cxnLst>
    <dgm:cxn modelId="{DE70D10B-B6AA-4B7F-AC0A-0FEEDB5702D4}" type="presOf" srcId="{EEA95DA1-8542-41A2-B919-BA9D2D6C2694}" destId="{E85A201D-1B63-4E9A-9359-EB350FEF04F9}" srcOrd="0" destOrd="0" presId="urn:microsoft.com/office/officeart/2005/8/layout/process4"/>
    <dgm:cxn modelId="{B9ADB52C-5A71-461A-B599-01509C9F7EE3}" srcId="{8C438F7F-24B0-4155-B726-8906BFC2EC83}" destId="{982C74E9-47C9-4C4C-9F86-31F9B5166C63}" srcOrd="3" destOrd="0" parTransId="{061250E7-D182-4E16-8EDA-5BB081F9F2C1}" sibTransId="{B1BC0483-E06F-4781-9412-E97A028C9C60}"/>
    <dgm:cxn modelId="{76F05041-8B72-4C1D-9289-DF716E13B773}" type="presOf" srcId="{982C74E9-47C9-4C4C-9F86-31F9B5166C63}" destId="{001CA989-39B8-436E-A059-E90CA1783C25}" srcOrd="0" destOrd="0" presId="urn:microsoft.com/office/officeart/2005/8/layout/process4"/>
    <dgm:cxn modelId="{8AA9266D-5DA9-43E8-9C56-DA529CD1057A}" srcId="{8C438F7F-24B0-4155-B726-8906BFC2EC83}" destId="{EEA95DA1-8542-41A2-B919-BA9D2D6C2694}" srcOrd="0" destOrd="0" parTransId="{554EA51B-AC62-465E-AC0C-5766A92BF732}" sibTransId="{E21BCEC1-C54E-4FF1-8BD3-9D0BA8325E9C}"/>
    <dgm:cxn modelId="{4C5B4480-73D3-4B6F-AC1C-9953E13FE454}" srcId="{8C438F7F-24B0-4155-B726-8906BFC2EC83}" destId="{48AD0E88-C56D-48FA-91F1-124EEA4AF51A}" srcOrd="1" destOrd="0" parTransId="{6F12E502-3CA1-4A43-AAD8-0229A15D6BF0}" sibTransId="{972E2E20-D679-4C33-8C5B-52AC7A888C3F}"/>
    <dgm:cxn modelId="{C31323A1-4C15-4204-B9E4-FE6484C9A909}" type="presOf" srcId="{48AD0E88-C56D-48FA-91F1-124EEA4AF51A}" destId="{740737ED-D590-4A1B-B382-6162B61D3D04}" srcOrd="0" destOrd="0" presId="urn:microsoft.com/office/officeart/2005/8/layout/process4"/>
    <dgm:cxn modelId="{734366A3-8EA3-4792-85CE-D19F5E9A58B9}" type="presOf" srcId="{044D521D-40F5-4F91-A96D-C8A5FF736087}" destId="{5D443159-409F-4D4C-B352-3634D0AD881C}" srcOrd="0" destOrd="0" presId="urn:microsoft.com/office/officeart/2005/8/layout/process4"/>
    <dgm:cxn modelId="{121B9ABD-9AD1-4F96-85A0-95F8A0CF74CE}" srcId="{8C438F7F-24B0-4155-B726-8906BFC2EC83}" destId="{044D521D-40F5-4F91-A96D-C8A5FF736087}" srcOrd="2" destOrd="0" parTransId="{0CE7B993-E2DB-4328-B458-33E8067E96FF}" sibTransId="{1E2A0E70-32AC-43BD-BB96-94E31B374179}"/>
    <dgm:cxn modelId="{B90D8DC1-69EC-4ADD-A171-2B6AB9AA7971}" type="presOf" srcId="{8C438F7F-24B0-4155-B726-8906BFC2EC83}" destId="{773850FE-5024-4BFB-B963-FFCEB663A9ED}" srcOrd="0" destOrd="0" presId="urn:microsoft.com/office/officeart/2005/8/layout/process4"/>
    <dgm:cxn modelId="{E8F8B9E8-B36A-40BC-9D94-9A3C3FD8A507}" type="presParOf" srcId="{773850FE-5024-4BFB-B963-FFCEB663A9ED}" destId="{A2C0B9DC-1F22-4C83-96E2-AD43C3AA62B1}" srcOrd="0" destOrd="0" presId="urn:microsoft.com/office/officeart/2005/8/layout/process4"/>
    <dgm:cxn modelId="{2EAEB143-0D56-4579-ADCE-EA1EBD106CC9}" type="presParOf" srcId="{A2C0B9DC-1F22-4C83-96E2-AD43C3AA62B1}" destId="{001CA989-39B8-436E-A059-E90CA1783C25}" srcOrd="0" destOrd="0" presId="urn:microsoft.com/office/officeart/2005/8/layout/process4"/>
    <dgm:cxn modelId="{4680D1DC-32FC-4591-AA27-32B0644842BC}" type="presParOf" srcId="{773850FE-5024-4BFB-B963-FFCEB663A9ED}" destId="{54A24642-7CF8-472E-A388-82244B47D069}" srcOrd="1" destOrd="0" presId="urn:microsoft.com/office/officeart/2005/8/layout/process4"/>
    <dgm:cxn modelId="{A3B03A8C-F424-4167-8992-3454F12C61C7}" type="presParOf" srcId="{773850FE-5024-4BFB-B963-FFCEB663A9ED}" destId="{8B4FEB37-6F72-439E-A9B0-06E98EAC6698}" srcOrd="2" destOrd="0" presId="urn:microsoft.com/office/officeart/2005/8/layout/process4"/>
    <dgm:cxn modelId="{E14B511F-DAFC-41C4-B4CF-F66A15915AFB}" type="presParOf" srcId="{8B4FEB37-6F72-439E-A9B0-06E98EAC6698}" destId="{5D443159-409F-4D4C-B352-3634D0AD881C}" srcOrd="0" destOrd="0" presId="urn:microsoft.com/office/officeart/2005/8/layout/process4"/>
    <dgm:cxn modelId="{3FD05A54-1034-4C0C-AC89-E7A7785718E9}" type="presParOf" srcId="{773850FE-5024-4BFB-B963-FFCEB663A9ED}" destId="{6C0B7703-67E7-4076-867B-21411BF2B92F}" srcOrd="3" destOrd="0" presId="urn:microsoft.com/office/officeart/2005/8/layout/process4"/>
    <dgm:cxn modelId="{D884D2CE-5ADC-4EF8-9CC7-312C63004221}" type="presParOf" srcId="{773850FE-5024-4BFB-B963-FFCEB663A9ED}" destId="{34881C2C-8BE5-417B-8A32-015CD574716C}" srcOrd="4" destOrd="0" presId="urn:microsoft.com/office/officeart/2005/8/layout/process4"/>
    <dgm:cxn modelId="{BCB22EED-1827-43C6-AC0B-3F5B2B7445F1}" type="presParOf" srcId="{34881C2C-8BE5-417B-8A32-015CD574716C}" destId="{740737ED-D590-4A1B-B382-6162B61D3D04}" srcOrd="0" destOrd="0" presId="urn:microsoft.com/office/officeart/2005/8/layout/process4"/>
    <dgm:cxn modelId="{602A943C-0FF5-45DE-89CE-7B0A9BE08D66}" type="presParOf" srcId="{773850FE-5024-4BFB-B963-FFCEB663A9ED}" destId="{C9A0FB75-196D-4A3C-BF2C-C4C492AC86AC}" srcOrd="5" destOrd="0" presId="urn:microsoft.com/office/officeart/2005/8/layout/process4"/>
    <dgm:cxn modelId="{9EB1A52B-12A0-40A7-9027-0BD73C77FBD4}" type="presParOf" srcId="{773850FE-5024-4BFB-B963-FFCEB663A9ED}" destId="{2EF8B6FB-AC8B-4475-9389-688E6E01AA37}" srcOrd="6" destOrd="0" presId="urn:microsoft.com/office/officeart/2005/8/layout/process4"/>
    <dgm:cxn modelId="{CB9D1220-9F5D-49B4-BBBA-9AFEAF992514}" type="presParOf" srcId="{2EF8B6FB-AC8B-4475-9389-688E6E01AA37}" destId="{E85A201D-1B63-4E9A-9359-EB350FEF04F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CB5BD6-78E8-4A3C-A7A7-EA72703F415E}">
      <dsp:nvSpPr>
        <dsp:cNvPr id="0" name=""/>
        <dsp:cNvSpPr/>
      </dsp:nvSpPr>
      <dsp:spPr>
        <a:xfrm>
          <a:off x="8551806" y="2440980"/>
          <a:ext cx="1093366" cy="5203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4598"/>
              </a:lnTo>
              <a:lnTo>
                <a:pt x="1093366" y="354598"/>
              </a:lnTo>
              <a:lnTo>
                <a:pt x="1093366" y="52034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FD3F3C-5A3D-47DB-BBB8-691AB770F97C}">
      <dsp:nvSpPr>
        <dsp:cNvPr id="0" name=""/>
        <dsp:cNvSpPr/>
      </dsp:nvSpPr>
      <dsp:spPr>
        <a:xfrm>
          <a:off x="7458440" y="2440980"/>
          <a:ext cx="1093366" cy="520342"/>
        </a:xfrm>
        <a:custGeom>
          <a:avLst/>
          <a:gdLst/>
          <a:ahLst/>
          <a:cxnLst/>
          <a:rect l="0" t="0" r="0" b="0"/>
          <a:pathLst>
            <a:path>
              <a:moveTo>
                <a:pt x="1093366" y="0"/>
              </a:moveTo>
              <a:lnTo>
                <a:pt x="1093366" y="354598"/>
              </a:lnTo>
              <a:lnTo>
                <a:pt x="0" y="354598"/>
              </a:lnTo>
              <a:lnTo>
                <a:pt x="0" y="52034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8CF949-69F6-4897-B757-6C0D0117A443}">
      <dsp:nvSpPr>
        <dsp:cNvPr id="0" name=""/>
        <dsp:cNvSpPr/>
      </dsp:nvSpPr>
      <dsp:spPr>
        <a:xfrm>
          <a:off x="5818391" y="1089166"/>
          <a:ext cx="2733415" cy="5203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4598"/>
              </a:lnTo>
              <a:lnTo>
                <a:pt x="2733415" y="354598"/>
              </a:lnTo>
              <a:lnTo>
                <a:pt x="2733415" y="5203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320F0E-9298-4E9A-9884-380F5672FC87}">
      <dsp:nvSpPr>
        <dsp:cNvPr id="0" name=""/>
        <dsp:cNvSpPr/>
      </dsp:nvSpPr>
      <dsp:spPr>
        <a:xfrm>
          <a:off x="3084975" y="2440980"/>
          <a:ext cx="2186732" cy="5203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4598"/>
              </a:lnTo>
              <a:lnTo>
                <a:pt x="2186732" y="354598"/>
              </a:lnTo>
              <a:lnTo>
                <a:pt x="2186732" y="52034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E44B7-F45E-480D-81A1-301831AD1857}">
      <dsp:nvSpPr>
        <dsp:cNvPr id="0" name=""/>
        <dsp:cNvSpPr/>
      </dsp:nvSpPr>
      <dsp:spPr>
        <a:xfrm>
          <a:off x="3039255" y="2440980"/>
          <a:ext cx="91440" cy="5203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034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396041-5292-45EC-9A73-7196F6521FFC}">
      <dsp:nvSpPr>
        <dsp:cNvPr id="0" name=""/>
        <dsp:cNvSpPr/>
      </dsp:nvSpPr>
      <dsp:spPr>
        <a:xfrm>
          <a:off x="898243" y="2440980"/>
          <a:ext cx="2186732" cy="520342"/>
        </a:xfrm>
        <a:custGeom>
          <a:avLst/>
          <a:gdLst/>
          <a:ahLst/>
          <a:cxnLst/>
          <a:rect l="0" t="0" r="0" b="0"/>
          <a:pathLst>
            <a:path>
              <a:moveTo>
                <a:pt x="2186732" y="0"/>
              </a:moveTo>
              <a:lnTo>
                <a:pt x="2186732" y="354598"/>
              </a:lnTo>
              <a:lnTo>
                <a:pt x="0" y="354598"/>
              </a:lnTo>
              <a:lnTo>
                <a:pt x="0" y="52034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A235FB-12F6-4491-9BCE-4FF88374B32D}">
      <dsp:nvSpPr>
        <dsp:cNvPr id="0" name=""/>
        <dsp:cNvSpPr/>
      </dsp:nvSpPr>
      <dsp:spPr>
        <a:xfrm>
          <a:off x="3084975" y="1089166"/>
          <a:ext cx="2733415" cy="520342"/>
        </a:xfrm>
        <a:custGeom>
          <a:avLst/>
          <a:gdLst/>
          <a:ahLst/>
          <a:cxnLst/>
          <a:rect l="0" t="0" r="0" b="0"/>
          <a:pathLst>
            <a:path>
              <a:moveTo>
                <a:pt x="2733415" y="0"/>
              </a:moveTo>
              <a:lnTo>
                <a:pt x="2733415" y="354598"/>
              </a:lnTo>
              <a:lnTo>
                <a:pt x="0" y="354598"/>
              </a:lnTo>
              <a:lnTo>
                <a:pt x="0" y="5203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D00714-AF0C-44F4-91FE-06A963317A73}">
      <dsp:nvSpPr>
        <dsp:cNvPr id="0" name=""/>
        <dsp:cNvSpPr/>
      </dsp:nvSpPr>
      <dsp:spPr>
        <a:xfrm>
          <a:off x="4419986" y="257695"/>
          <a:ext cx="2796808" cy="8314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FD2D2E-20DF-4CAF-BDA2-45F3D1C5FF62}">
      <dsp:nvSpPr>
        <dsp:cNvPr id="0" name=""/>
        <dsp:cNvSpPr/>
      </dsp:nvSpPr>
      <dsp:spPr>
        <a:xfrm>
          <a:off x="4618780" y="446550"/>
          <a:ext cx="2796808" cy="831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Получение образования</a:t>
          </a:r>
        </a:p>
      </dsp:txBody>
      <dsp:txXfrm>
        <a:off x="4643133" y="470903"/>
        <a:ext cx="2748102" cy="782765"/>
      </dsp:txXfrm>
    </dsp:sp>
    <dsp:sp modelId="{3E0BA31C-EFC8-4ADE-95C2-A555658B97F0}">
      <dsp:nvSpPr>
        <dsp:cNvPr id="0" name=""/>
        <dsp:cNvSpPr/>
      </dsp:nvSpPr>
      <dsp:spPr>
        <a:xfrm>
          <a:off x="1686571" y="1609509"/>
          <a:ext cx="2796808" cy="8314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3E132D-AEB7-4E44-9772-522F299317F7}">
      <dsp:nvSpPr>
        <dsp:cNvPr id="0" name=""/>
        <dsp:cNvSpPr/>
      </dsp:nvSpPr>
      <dsp:spPr>
        <a:xfrm>
          <a:off x="1885365" y="1798363"/>
          <a:ext cx="2796808" cy="831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В образовательной организации</a:t>
          </a:r>
        </a:p>
      </dsp:txBody>
      <dsp:txXfrm>
        <a:off x="1909718" y="1822716"/>
        <a:ext cx="2748102" cy="782765"/>
      </dsp:txXfrm>
    </dsp:sp>
    <dsp:sp modelId="{12CCF0AE-A227-4AE3-A354-D5426A152E5F}">
      <dsp:nvSpPr>
        <dsp:cNvPr id="0" name=""/>
        <dsp:cNvSpPr/>
      </dsp:nvSpPr>
      <dsp:spPr>
        <a:xfrm>
          <a:off x="3671" y="2961323"/>
          <a:ext cx="1789144" cy="6851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E823CC-773A-4050-B5DA-0309E6BE80E1}">
      <dsp:nvSpPr>
        <dsp:cNvPr id="0" name=""/>
        <dsp:cNvSpPr/>
      </dsp:nvSpPr>
      <dsp:spPr>
        <a:xfrm>
          <a:off x="202465" y="3150177"/>
          <a:ext cx="1789144" cy="6851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/>
            <a:t>Очная форма</a:t>
          </a:r>
        </a:p>
      </dsp:txBody>
      <dsp:txXfrm>
        <a:off x="222533" y="3170245"/>
        <a:ext cx="1749008" cy="645027"/>
      </dsp:txXfrm>
    </dsp:sp>
    <dsp:sp modelId="{551F14FD-51AC-4439-A3CF-0E0355F6A1FD}">
      <dsp:nvSpPr>
        <dsp:cNvPr id="0" name=""/>
        <dsp:cNvSpPr/>
      </dsp:nvSpPr>
      <dsp:spPr>
        <a:xfrm>
          <a:off x="2190403" y="2961323"/>
          <a:ext cx="1789144" cy="6851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B5CF71-EC3B-4B58-BE49-E9D73B7C73C6}">
      <dsp:nvSpPr>
        <dsp:cNvPr id="0" name=""/>
        <dsp:cNvSpPr/>
      </dsp:nvSpPr>
      <dsp:spPr>
        <a:xfrm>
          <a:off x="2389197" y="3150177"/>
          <a:ext cx="1789144" cy="6851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Очно-заочная форма</a:t>
          </a:r>
        </a:p>
      </dsp:txBody>
      <dsp:txXfrm>
        <a:off x="2409265" y="3170245"/>
        <a:ext cx="1749008" cy="645027"/>
      </dsp:txXfrm>
    </dsp:sp>
    <dsp:sp modelId="{270E71BC-8108-41C1-A252-5027E1F26C8C}">
      <dsp:nvSpPr>
        <dsp:cNvPr id="0" name=""/>
        <dsp:cNvSpPr/>
      </dsp:nvSpPr>
      <dsp:spPr>
        <a:xfrm>
          <a:off x="4377135" y="2961323"/>
          <a:ext cx="1789144" cy="6851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A43E7D-D248-47DF-84AD-F311C1227508}">
      <dsp:nvSpPr>
        <dsp:cNvPr id="0" name=""/>
        <dsp:cNvSpPr/>
      </dsp:nvSpPr>
      <dsp:spPr>
        <a:xfrm>
          <a:off x="4575929" y="3150177"/>
          <a:ext cx="1789144" cy="6851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Заочная форма</a:t>
          </a:r>
        </a:p>
      </dsp:txBody>
      <dsp:txXfrm>
        <a:off x="4595997" y="3170245"/>
        <a:ext cx="1749008" cy="645027"/>
      </dsp:txXfrm>
    </dsp:sp>
    <dsp:sp modelId="{8EA96C84-EDFB-466E-90D2-4C6ADDA68DEB}">
      <dsp:nvSpPr>
        <dsp:cNvPr id="0" name=""/>
        <dsp:cNvSpPr/>
      </dsp:nvSpPr>
      <dsp:spPr>
        <a:xfrm>
          <a:off x="7153401" y="1609509"/>
          <a:ext cx="2796808" cy="8314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E36022-B248-4CDD-877E-25A809255983}">
      <dsp:nvSpPr>
        <dsp:cNvPr id="0" name=""/>
        <dsp:cNvSpPr/>
      </dsp:nvSpPr>
      <dsp:spPr>
        <a:xfrm>
          <a:off x="7352195" y="1798363"/>
          <a:ext cx="2796808" cy="831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Вне образовательной организации</a:t>
          </a:r>
        </a:p>
      </dsp:txBody>
      <dsp:txXfrm>
        <a:off x="7376548" y="1822716"/>
        <a:ext cx="2748102" cy="782765"/>
      </dsp:txXfrm>
    </dsp:sp>
    <dsp:sp modelId="{16E7E80D-52EA-45B8-87A9-2CF5FA7BE6C5}">
      <dsp:nvSpPr>
        <dsp:cNvPr id="0" name=""/>
        <dsp:cNvSpPr/>
      </dsp:nvSpPr>
      <dsp:spPr>
        <a:xfrm>
          <a:off x="6563867" y="2961323"/>
          <a:ext cx="1789144" cy="6851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4E0C22-5AA4-4A34-BE0A-0FDBB3712E54}">
      <dsp:nvSpPr>
        <dsp:cNvPr id="0" name=""/>
        <dsp:cNvSpPr/>
      </dsp:nvSpPr>
      <dsp:spPr>
        <a:xfrm>
          <a:off x="6762661" y="3150177"/>
          <a:ext cx="1789144" cy="6851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Семейное образование</a:t>
          </a:r>
        </a:p>
      </dsp:txBody>
      <dsp:txXfrm>
        <a:off x="6782729" y="3170245"/>
        <a:ext cx="1749008" cy="645027"/>
      </dsp:txXfrm>
    </dsp:sp>
    <dsp:sp modelId="{13290269-DDE0-4CE9-B139-EC7BB604D587}">
      <dsp:nvSpPr>
        <dsp:cNvPr id="0" name=""/>
        <dsp:cNvSpPr/>
      </dsp:nvSpPr>
      <dsp:spPr>
        <a:xfrm>
          <a:off x="8750600" y="2961323"/>
          <a:ext cx="1789144" cy="6851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31E1AC-33E8-4685-8D23-44D999296E7C}">
      <dsp:nvSpPr>
        <dsp:cNvPr id="0" name=""/>
        <dsp:cNvSpPr/>
      </dsp:nvSpPr>
      <dsp:spPr>
        <a:xfrm>
          <a:off x="8949393" y="3150177"/>
          <a:ext cx="1789144" cy="6851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Самообразование</a:t>
          </a:r>
        </a:p>
      </dsp:txBody>
      <dsp:txXfrm>
        <a:off x="8969461" y="3170245"/>
        <a:ext cx="1749008" cy="6450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1CA989-39B8-436E-A059-E90CA1783C25}">
      <dsp:nvSpPr>
        <dsp:cNvPr id="0" name=""/>
        <dsp:cNvSpPr/>
      </dsp:nvSpPr>
      <dsp:spPr>
        <a:xfrm>
          <a:off x="0" y="3088440"/>
          <a:ext cx="5947609" cy="6756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4. Директор</a:t>
          </a:r>
        </a:p>
      </dsp:txBody>
      <dsp:txXfrm>
        <a:off x="0" y="3088440"/>
        <a:ext cx="5947609" cy="675675"/>
      </dsp:txXfrm>
    </dsp:sp>
    <dsp:sp modelId="{5D443159-409F-4D4C-B352-3634D0AD881C}">
      <dsp:nvSpPr>
        <dsp:cNvPr id="0" name=""/>
        <dsp:cNvSpPr/>
      </dsp:nvSpPr>
      <dsp:spPr>
        <a:xfrm rot="10800000">
          <a:off x="0" y="2059387"/>
          <a:ext cx="5947609" cy="1039188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3. Заместитель директора</a:t>
          </a:r>
        </a:p>
      </dsp:txBody>
      <dsp:txXfrm rot="10800000">
        <a:off x="0" y="2059387"/>
        <a:ext cx="5947609" cy="675233"/>
      </dsp:txXfrm>
    </dsp:sp>
    <dsp:sp modelId="{740737ED-D590-4A1B-B382-6162B61D3D04}">
      <dsp:nvSpPr>
        <dsp:cNvPr id="0" name=""/>
        <dsp:cNvSpPr/>
      </dsp:nvSpPr>
      <dsp:spPr>
        <a:xfrm rot="10800000">
          <a:off x="0" y="978467"/>
          <a:ext cx="5947609" cy="1039188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2. Руководитель УК (ответственный за УВР)</a:t>
          </a:r>
        </a:p>
      </dsp:txBody>
      <dsp:txXfrm rot="10800000">
        <a:off x="0" y="978467"/>
        <a:ext cx="5947609" cy="675233"/>
      </dsp:txXfrm>
    </dsp:sp>
    <dsp:sp modelId="{E85A201D-1B63-4E9A-9359-EB350FEF04F9}">
      <dsp:nvSpPr>
        <dsp:cNvPr id="0" name=""/>
        <dsp:cNvSpPr/>
      </dsp:nvSpPr>
      <dsp:spPr>
        <a:xfrm rot="10800000">
          <a:off x="0" y="1280"/>
          <a:ext cx="5947609" cy="1039188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1. Классный руководитель</a:t>
          </a:r>
        </a:p>
      </dsp:txBody>
      <dsp:txXfrm rot="10800000">
        <a:off x="0" y="1280"/>
        <a:ext cx="5947609" cy="6752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30CF9D-38F3-AC40-936D-45E16CFC41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2C99F98-0DCA-CC4F-987C-CCEA81DFCD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51488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8">
            <a:extLst>
              <a:ext uri="{FF2B5EF4-FFF2-40B4-BE49-F238E27FC236}">
                <a16:creationId xmlns:a16="http://schemas.microsoft.com/office/drawing/2014/main" id="{1795F6E2-5AF9-D44E-92D8-6C1ADA917BE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173567" y="521221"/>
            <a:ext cx="1281309" cy="1188630"/>
          </a:xfrm>
          <a:prstGeom prst="roundRect">
            <a:avLst>
              <a:gd name="adj" fmla="val 8999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  <p:sp>
        <p:nvSpPr>
          <p:cNvPr id="8" name="Marcador de posición de imagen 8">
            <a:extLst>
              <a:ext uri="{FF2B5EF4-FFF2-40B4-BE49-F238E27FC236}">
                <a16:creationId xmlns:a16="http://schemas.microsoft.com/office/drawing/2014/main" id="{D1163F71-FB74-C042-A80C-EBA5CD7A958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60901" y="521221"/>
            <a:ext cx="1281309" cy="1188630"/>
          </a:xfrm>
          <a:prstGeom prst="roundRect">
            <a:avLst>
              <a:gd name="adj" fmla="val 8999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2672DE44-305E-554B-91D8-6E853378EDA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654300" y="3196687"/>
            <a:ext cx="1281309" cy="1188630"/>
          </a:xfrm>
          <a:prstGeom prst="roundRect">
            <a:avLst>
              <a:gd name="adj" fmla="val 8999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  <p:sp>
        <p:nvSpPr>
          <p:cNvPr id="10" name="Marcador de posición de imagen 8">
            <a:extLst>
              <a:ext uri="{FF2B5EF4-FFF2-40B4-BE49-F238E27FC236}">
                <a16:creationId xmlns:a16="http://schemas.microsoft.com/office/drawing/2014/main" id="{DB785F94-3E2D-3A45-B04D-4DEF8ECEB78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370386" y="3239289"/>
            <a:ext cx="1281309" cy="1188630"/>
          </a:xfrm>
          <a:prstGeom prst="roundRect">
            <a:avLst>
              <a:gd name="adj" fmla="val 8999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9992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8">
            <a:extLst>
              <a:ext uri="{FF2B5EF4-FFF2-40B4-BE49-F238E27FC236}">
                <a16:creationId xmlns:a16="http://schemas.microsoft.com/office/drawing/2014/main" id="{88800381-1101-7848-9226-15C43CCDEE4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1999" cy="6857999"/>
          </a:xfrm>
          <a:prstGeom prst="roundRect">
            <a:avLst>
              <a:gd name="adj" fmla="val 0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7574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669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4EC72A-3EA1-7649-B681-2BB8197CC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BF73E80-6528-644E-B2F1-29CA618E6B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63664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712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382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86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ción de imagen 8">
            <a:extLst>
              <a:ext uri="{FF2B5EF4-FFF2-40B4-BE49-F238E27FC236}">
                <a16:creationId xmlns:a16="http://schemas.microsoft.com/office/drawing/2014/main" id="{96118C7C-48AF-3948-A175-12CF1D76296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91363" y="3216483"/>
            <a:ext cx="955675" cy="95567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  <p:sp>
        <p:nvSpPr>
          <p:cNvPr id="11" name="Marcador de posición de imagen 8">
            <a:extLst>
              <a:ext uri="{FF2B5EF4-FFF2-40B4-BE49-F238E27FC236}">
                <a16:creationId xmlns:a16="http://schemas.microsoft.com/office/drawing/2014/main" id="{04BCEA49-33D2-DC4F-A105-1BB3B2BD32E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091363" y="5180456"/>
            <a:ext cx="955675" cy="95567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1A45AAE3-0C20-2A42-A90D-061FA2D820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091363" y="1268413"/>
            <a:ext cx="955675" cy="95567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3511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redondeado 2">
            <a:extLst>
              <a:ext uri="{FF2B5EF4-FFF2-40B4-BE49-F238E27FC236}">
                <a16:creationId xmlns:a16="http://schemas.microsoft.com/office/drawing/2014/main" id="{A2C0F842-B342-A145-A5E4-3323C65BA964}"/>
              </a:ext>
            </a:extLst>
          </p:cNvPr>
          <p:cNvSpPr/>
          <p:nvPr userDrawn="1"/>
        </p:nvSpPr>
        <p:spPr>
          <a:xfrm>
            <a:off x="0" y="0"/>
            <a:ext cx="9000878" cy="6858000"/>
          </a:xfrm>
          <a:prstGeom prst="roundRect">
            <a:avLst>
              <a:gd name="adj" fmla="val 0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Marcador de posición de imagen 8">
            <a:extLst>
              <a:ext uri="{FF2B5EF4-FFF2-40B4-BE49-F238E27FC236}">
                <a16:creationId xmlns:a16="http://schemas.microsoft.com/office/drawing/2014/main" id="{43BE4891-D9F5-DD49-A1E2-D28643B5E77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127276" y="375681"/>
            <a:ext cx="1747203" cy="1741739"/>
          </a:xfrm>
          <a:prstGeom prst="roundRect">
            <a:avLst>
              <a:gd name="adj" fmla="val 8999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  <p:sp>
        <p:nvSpPr>
          <p:cNvPr id="8" name="Marcador de posición de imagen 8">
            <a:extLst>
              <a:ext uri="{FF2B5EF4-FFF2-40B4-BE49-F238E27FC236}">
                <a16:creationId xmlns:a16="http://schemas.microsoft.com/office/drawing/2014/main" id="{E3608CB1-1519-7740-854B-9B6D5C98AB2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27276" y="2574351"/>
            <a:ext cx="1747203" cy="1741739"/>
          </a:xfrm>
          <a:prstGeom prst="roundRect">
            <a:avLst>
              <a:gd name="adj" fmla="val 8999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C1A7C24B-7C6D-F343-99DB-A3D5A44F6D6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27276" y="4762747"/>
            <a:ext cx="1747203" cy="1741739"/>
          </a:xfrm>
          <a:prstGeom prst="roundRect">
            <a:avLst>
              <a:gd name="adj" fmla="val 8999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8364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8">
            <a:extLst>
              <a:ext uri="{FF2B5EF4-FFF2-40B4-BE49-F238E27FC236}">
                <a16:creationId xmlns:a16="http://schemas.microsoft.com/office/drawing/2014/main" id="{454508D3-2F9F-5C40-9744-96C7A0AEBD6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5113" y="806857"/>
            <a:ext cx="2026787" cy="2491691"/>
          </a:xfrm>
          <a:prstGeom prst="roundRect">
            <a:avLst>
              <a:gd name="adj" fmla="val 5451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  <p:sp>
        <p:nvSpPr>
          <p:cNvPr id="8" name="Marcador de posición de imagen 8">
            <a:extLst>
              <a:ext uri="{FF2B5EF4-FFF2-40B4-BE49-F238E27FC236}">
                <a16:creationId xmlns:a16="http://schemas.microsoft.com/office/drawing/2014/main" id="{867A97BA-FD43-FA43-8E44-E1596559546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086290" y="806857"/>
            <a:ext cx="2026787" cy="2491691"/>
          </a:xfrm>
          <a:prstGeom prst="roundRect">
            <a:avLst>
              <a:gd name="adj" fmla="val 5451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3FEAF7E4-AF4D-9C45-A3D7-92ABB7E5A32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346605" y="806857"/>
            <a:ext cx="2026787" cy="2491691"/>
          </a:xfrm>
          <a:prstGeom prst="roundRect">
            <a:avLst>
              <a:gd name="adj" fmla="val 5451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  <p:sp>
        <p:nvSpPr>
          <p:cNvPr id="10" name="Marcador de posición de imagen 8">
            <a:extLst>
              <a:ext uri="{FF2B5EF4-FFF2-40B4-BE49-F238E27FC236}">
                <a16:creationId xmlns:a16="http://schemas.microsoft.com/office/drawing/2014/main" id="{53C79177-069F-9847-885A-FF4425AA860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617194" y="806857"/>
            <a:ext cx="2026787" cy="2491691"/>
          </a:xfrm>
          <a:prstGeom prst="roundRect">
            <a:avLst>
              <a:gd name="adj" fmla="val 5451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824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imagen 8">
            <a:extLst>
              <a:ext uri="{FF2B5EF4-FFF2-40B4-BE49-F238E27FC236}">
                <a16:creationId xmlns:a16="http://schemas.microsoft.com/office/drawing/2014/main" id="{FB68F1F7-CEEE-BC41-A364-C403B1F6F46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1147" y="787177"/>
            <a:ext cx="2402397" cy="2377259"/>
          </a:xfrm>
          <a:prstGeom prst="roundRect">
            <a:avLst>
              <a:gd name="adj" fmla="val 8999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  <p:sp>
        <p:nvSpPr>
          <p:cNvPr id="5" name="Marcador de posición de imagen 8">
            <a:extLst>
              <a:ext uri="{FF2B5EF4-FFF2-40B4-BE49-F238E27FC236}">
                <a16:creationId xmlns:a16="http://schemas.microsoft.com/office/drawing/2014/main" id="{CC4B2FD1-47E9-6A4F-8557-304C9EE20E3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1147" y="3653667"/>
            <a:ext cx="2402397" cy="2377259"/>
          </a:xfrm>
          <a:prstGeom prst="roundRect">
            <a:avLst>
              <a:gd name="adj" fmla="val 8999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1986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787CC80-1B6B-5240-8CC5-57E4125CBD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8" name="Marcador de título 7">
            <a:extLst>
              <a:ext uri="{FF2B5EF4-FFF2-40B4-BE49-F238E27FC236}">
                <a16:creationId xmlns:a16="http://schemas.microsoft.com/office/drawing/2014/main" id="{6923A324-E453-F649-95DA-00495ADE9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err="1"/>
              <a:t>Slide</a:t>
            </a:r>
            <a:r>
              <a:rPr lang="es-ES" dirty="0"/>
              <a:t>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6791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4" r:id="rId11"/>
    <p:sldLayoutId id="2147483663" r:id="rId12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tsarsko@co627.ru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garus@co627.ru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fomina_ad@co627.ru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login.mos.ru/sps/login/methods/password?bo=%2Fsps%2Foauth%2Fae%3Fscope%3Dprofile%2Bopenid%2Bcontacts%2Busr_grps%26response_type%3Dcode%26redirect_uri%3Dhttps%3A%2F%2Fwww.mos.ru%2Fapi%2Facs%2Fv1%2Flogin%2Fsatisfy%26client_id%3Dmos.ru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mos.ru/mosapps/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mailto:davidova@co627.ru" TargetMode="External"/><Relationship Id="rId3" Type="http://schemas.openxmlformats.org/officeDocument/2006/relationships/hyperlink" Target="mailto:jul.82@list.ru" TargetMode="External"/><Relationship Id="rId7" Type="http://schemas.openxmlformats.org/officeDocument/2006/relationships/hyperlink" Target="mailto:anufriev@co627.ru" TargetMode="External"/><Relationship Id="rId12" Type="http://schemas.openxmlformats.org/officeDocument/2006/relationships/image" Target="../media/image11.png"/><Relationship Id="rId2" Type="http://schemas.openxmlformats.org/officeDocument/2006/relationships/hyperlink" Target="mailto:motylev@co627.ru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vegero@co627.ru" TargetMode="External"/><Relationship Id="rId11" Type="http://schemas.openxmlformats.org/officeDocument/2006/relationships/hyperlink" Target="mailto:melchugova@co627.ru" TargetMode="External"/><Relationship Id="rId5" Type="http://schemas.openxmlformats.org/officeDocument/2006/relationships/hyperlink" Target="mailto:alhazova@co627.ru" TargetMode="External"/><Relationship Id="rId10" Type="http://schemas.openxmlformats.org/officeDocument/2006/relationships/hyperlink" Target="mailto:knyazkina@co627.ru" TargetMode="External"/><Relationship Id="rId4" Type="http://schemas.openxmlformats.org/officeDocument/2006/relationships/hyperlink" Target="mailto:tereshhenko@co627.ru" TargetMode="External"/><Relationship Id="rId9" Type="http://schemas.openxmlformats.org/officeDocument/2006/relationships/hyperlink" Target="mailto:prilepa@co627.r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mailto:PavlyuchenkoLV@edu.mos.ru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mukhametshin@co627.ru" TargetMode="External"/><Relationship Id="rId5" Type="http://schemas.openxmlformats.org/officeDocument/2006/relationships/hyperlink" Target="mailto:gulivitskaya@co627.ru" TargetMode="External"/><Relationship Id="rId4" Type="http://schemas.openxmlformats.org/officeDocument/2006/relationships/hyperlink" Target="mailto:kunevskaya@co627.ru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hyperlink" Target="https://vk.com/public_school627?ysclid=m0725wa43c431981892" TargetMode="External"/><Relationship Id="rId4" Type="http://schemas.openxmlformats.org/officeDocument/2006/relationships/hyperlink" Target="https://sch627.mskobr.ru/?ysclid=m0722yroun661002841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977AB8A-6297-4849-8DAB-38737D5612E3}"/>
              </a:ext>
            </a:extLst>
          </p:cNvPr>
          <p:cNvSpPr/>
          <p:nvPr/>
        </p:nvSpPr>
        <p:spPr>
          <a:xfrm>
            <a:off x="8792308" y="307731"/>
            <a:ext cx="3399691" cy="93176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734164E-C6F9-45CF-8213-551941787C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4925"/>
            <a:ext cx="5293330" cy="529333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B8EBC4B-7805-4E6F-A000-5634C37D93C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0" y="0"/>
            <a:ext cx="1179000" cy="1179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E907690-6B69-4AF4-B262-8E40EB056D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000" y="188536"/>
            <a:ext cx="786496" cy="841752"/>
          </a:xfrm>
          <a:prstGeom prst="rect">
            <a:avLst/>
          </a:prstGeom>
        </p:spPr>
      </p:pic>
      <p:sp>
        <p:nvSpPr>
          <p:cNvPr id="5" name="Google Shape;55;p11">
            <a:extLst>
              <a:ext uri="{FF2B5EF4-FFF2-40B4-BE49-F238E27FC236}">
                <a16:creationId xmlns:a16="http://schemas.microsoft.com/office/drawing/2014/main" id="{B6CA2483-1758-4308-A713-B51BF44C1E21}"/>
              </a:ext>
            </a:extLst>
          </p:cNvPr>
          <p:cNvSpPr/>
          <p:nvPr/>
        </p:nvSpPr>
        <p:spPr>
          <a:xfrm>
            <a:off x="-21626" y="6755325"/>
            <a:ext cx="12213625" cy="138675"/>
          </a:xfrm>
          <a:custGeom>
            <a:avLst/>
            <a:gdLst/>
            <a:ahLst/>
            <a:cxnLst/>
            <a:rect l="l" t="t" r="r" b="b"/>
            <a:pathLst>
              <a:path w="4816592" h="435940" extrusionOk="0">
                <a:moveTo>
                  <a:pt x="0" y="0"/>
                </a:moveTo>
                <a:lnTo>
                  <a:pt x="4816592" y="0"/>
                </a:lnTo>
                <a:lnTo>
                  <a:pt x="4816592" y="435940"/>
                </a:lnTo>
                <a:lnTo>
                  <a:pt x="0" y="435940"/>
                </a:lnTo>
                <a:close/>
              </a:path>
            </a:pathLst>
          </a:custGeom>
          <a:solidFill>
            <a:srgbClr val="0C48BB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6" name="Google Shape;318;p25">
            <a:extLst>
              <a:ext uri="{FF2B5EF4-FFF2-40B4-BE49-F238E27FC236}">
                <a16:creationId xmlns:a16="http://schemas.microsoft.com/office/drawing/2014/main" id="{71C74179-6EBC-462F-BB36-0E541EE8A3A6}"/>
              </a:ext>
            </a:extLst>
          </p:cNvPr>
          <p:cNvSpPr/>
          <p:nvPr/>
        </p:nvSpPr>
        <p:spPr>
          <a:xfrm>
            <a:off x="1" y="1132400"/>
            <a:ext cx="2361000" cy="138675"/>
          </a:xfrm>
          <a:custGeom>
            <a:avLst/>
            <a:gdLst/>
            <a:ahLst/>
            <a:cxnLst/>
            <a:rect l="l" t="t" r="r" b="b"/>
            <a:pathLst>
              <a:path w="1454267" h="40351" extrusionOk="0">
                <a:moveTo>
                  <a:pt x="0" y="0"/>
                </a:moveTo>
                <a:lnTo>
                  <a:pt x="1454267" y="0"/>
                </a:lnTo>
                <a:lnTo>
                  <a:pt x="1454267" y="40351"/>
                </a:lnTo>
                <a:lnTo>
                  <a:pt x="0" y="40351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B0B8845A-DC55-4ECA-87C1-06B0FDC3BA12}"/>
              </a:ext>
            </a:extLst>
          </p:cNvPr>
          <p:cNvSpPr txBox="1">
            <a:spLocks/>
          </p:cNvSpPr>
          <p:nvPr/>
        </p:nvSpPr>
        <p:spPr>
          <a:xfrm>
            <a:off x="1" y="3066799"/>
            <a:ext cx="5689599" cy="98856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2091FF"/>
                </a:solidFill>
                <a:latin typeface="Century Gothic" panose="020B0502020202020204" pitchFamily="34" charset="0"/>
              </a:rPr>
              <a:t>Организационное родительское собрание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D65F284-5995-4DF7-940F-DF45243E58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108" y="1891913"/>
            <a:ext cx="5613391" cy="432690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B3CF87A-F819-4D35-9100-24D0D9C291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390" y="113832"/>
            <a:ext cx="2703096" cy="12415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B9DA9B2-7C2F-7DD2-2055-AF7F2E8D6AAA}"/>
              </a:ext>
            </a:extLst>
          </p:cNvPr>
          <p:cNvSpPr txBox="1"/>
          <p:nvPr/>
        </p:nvSpPr>
        <p:spPr>
          <a:xfrm>
            <a:off x="10381672" y="6189848"/>
            <a:ext cx="13420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/>
              <a:t>1 классы</a:t>
            </a:r>
          </a:p>
        </p:txBody>
      </p:sp>
    </p:spTree>
    <p:extLst>
      <p:ext uri="{BB962C8B-B14F-4D97-AF65-F5344CB8AC3E}">
        <p14:creationId xmlns:p14="http://schemas.microsoft.com/office/powerpoint/2010/main" val="243345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3708570" y="156176"/>
            <a:ext cx="477486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5000" b="1" dirty="0">
                <a:solidFill>
                  <a:schemeClr val="bg1"/>
                </a:solidFill>
                <a:latin typeface="Century Gothic" panose="020B0502020202020204" pitchFamily="34" charset="0"/>
                <a:sym typeface="Tenor Sans"/>
              </a:rPr>
              <a:t>1 сентября</a:t>
            </a:r>
            <a:endParaRPr sz="1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88723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sp>
        <p:nvSpPr>
          <p:cNvPr id="19" name="Google Shape;98;p13">
            <a:extLst>
              <a:ext uri="{FF2B5EF4-FFF2-40B4-BE49-F238E27FC236}">
                <a16:creationId xmlns:a16="http://schemas.microsoft.com/office/drawing/2014/main" id="{EBF3C8D6-D4D3-455B-9A61-DDD25D7D32E8}"/>
              </a:ext>
            </a:extLst>
          </p:cNvPr>
          <p:cNvSpPr/>
          <p:nvPr/>
        </p:nvSpPr>
        <p:spPr>
          <a:xfrm>
            <a:off x="8178800" y="6265027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180A6C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D95AA5FD-C33A-4826-8A45-78E45EBB8E9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31605" y="1630672"/>
          <a:ext cx="10051712" cy="2937645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3541707">
                  <a:extLst>
                    <a:ext uri="{9D8B030D-6E8A-4147-A177-3AD203B41FA5}">
                      <a16:colId xmlns:a16="http://schemas.microsoft.com/office/drawing/2014/main" val="4133980863"/>
                    </a:ext>
                  </a:extLst>
                </a:gridCol>
                <a:gridCol w="1811545">
                  <a:extLst>
                    <a:ext uri="{9D8B030D-6E8A-4147-A177-3AD203B41FA5}">
                      <a16:colId xmlns:a16="http://schemas.microsoft.com/office/drawing/2014/main" val="2068671009"/>
                    </a:ext>
                  </a:extLst>
                </a:gridCol>
                <a:gridCol w="3108230">
                  <a:extLst>
                    <a:ext uri="{9D8B030D-6E8A-4147-A177-3AD203B41FA5}">
                      <a16:colId xmlns:a16="http://schemas.microsoft.com/office/drawing/2014/main" val="1351137386"/>
                    </a:ext>
                  </a:extLst>
                </a:gridCol>
                <a:gridCol w="1590230">
                  <a:extLst>
                    <a:ext uri="{9D8B030D-6E8A-4147-A177-3AD203B41FA5}">
                      <a16:colId xmlns:a16="http://schemas.microsoft.com/office/drawing/2014/main" val="548555368"/>
                    </a:ext>
                  </a:extLst>
                </a:gridCol>
              </a:tblGrid>
              <a:tr h="750287"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Tenor Sans" panose="020B0604020202020204" charset="-52"/>
                          <a:ea typeface="+mn-ea"/>
                          <a:cs typeface="Assistant" panose="020B0604020202020204" charset="-79"/>
                        </a:rPr>
                        <a:t>Учебный корпус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86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Tenor Sans" panose="020B0604020202020204" charset="-52"/>
                          <a:ea typeface="+mn-ea"/>
                          <a:cs typeface="Assistant" panose="020B0604020202020204" charset="-79"/>
                        </a:rPr>
                        <a:t>Параллель классов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86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Tenor Sans" panose="020B0604020202020204" charset="-52"/>
                          <a:ea typeface="+mn-ea"/>
                          <a:cs typeface="Assistant" panose="020B0604020202020204" charset="-79"/>
                        </a:rPr>
                        <a:t>Форма организации мероприятия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86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Tenor Sans" panose="020B0604020202020204" charset="-52"/>
                          <a:ea typeface="+mn-ea"/>
                          <a:cs typeface="Assistant" panose="020B0604020202020204" charset="-79"/>
                        </a:rPr>
                        <a:t>Время начала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86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3646964"/>
                  </a:ext>
                </a:extLst>
              </a:tr>
              <a:tr h="433755">
                <a:tc>
                  <a:txBody>
                    <a:bodyPr/>
                    <a:lstStyle/>
                    <a:p>
                      <a:pPr algn="l"/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Tenor Sans" panose="020B0604020202020204" charset="-52"/>
                          <a:ea typeface="+mn-ea"/>
                          <a:cs typeface="Assistant" panose="020B0604020202020204" charset="-79"/>
                        </a:rPr>
                        <a:t>УК1, ул. Дубининская, 42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Tenor Sans" panose="020B0604020202020204" charset="-52"/>
                          <a:ea typeface="+mn-ea"/>
                          <a:cs typeface="Assistant" panose="020B0604020202020204" charset="-79"/>
                        </a:rPr>
                        <a:t>1 и 11 классы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/>
                      <a:endParaRPr lang="ru-RU" sz="20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  <a:p>
                      <a:pPr algn="ctr"/>
                      <a:endParaRPr lang="ru-RU" sz="20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  <a:p>
                      <a:pPr algn="ctr"/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Tenor Sans" panose="020B0604020202020204" charset="-52"/>
                          <a:ea typeface="+mn-ea"/>
                          <a:cs typeface="Assistant" panose="020B0604020202020204" charset="-79"/>
                        </a:rPr>
                        <a:t>ПРАЗДНИЧНАЯ ЛИНЕЙКА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Tenor Sans" panose="020B0604020202020204" charset="-52"/>
                          <a:ea typeface="+mn-ea"/>
                          <a:cs typeface="Assistant" panose="020B0604020202020204" charset="-79"/>
                        </a:rPr>
                        <a:t>09.00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9537199"/>
                  </a:ext>
                </a:extLst>
              </a:tr>
              <a:tr h="424075">
                <a:tc>
                  <a:txBody>
                    <a:bodyPr/>
                    <a:lstStyle/>
                    <a:p>
                      <a:pPr algn="l"/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Tenor Sans" panose="020B0604020202020204" charset="-52"/>
                          <a:ea typeface="+mn-ea"/>
                          <a:cs typeface="Assistant" panose="020B0604020202020204" charset="-79"/>
                        </a:rPr>
                        <a:t>УК2, ул. Бахрушина, 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Tenor Sans" panose="020B0604020202020204" charset="-52"/>
                          <a:ea typeface="+mn-ea"/>
                          <a:cs typeface="Assistant" panose="020B0604020202020204" charset="-79"/>
                        </a:rPr>
                        <a:t>Все классы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Tenor Sans" panose="020B0604020202020204" charset="-52"/>
                          <a:ea typeface="+mn-ea"/>
                          <a:cs typeface="Assistant" panose="020B0604020202020204" charset="-79"/>
                        </a:rPr>
                        <a:t>09.00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335404"/>
                  </a:ext>
                </a:extLst>
              </a:tr>
              <a:tr h="424075">
                <a:tc>
                  <a:txBody>
                    <a:bodyPr/>
                    <a:lstStyle/>
                    <a:p>
                      <a:pPr algn="l"/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Tenor Sans" panose="020B0604020202020204" charset="-52"/>
                          <a:ea typeface="+mn-ea"/>
                          <a:cs typeface="Assistant" panose="020B0604020202020204" charset="-79"/>
                        </a:rPr>
                        <a:t>УК3, ул. Житная, 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Tenor Sans" panose="020B0604020202020204" charset="-52"/>
                          <a:ea typeface="+mn-ea"/>
                          <a:cs typeface="Assistant" panose="020B0604020202020204" charset="-79"/>
                        </a:rPr>
                        <a:t>1 и 11 классы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Tenor Sans" panose="020B0604020202020204" charset="-52"/>
                          <a:ea typeface="+mn-ea"/>
                          <a:cs typeface="Assistant" panose="020B0604020202020204" charset="-79"/>
                        </a:rPr>
                        <a:t>09.00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5626702"/>
                  </a:ext>
                </a:extLst>
              </a:tr>
              <a:tr h="424075">
                <a:tc>
                  <a:txBody>
                    <a:bodyPr/>
                    <a:lstStyle/>
                    <a:p>
                      <a:pPr algn="l"/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Tenor Sans" panose="020B0604020202020204" charset="-52"/>
                          <a:ea typeface="+mn-ea"/>
                          <a:cs typeface="Assistant" panose="020B0604020202020204" charset="-79"/>
                        </a:rPr>
                        <a:t>УК4, пер. Стремянный 33/35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Tenor Sans" panose="020B0604020202020204" charset="-52"/>
                          <a:ea typeface="+mn-ea"/>
                          <a:cs typeface="Assistant" panose="020B0604020202020204" charset="-79"/>
                        </a:rPr>
                        <a:t>1 и 11 классы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Tenor Sans" panose="020B0604020202020204" charset="-52"/>
                          <a:ea typeface="+mn-ea"/>
                          <a:cs typeface="Assistant" panose="020B0604020202020204" charset="-79"/>
                        </a:rPr>
                        <a:t>09.00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840373"/>
                  </a:ext>
                </a:extLst>
              </a:tr>
              <a:tr h="481378">
                <a:tc>
                  <a:txBody>
                    <a:bodyPr/>
                    <a:lstStyle/>
                    <a:p>
                      <a:pPr algn="l"/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Tenor Sans" panose="020B0604020202020204" charset="-52"/>
                          <a:ea typeface="+mn-ea"/>
                          <a:cs typeface="Assistant" panose="020B0604020202020204" charset="-79"/>
                        </a:rPr>
                        <a:t>УК5, ул. Люсиновская 31 стр.1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Tenor Sans" panose="020B0604020202020204" charset="-52"/>
                          <a:ea typeface="+mn-ea"/>
                          <a:cs typeface="Assistant" panose="020B0604020202020204" charset="-79"/>
                        </a:rPr>
                        <a:t>2 - 4 классы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Tenor Sans" panose="020B0604020202020204" charset="-52"/>
                          <a:ea typeface="+mn-ea"/>
                          <a:cs typeface="Assistant" panose="020B0604020202020204" charset="-79"/>
                        </a:rPr>
                        <a:t>09.00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5497408"/>
                  </a:ext>
                </a:extLst>
              </a:tr>
            </a:tbl>
          </a:graphicData>
        </a:graphic>
      </p:graphicFrame>
      <p:sp>
        <p:nvSpPr>
          <p:cNvPr id="13" name="Google Shape;94;p13">
            <a:extLst>
              <a:ext uri="{FF2B5EF4-FFF2-40B4-BE49-F238E27FC236}">
                <a16:creationId xmlns:a16="http://schemas.microsoft.com/office/drawing/2014/main" id="{F9D018F0-1E62-4DF8-B88B-CDC051455CB4}"/>
              </a:ext>
            </a:extLst>
          </p:cNvPr>
          <p:cNvSpPr txBox="1"/>
          <p:nvPr/>
        </p:nvSpPr>
        <p:spPr>
          <a:xfrm>
            <a:off x="2313216" y="4666310"/>
            <a:ext cx="7088489" cy="1391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333" dirty="0">
                <a:solidFill>
                  <a:srgbClr val="000000"/>
                </a:solidFill>
                <a:latin typeface="Tenor Sans" panose="020B0604020202020204" charset="-52"/>
                <a:cs typeface="Assistant" panose="020B0604020202020204" charset="-79"/>
                <a:sym typeface="Assistant"/>
              </a:rPr>
              <a:t>Остальные классы: праздничный классный час в 8:30 </a:t>
            </a:r>
            <a:endParaRPr lang="en-US" sz="2333" dirty="0">
              <a:solidFill>
                <a:srgbClr val="000000"/>
              </a:solidFill>
              <a:latin typeface="Tenor Sans" panose="020B0604020202020204" charset="-52"/>
              <a:cs typeface="Assistant" panose="020B0604020202020204" charset="-79"/>
              <a:sym typeface="Assistant"/>
            </a:endParaRPr>
          </a:p>
          <a:p>
            <a:pPr algn="ctr">
              <a:lnSpc>
                <a:spcPct val="120000"/>
              </a:lnSpc>
            </a:pPr>
            <a:r>
              <a:rPr lang="ru-RU" sz="2000" dirty="0">
                <a:solidFill>
                  <a:srgbClr val="000000"/>
                </a:solidFill>
                <a:latin typeface="Tenor Sans" panose="020B0604020202020204" charset="-52"/>
                <a:cs typeface="Assistant" panose="020B0604020202020204" charset="-79"/>
                <a:sym typeface="Assistant"/>
              </a:rPr>
              <a:t>(</a:t>
            </a:r>
            <a:r>
              <a:rPr lang="ru-RU" sz="2000" i="1" dirty="0">
                <a:solidFill>
                  <a:srgbClr val="000000"/>
                </a:solidFill>
                <a:latin typeface="Tenor Sans" panose="020B0604020202020204" charset="-52"/>
                <a:cs typeface="Assistant" panose="020B0604020202020204" charset="-79"/>
                <a:sym typeface="Assistant"/>
              </a:rPr>
              <a:t>кабинет сообщит классный руководитель</a:t>
            </a:r>
            <a:r>
              <a:rPr lang="ru-RU" sz="2000" dirty="0">
                <a:solidFill>
                  <a:srgbClr val="000000"/>
                </a:solidFill>
                <a:latin typeface="Tenor Sans" panose="020B0604020202020204" charset="-52"/>
                <a:cs typeface="Assistant" panose="020B0604020202020204" charset="-79"/>
                <a:sym typeface="Assistant"/>
              </a:rPr>
              <a:t>)</a:t>
            </a:r>
          </a:p>
          <a:p>
            <a:pPr algn="ctr">
              <a:lnSpc>
                <a:spcPct val="120000"/>
              </a:lnSpc>
            </a:pPr>
            <a:r>
              <a:rPr lang="ru-RU" sz="3200" dirty="0">
                <a:solidFill>
                  <a:srgbClr val="000000"/>
                </a:solidFill>
                <a:latin typeface="Tenor Sans" panose="020B0604020202020204" charset="-52"/>
                <a:cs typeface="Assistant" panose="020B0604020202020204" charset="-79"/>
                <a:sym typeface="Assistant"/>
              </a:rPr>
              <a:t>+</a:t>
            </a:r>
            <a:endParaRPr lang="ru-RU" dirty="0">
              <a:latin typeface="Tenor Sans" panose="020B0604020202020204" charset="-52"/>
              <a:cs typeface="Assistant" panose="020B0604020202020204" charset="-79"/>
            </a:endParaRPr>
          </a:p>
        </p:txBody>
      </p:sp>
      <p:pic>
        <p:nvPicPr>
          <p:cNvPr id="1028" name="Picture 4" descr="1 сентября - День Знаний!">
            <a:extLst>
              <a:ext uri="{FF2B5EF4-FFF2-40B4-BE49-F238E27FC236}">
                <a16:creationId xmlns:a16="http://schemas.microsoft.com/office/drawing/2014/main" id="{CAE025D6-F500-49C5-A8D5-66EE8B17E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5143" y="217061"/>
            <a:ext cx="3506857" cy="1356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Google Shape;94;p13">
            <a:extLst>
              <a:ext uri="{FF2B5EF4-FFF2-40B4-BE49-F238E27FC236}">
                <a16:creationId xmlns:a16="http://schemas.microsoft.com/office/drawing/2014/main" id="{4F58BB5C-6309-4586-90EE-FDE25C98790D}"/>
              </a:ext>
            </a:extLst>
          </p:cNvPr>
          <p:cNvSpPr txBox="1"/>
          <p:nvPr/>
        </p:nvSpPr>
        <p:spPr>
          <a:xfrm>
            <a:off x="2551755" y="5886994"/>
            <a:ext cx="7088489" cy="430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333" dirty="0">
                <a:solidFill>
                  <a:srgbClr val="000000"/>
                </a:solidFill>
                <a:latin typeface="Tenor Sans" panose="020B0604020202020204" charset="-52"/>
                <a:cs typeface="Assistant" panose="020B0604020202020204" charset="-79"/>
                <a:sym typeface="Assistant"/>
              </a:rPr>
              <a:t>Праздничная программа на переменах весь день</a:t>
            </a:r>
            <a:endParaRPr lang="ru-RU" sz="1200" dirty="0">
              <a:latin typeface="Tenor Sans" panose="020B0604020202020204" charset="-52"/>
              <a:cs typeface="Assistant" panose="020B060402020202020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7303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2505935" y="428135"/>
            <a:ext cx="891412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defRPr/>
            </a:pPr>
            <a:r>
              <a:rPr lang="ru-RU" sz="36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Организация обучения 1 сентября</a:t>
            </a: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88723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solidFill>
              <a:srgbClr val="1D64CD"/>
            </a:solidFill>
          </a:ln>
        </p:spPr>
        <p:txBody>
          <a:bodyPr/>
          <a:lstStyle/>
          <a:p>
            <a:endParaRPr lang="ru-RU" dirty="0"/>
          </a:p>
        </p:txBody>
      </p:sp>
      <p:sp>
        <p:nvSpPr>
          <p:cNvPr id="19" name="Google Shape;98;p13">
            <a:extLst>
              <a:ext uri="{FF2B5EF4-FFF2-40B4-BE49-F238E27FC236}">
                <a16:creationId xmlns:a16="http://schemas.microsoft.com/office/drawing/2014/main" id="{EBF3C8D6-D4D3-455B-9A61-DDD25D7D32E8}"/>
              </a:ext>
            </a:extLst>
          </p:cNvPr>
          <p:cNvSpPr/>
          <p:nvPr/>
        </p:nvSpPr>
        <p:spPr>
          <a:xfrm>
            <a:off x="8178800" y="6265027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180A6C"/>
          </a:solidFill>
          <a:ln>
            <a:solidFill>
              <a:srgbClr val="1D64CD"/>
            </a:solidFill>
          </a:ln>
        </p:spPr>
        <p:txBody>
          <a:bodyPr/>
          <a:lstStyle/>
          <a:p>
            <a:endParaRPr lang="ru-RU" dirty="0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  <a:ln>
            <a:noFill/>
          </a:ln>
        </p:spPr>
      </p:pic>
      <p:sp>
        <p:nvSpPr>
          <p:cNvPr id="24" name="Объект 12">
            <a:extLst>
              <a:ext uri="{FF2B5EF4-FFF2-40B4-BE49-F238E27FC236}">
                <a16:creationId xmlns:a16="http://schemas.microsoft.com/office/drawing/2014/main" id="{371A686B-1CF4-4627-85B6-31045C7B2DBA}"/>
              </a:ext>
            </a:extLst>
          </p:cNvPr>
          <p:cNvSpPr txBox="1">
            <a:spLocks/>
          </p:cNvSpPr>
          <p:nvPr/>
        </p:nvSpPr>
        <p:spPr>
          <a:xfrm>
            <a:off x="116010" y="1911234"/>
            <a:ext cx="5157787" cy="1857966"/>
          </a:xfrm>
          <a:prstGeom prst="rect">
            <a:avLst/>
          </a:prstGeom>
          <a:ln w="28575">
            <a:solidFill>
              <a:srgbClr val="1D64CD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Торжественная линейка (09:00)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Урок знаний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Коллективно-массовое праздничное мероприятие с классом</a:t>
            </a:r>
          </a:p>
        </p:txBody>
      </p:sp>
      <p:sp>
        <p:nvSpPr>
          <p:cNvPr id="25" name="Текст 11">
            <a:extLst>
              <a:ext uri="{FF2B5EF4-FFF2-40B4-BE49-F238E27FC236}">
                <a16:creationId xmlns:a16="http://schemas.microsoft.com/office/drawing/2014/main" id="{367964F7-99BE-421E-8693-4E452E3064EB}"/>
              </a:ext>
            </a:extLst>
          </p:cNvPr>
          <p:cNvSpPr txBox="1">
            <a:spLocks/>
          </p:cNvSpPr>
          <p:nvPr/>
        </p:nvSpPr>
        <p:spPr>
          <a:xfrm>
            <a:off x="116009" y="1503890"/>
            <a:ext cx="5157787" cy="407344"/>
          </a:xfrm>
          <a:prstGeom prst="rect">
            <a:avLst/>
          </a:prstGeom>
          <a:ln w="28575">
            <a:solidFill>
              <a:srgbClr val="1D64CD"/>
            </a:solidFill>
          </a:ln>
        </p:spPr>
        <p:txBody>
          <a:bodyPr vert="horz" lIns="91440" tIns="45720" rIns="91440" bIns="45720" rtlCol="0" anchor="b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1 классы</a:t>
            </a:r>
          </a:p>
        </p:txBody>
      </p:sp>
      <p:sp>
        <p:nvSpPr>
          <p:cNvPr id="26" name="Текст 11">
            <a:extLst>
              <a:ext uri="{FF2B5EF4-FFF2-40B4-BE49-F238E27FC236}">
                <a16:creationId xmlns:a16="http://schemas.microsoft.com/office/drawing/2014/main" id="{28540F23-028E-47ED-BE45-CFF56F3E93AF}"/>
              </a:ext>
            </a:extLst>
          </p:cNvPr>
          <p:cNvSpPr txBox="1">
            <a:spLocks/>
          </p:cNvSpPr>
          <p:nvPr/>
        </p:nvSpPr>
        <p:spPr>
          <a:xfrm>
            <a:off x="6093174" y="1503890"/>
            <a:ext cx="5157786" cy="394448"/>
          </a:xfrm>
          <a:prstGeom prst="rect">
            <a:avLst/>
          </a:prstGeom>
          <a:ln w="28575">
            <a:solidFill>
              <a:srgbClr val="1D64CD"/>
            </a:solidFill>
          </a:ln>
        </p:spPr>
        <p:txBody>
          <a:bodyPr vert="horz" lIns="91440" tIns="45720" rIns="91440" bIns="45720" rtlCol="0" anchor="b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11 классы</a:t>
            </a:r>
          </a:p>
        </p:txBody>
      </p:sp>
      <p:sp>
        <p:nvSpPr>
          <p:cNvPr id="27" name="Объект 12">
            <a:extLst>
              <a:ext uri="{FF2B5EF4-FFF2-40B4-BE49-F238E27FC236}">
                <a16:creationId xmlns:a16="http://schemas.microsoft.com/office/drawing/2014/main" id="{8D5FE3C6-C8E4-4D4D-A2C0-BBA00A6E4409}"/>
              </a:ext>
            </a:extLst>
          </p:cNvPr>
          <p:cNvSpPr txBox="1">
            <a:spLocks/>
          </p:cNvSpPr>
          <p:nvPr/>
        </p:nvSpPr>
        <p:spPr>
          <a:xfrm>
            <a:off x="6096000" y="1910805"/>
            <a:ext cx="5157787" cy="1858396"/>
          </a:xfrm>
          <a:prstGeom prst="rect">
            <a:avLst/>
          </a:prstGeom>
          <a:ln w="28575">
            <a:solidFill>
              <a:srgbClr val="1D64CD"/>
            </a:solidFill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Торжественная линейка (09:00)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Урок знаний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2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урока (11 классы)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Коллективно-массовое праздничное мероприятие с классом</a:t>
            </a:r>
          </a:p>
        </p:txBody>
      </p:sp>
      <p:sp>
        <p:nvSpPr>
          <p:cNvPr id="28" name="Текст 11">
            <a:extLst>
              <a:ext uri="{FF2B5EF4-FFF2-40B4-BE49-F238E27FC236}">
                <a16:creationId xmlns:a16="http://schemas.microsoft.com/office/drawing/2014/main" id="{BF047520-5AE0-4D2E-89AB-B24F34880007}"/>
              </a:ext>
            </a:extLst>
          </p:cNvPr>
          <p:cNvSpPr txBox="1">
            <a:spLocks/>
          </p:cNvSpPr>
          <p:nvPr/>
        </p:nvSpPr>
        <p:spPr>
          <a:xfrm>
            <a:off x="3606275" y="4066419"/>
            <a:ext cx="5157787" cy="407344"/>
          </a:xfrm>
          <a:prstGeom prst="rect">
            <a:avLst/>
          </a:prstGeom>
          <a:ln w="28575">
            <a:solidFill>
              <a:srgbClr val="1D64CD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600" b="1" dirty="0">
                <a:solidFill>
                  <a:prstClr val="black"/>
                </a:solidFill>
                <a:latin typeface="Calibri Light" panose="020F0302020204030204"/>
                <a:ea typeface="+mn-ea"/>
                <a:cs typeface="+mn-cs"/>
              </a:rPr>
              <a:t>2-10 классы</a:t>
            </a:r>
          </a:p>
        </p:txBody>
      </p:sp>
      <p:sp>
        <p:nvSpPr>
          <p:cNvPr id="29" name="Объект 12">
            <a:extLst>
              <a:ext uri="{FF2B5EF4-FFF2-40B4-BE49-F238E27FC236}">
                <a16:creationId xmlns:a16="http://schemas.microsoft.com/office/drawing/2014/main" id="{F45DE477-CD17-417D-A9AD-1C67388A42AB}"/>
              </a:ext>
            </a:extLst>
          </p:cNvPr>
          <p:cNvSpPr txBox="1">
            <a:spLocks/>
          </p:cNvSpPr>
          <p:nvPr/>
        </p:nvSpPr>
        <p:spPr>
          <a:xfrm>
            <a:off x="3606275" y="4495484"/>
            <a:ext cx="5157787" cy="1598243"/>
          </a:xfrm>
          <a:prstGeom prst="rect">
            <a:avLst/>
          </a:prstGeom>
          <a:ln w="28575">
            <a:solidFill>
              <a:srgbClr val="1D64CD"/>
            </a:solidFill>
          </a:ln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600" dirty="0">
                <a:solidFill>
                  <a:prstClr val="black"/>
                </a:solidFill>
                <a:latin typeface="Calibri Light" panose="020F0302020204030204"/>
                <a:ea typeface="+mn-ea"/>
                <a:cs typeface="+mn-cs"/>
              </a:rPr>
              <a:t>Урок знаний</a:t>
            </a:r>
          </a:p>
          <a:p>
            <a:r>
              <a:rPr lang="ru-RU" sz="2600" dirty="0">
                <a:solidFill>
                  <a:prstClr val="black"/>
                </a:solidFill>
                <a:latin typeface="Calibri Light" panose="020F0302020204030204"/>
                <a:ea typeface="+mn-ea"/>
                <a:cs typeface="+mn-cs"/>
              </a:rPr>
              <a:t>3 урока</a:t>
            </a:r>
          </a:p>
          <a:p>
            <a:r>
              <a:rPr lang="ru-RU" sz="2600" dirty="0">
                <a:solidFill>
                  <a:prstClr val="black"/>
                </a:solidFill>
                <a:latin typeface="Calibri Light" panose="020F0302020204030204"/>
                <a:ea typeface="+mn-ea"/>
                <a:cs typeface="+mn-cs"/>
              </a:rPr>
              <a:t>Коллективно-массовое праздничное мероприятие с классом</a:t>
            </a:r>
          </a:p>
        </p:txBody>
      </p:sp>
    </p:spTree>
    <p:extLst>
      <p:ext uri="{BB962C8B-B14F-4D97-AF65-F5344CB8AC3E}">
        <p14:creationId xmlns:p14="http://schemas.microsoft.com/office/powerpoint/2010/main" val="25918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858AB2B3-BFBC-4360-9936-3137F07831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6997" y="3164788"/>
            <a:ext cx="5130509" cy="2469394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2313216" y="365734"/>
            <a:ext cx="9311691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Организация обучения 2 сентября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88723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Google Shape;98;p13">
            <a:extLst>
              <a:ext uri="{FF2B5EF4-FFF2-40B4-BE49-F238E27FC236}">
                <a16:creationId xmlns:a16="http://schemas.microsoft.com/office/drawing/2014/main" id="{EBF3C8D6-D4D3-455B-9A61-DDD25D7D32E8}"/>
              </a:ext>
            </a:extLst>
          </p:cNvPr>
          <p:cNvSpPr/>
          <p:nvPr/>
        </p:nvSpPr>
        <p:spPr>
          <a:xfrm>
            <a:off x="8178800" y="6265027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180A6C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sp>
        <p:nvSpPr>
          <p:cNvPr id="13" name="Google Shape;94;p13">
            <a:extLst>
              <a:ext uri="{FF2B5EF4-FFF2-40B4-BE49-F238E27FC236}">
                <a16:creationId xmlns:a16="http://schemas.microsoft.com/office/drawing/2014/main" id="{F9D018F0-1E62-4DF8-B88B-CDC051455CB4}"/>
              </a:ext>
            </a:extLst>
          </p:cNvPr>
          <p:cNvSpPr txBox="1"/>
          <p:nvPr/>
        </p:nvSpPr>
        <p:spPr>
          <a:xfrm>
            <a:off x="486054" y="1899853"/>
            <a:ext cx="4138186" cy="128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33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  <a:sym typeface="Assistant"/>
              </a:rPr>
              <a:t>2</a:t>
            </a:r>
            <a:r>
              <a:rPr kumimoji="0" lang="en-US" sz="2333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  <a:sym typeface="Assistant"/>
              </a:rPr>
              <a:t> </a:t>
            </a:r>
            <a:r>
              <a:rPr kumimoji="0" lang="ru-RU" sz="2333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  <a:sym typeface="Assistant"/>
              </a:rPr>
              <a:t>сентября: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  <a:sym typeface="Assistant"/>
              </a:rPr>
              <a:t>УК№3 (ул. Житная, д.6) 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nor Sans" panose="020B0604020202020204" charset="-52"/>
              <a:ea typeface="+mn-ea"/>
              <a:cs typeface="Assistant" panose="020B0604020202020204" charset="-79"/>
            </a:endParaRPr>
          </a:p>
        </p:txBody>
      </p:sp>
      <p:pic>
        <p:nvPicPr>
          <p:cNvPr id="15" name="Picture 4" descr="Ау-у-у-у, Экскурсоводы! - FOX TRAVEL">
            <a:extLst>
              <a:ext uri="{FF2B5EF4-FFF2-40B4-BE49-F238E27FC236}">
                <a16:creationId xmlns:a16="http://schemas.microsoft.com/office/drawing/2014/main" id="{C93A6D77-A3CA-4AE5-A9B7-B1ECA384A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4363" y="4758405"/>
            <a:ext cx="2345331" cy="139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AB4B5C-AAAF-4C06-A458-C3E532751F2A}"/>
              </a:ext>
            </a:extLst>
          </p:cNvPr>
          <p:cNvSpPr txBox="1"/>
          <p:nvPr/>
        </p:nvSpPr>
        <p:spPr>
          <a:xfrm>
            <a:off x="159467" y="3115130"/>
            <a:ext cx="3723776" cy="4513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33" b="1" i="0" u="none" strike="noStrike" kern="1200" cap="none" spc="0" normalizeH="0" baseline="0" noProof="0" dirty="0">
                <a:ln>
                  <a:noFill/>
                </a:ln>
                <a:solidFill>
                  <a:srgbClr val="1B399F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Резервный день сдачи ГИА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46A11-BFD1-4A11-8214-83F106C239B2}"/>
              </a:ext>
            </a:extLst>
          </p:cNvPr>
          <p:cNvSpPr txBox="1"/>
          <p:nvPr/>
        </p:nvSpPr>
        <p:spPr>
          <a:xfrm>
            <a:off x="143615" y="3907323"/>
            <a:ext cx="3627340" cy="11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Обучение с применением дистанционных технологий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7F1EAB2-B9D6-422E-8CF4-C75F0AC20D25}"/>
              </a:ext>
            </a:extLst>
          </p:cNvPr>
          <p:cNvSpPr/>
          <p:nvPr/>
        </p:nvSpPr>
        <p:spPr>
          <a:xfrm>
            <a:off x="4209762" y="1465823"/>
            <a:ext cx="7982238" cy="1169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33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ИЛИ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Классные руководители организуют воспитательные мероприятия за пределами школы</a:t>
            </a:r>
          </a:p>
        </p:txBody>
      </p:sp>
    </p:spTree>
    <p:extLst>
      <p:ext uri="{BB962C8B-B14F-4D97-AF65-F5344CB8AC3E}">
        <p14:creationId xmlns:p14="http://schemas.microsoft.com/office/powerpoint/2010/main" val="23145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550414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413796" y="0"/>
            <a:ext cx="65216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Повестка</a:t>
            </a:r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srgbClr val="2091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526858"/>
            <a:ext cx="12192000" cy="3311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87592" y="6299182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F1DABCE1-8D7F-4BF3-991A-7E10798AB26B}"/>
              </a:ext>
            </a:extLst>
          </p:cNvPr>
          <p:cNvSpPr txBox="1">
            <a:spLocks/>
          </p:cNvSpPr>
          <p:nvPr/>
        </p:nvSpPr>
        <p:spPr>
          <a:xfrm>
            <a:off x="500922" y="856211"/>
            <a:ext cx="8323629" cy="53977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получения образования.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Календарный учебный график на 202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-202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уч. год (начало, продолжительность, окончание учебного года; расписание звонков; расписание каникул).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занятий 0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.09.202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0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.09.202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Классное руководство. Педагогический состав классов.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Учебный план. План внеурочной занятости.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Расписание учебных занятий и внеурочной деятельности.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Учебники и учебные принадлежности.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Дополнительное образование. Группы присмотра и ухода за детьми.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Внешний вид.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Стоимость питания. Льготное питание.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Контакты и взаимодействие. Где посмотреть информацию?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Ответы на вопросы.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866D9DA-8565-6C72-9390-4A6C49F90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6747" y="4062254"/>
            <a:ext cx="1794040" cy="234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16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363637" y="186839"/>
            <a:ext cx="7815163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Tenor Sans"/>
                <a:ea typeface="+mn-ea"/>
                <a:cs typeface="+mn-cs"/>
                <a:sym typeface="Tenor Sans"/>
              </a:rPr>
              <a:t>Классные руководители</a:t>
            </a: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386358"/>
            <a:ext cx="12192000" cy="4716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0C48BB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78800" y="6243609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B4E3E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838" y="60856"/>
            <a:ext cx="1483925" cy="1143836"/>
          </a:xfrm>
          <a:prstGeom prst="rect">
            <a:avLst/>
          </a:prstGeom>
        </p:spPr>
      </p:pic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294000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281FA807-C0CB-66EA-FA0C-A16A5666F2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3083889"/>
              </p:ext>
            </p:extLst>
          </p:nvPr>
        </p:nvGraphicFramePr>
        <p:xfrm>
          <a:off x="673332" y="1289513"/>
          <a:ext cx="10432472" cy="4770839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803611">
                  <a:extLst>
                    <a:ext uri="{9D8B030D-6E8A-4147-A177-3AD203B41FA5}">
                      <a16:colId xmlns:a16="http://schemas.microsoft.com/office/drawing/2014/main" val="2268091577"/>
                    </a:ext>
                  </a:extLst>
                </a:gridCol>
                <a:gridCol w="4898919">
                  <a:extLst>
                    <a:ext uri="{9D8B030D-6E8A-4147-A177-3AD203B41FA5}">
                      <a16:colId xmlns:a16="http://schemas.microsoft.com/office/drawing/2014/main" val="431392058"/>
                    </a:ext>
                  </a:extLst>
                </a:gridCol>
                <a:gridCol w="1945178">
                  <a:extLst>
                    <a:ext uri="{9D8B030D-6E8A-4147-A177-3AD203B41FA5}">
                      <a16:colId xmlns:a16="http://schemas.microsoft.com/office/drawing/2014/main" val="4232990224"/>
                    </a:ext>
                  </a:extLst>
                </a:gridCol>
                <a:gridCol w="1392382">
                  <a:extLst>
                    <a:ext uri="{9D8B030D-6E8A-4147-A177-3AD203B41FA5}">
                      <a16:colId xmlns:a16="http://schemas.microsoft.com/office/drawing/2014/main" val="411055158"/>
                    </a:ext>
                  </a:extLst>
                </a:gridCol>
                <a:gridCol w="1392382">
                  <a:extLst>
                    <a:ext uri="{9D8B030D-6E8A-4147-A177-3AD203B41FA5}">
                      <a16:colId xmlns:a16="http://schemas.microsoft.com/office/drawing/2014/main" val="1222464935"/>
                    </a:ext>
                  </a:extLst>
                </a:gridCol>
              </a:tblGrid>
              <a:tr h="62772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Класс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ФИО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Телефон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Учебный корпус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>
                          <a:solidFill>
                            <a:schemeClr val="tx1"/>
                          </a:solidFill>
                        </a:rPr>
                        <a:t>Каб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2334186"/>
                  </a:ext>
                </a:extLst>
              </a:tr>
              <a:tr h="37664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1а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Наумова Марина Владимировна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89169840905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УК №1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1855160"/>
                  </a:ext>
                </a:extLst>
              </a:tr>
              <a:tr h="37664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1б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Байкова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Валентина Николаевна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89163851035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УК №1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477"/>
                  </a:ext>
                </a:extLst>
              </a:tr>
              <a:tr h="37664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1в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Синошина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Марина Николаевна 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89165639466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УК №1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2669900"/>
                  </a:ext>
                </a:extLst>
              </a:tr>
              <a:tr h="37664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1у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Стародубец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Ирина Александровна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89030082108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УК №1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112-У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6450614"/>
                  </a:ext>
                </a:extLst>
              </a:tr>
              <a:tr h="37664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1э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Кулагина Анна Александровна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89057836083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УК №1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112-Э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5863544"/>
                  </a:ext>
                </a:extLst>
              </a:tr>
              <a:tr h="37664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1ж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Давыдкина Людмила Михайловна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89163942692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УК №3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7524357"/>
                  </a:ext>
                </a:extLst>
              </a:tr>
              <a:tr h="37664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1з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Каширова Елена Петровна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89151404244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УК №3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3174938"/>
                  </a:ext>
                </a:extLst>
              </a:tr>
              <a:tr h="37664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1и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Пешехонова Светлана Владимировна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89629551278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УК №3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8940435"/>
                  </a:ext>
                </a:extLst>
              </a:tr>
              <a:tr h="37664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1н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Кичатова Мария Сергеевна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89262367037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УК №5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3299066"/>
                  </a:ext>
                </a:extLst>
              </a:tr>
              <a:tr h="37664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1о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Бородкина Наталья Вячеславовна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89066343108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УК №5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041810"/>
                  </a:ext>
                </a:extLst>
              </a:tr>
              <a:tr h="37664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1п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Брагута Анна Андреевна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89262573338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УК №5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30367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443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4928966" y="0"/>
            <a:ext cx="7567834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Tenor Sans"/>
                <a:ea typeface="+mn-ea"/>
                <a:cs typeface="+mn-cs"/>
                <a:sym typeface="Tenor Sans"/>
              </a:rPr>
              <a:t>Педагогический состав классов</a:t>
            </a: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386358"/>
            <a:ext cx="12192000" cy="4716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0C48BB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78800" y="6243609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B4E3E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71" y="20305"/>
            <a:ext cx="1483925" cy="1143836"/>
          </a:xfrm>
          <a:prstGeom prst="rect">
            <a:avLst/>
          </a:prstGeom>
        </p:spPr>
      </p:pic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294000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Google Shape;99;p13">
            <a:extLst>
              <a:ext uri="{FF2B5EF4-FFF2-40B4-BE49-F238E27FC236}">
                <a16:creationId xmlns:a16="http://schemas.microsoft.com/office/drawing/2014/main" id="{417098D7-82DD-E565-740F-CAC2FB1D4D06}"/>
              </a:ext>
            </a:extLst>
          </p:cNvPr>
          <p:cNvSpPr/>
          <p:nvPr/>
        </p:nvSpPr>
        <p:spPr>
          <a:xfrm>
            <a:off x="2436544" y="1321315"/>
            <a:ext cx="222250" cy="223696"/>
          </a:xfrm>
          <a:custGeom>
            <a:avLst/>
            <a:gdLst/>
            <a:ahLst/>
            <a:cxnLst/>
            <a:rect l="l" t="t" r="r" b="b"/>
            <a:pathLst>
              <a:path w="87802" h="88374" extrusionOk="0">
                <a:moveTo>
                  <a:pt x="0" y="0"/>
                </a:moveTo>
                <a:lnTo>
                  <a:pt x="87802" y="0"/>
                </a:lnTo>
                <a:lnTo>
                  <a:pt x="8780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239EDF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DE7F097-F532-D710-E393-A4E4263BE83C}"/>
              </a:ext>
            </a:extLst>
          </p:cNvPr>
          <p:cNvSpPr txBox="1"/>
          <p:nvPr/>
        </p:nvSpPr>
        <p:spPr>
          <a:xfrm>
            <a:off x="480295" y="1824711"/>
            <a:ext cx="423949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С 25.08 по 29.08 классные руководители получат скрины с указанием ФИО учителей и количеством часов по предметам.</a:t>
            </a:r>
          </a:p>
          <a:p>
            <a:pPr algn="ctr"/>
            <a:r>
              <a:rPr lang="ru-RU" sz="1600" i="1" dirty="0"/>
              <a:t>Возможны некоторые перестановки.</a:t>
            </a:r>
            <a:endParaRPr lang="ru-RU" sz="1600" i="1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EF92C4-85C2-9A1C-060F-0780BF9FFBF5}"/>
              </a:ext>
            </a:extLst>
          </p:cNvPr>
          <p:cNvSpPr txBox="1"/>
          <p:nvPr/>
        </p:nvSpPr>
        <p:spPr>
          <a:xfrm>
            <a:off x="875512" y="4213246"/>
            <a:ext cx="355349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Внимание!</a:t>
            </a:r>
            <a:r>
              <a:rPr lang="ru-RU" sz="2000" dirty="0"/>
              <a:t> При комплектовании групп дети должны быть в группе под одним номером.</a:t>
            </a:r>
          </a:p>
        </p:txBody>
      </p:sp>
      <p:sp>
        <p:nvSpPr>
          <p:cNvPr id="12" name="Google Shape;99;p13">
            <a:extLst>
              <a:ext uri="{FF2B5EF4-FFF2-40B4-BE49-F238E27FC236}">
                <a16:creationId xmlns:a16="http://schemas.microsoft.com/office/drawing/2014/main" id="{8706F19A-900B-352C-2969-811734882770}"/>
              </a:ext>
            </a:extLst>
          </p:cNvPr>
          <p:cNvSpPr/>
          <p:nvPr/>
        </p:nvSpPr>
        <p:spPr>
          <a:xfrm>
            <a:off x="2444357" y="3806328"/>
            <a:ext cx="222250" cy="223696"/>
          </a:xfrm>
          <a:custGeom>
            <a:avLst/>
            <a:gdLst/>
            <a:ahLst/>
            <a:cxnLst/>
            <a:rect l="l" t="t" r="r" b="b"/>
            <a:pathLst>
              <a:path w="87802" h="88374" extrusionOk="0">
                <a:moveTo>
                  <a:pt x="0" y="0"/>
                </a:moveTo>
                <a:lnTo>
                  <a:pt x="87802" y="0"/>
                </a:lnTo>
                <a:lnTo>
                  <a:pt x="8780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239EDF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t="8470"/>
          <a:stretch/>
        </p:blipFill>
        <p:spPr>
          <a:xfrm>
            <a:off x="4719786" y="1321315"/>
            <a:ext cx="7129970" cy="439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43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550414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413796" y="0"/>
            <a:ext cx="65216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Повестка</a:t>
            </a:r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srgbClr val="2091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526858"/>
            <a:ext cx="12192000" cy="3311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87592" y="6299182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F1DABCE1-8D7F-4BF3-991A-7E10798AB26B}"/>
              </a:ext>
            </a:extLst>
          </p:cNvPr>
          <p:cNvSpPr txBox="1">
            <a:spLocks/>
          </p:cNvSpPr>
          <p:nvPr/>
        </p:nvSpPr>
        <p:spPr>
          <a:xfrm>
            <a:off x="500922" y="856211"/>
            <a:ext cx="8323629" cy="53977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получения образования.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Календарный учебный график на 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уч. год (начало, продолжительность, окончание учебного года; расписание звонков; расписание каникул).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занятий 0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.09.202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0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.09.202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Классное руководство. Педагогический состав классов.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Учебный план. План внеурочной занятости.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Расписание учебных занятий и внеурочной деятельности.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Учебники и учебные принадлежности.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Дополнительное образование. Группы присмотра и ухода за детьми.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Внешний вид.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Стоимость питания. Льготное питание.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Контакты и взаимодействие. Где посмотреть информацию?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Ответы на вопросы.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866D9DA-8565-6C72-9390-4A6C49F90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6747" y="4062254"/>
            <a:ext cx="1794040" cy="234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08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FBB14E7-5535-4104-A465-774F499E80B4}"/>
              </a:ext>
            </a:extLst>
          </p:cNvPr>
          <p:cNvSpPr/>
          <p:nvPr/>
        </p:nvSpPr>
        <p:spPr>
          <a:xfrm>
            <a:off x="0" y="244564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2640029" y="451913"/>
            <a:ext cx="9117080" cy="517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Федеральные образовательные программы</a:t>
            </a: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172200"/>
            <a:ext cx="12192000" cy="685800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264985" y="6060352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B4E3E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EA09460-326A-4F9F-9650-E339079D2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053" y="34427"/>
            <a:ext cx="2119923" cy="123662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30296" y="3773873"/>
            <a:ext cx="4013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1.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Создание единого образовательного пространства во всей стране.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2.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Формирование единого содержания образования.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3.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Устранение барьеров для учеников при переходе из школы в школу.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3629" y="1599573"/>
            <a:ext cx="38858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Федеральный учебный план</a:t>
            </a:r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89" y="1563291"/>
            <a:ext cx="405614" cy="40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741609" y="2290453"/>
            <a:ext cx="31291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Федеральный план ВД</a:t>
            </a:r>
          </a:p>
        </p:txBody>
      </p:sp>
      <p:pic>
        <p:nvPicPr>
          <p:cNvPr id="14" name="Picture 2" descr="Picture background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469" y="2254171"/>
            <a:ext cx="405614" cy="40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662913" y="2913550"/>
            <a:ext cx="25458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Федеральный КУГ</a:t>
            </a:r>
          </a:p>
        </p:txBody>
      </p:sp>
      <p:pic>
        <p:nvPicPr>
          <p:cNvPr id="16" name="Picture 2" descr="Picture background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773" y="2813371"/>
            <a:ext cx="405614" cy="469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961325" y="3641802"/>
            <a:ext cx="4948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Федеральная программа воспитания</a:t>
            </a:r>
          </a:p>
        </p:txBody>
      </p:sp>
      <p:pic>
        <p:nvPicPr>
          <p:cNvPr id="20" name="Picture 2" descr="Picture background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185" y="3605520"/>
            <a:ext cx="405614" cy="40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5690284" y="4594903"/>
            <a:ext cx="65017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Федеральные программы по всем предметам УП</a:t>
            </a:r>
          </a:p>
        </p:txBody>
      </p:sp>
      <p:pic>
        <p:nvPicPr>
          <p:cNvPr id="22" name="Picture 2" descr="Picture background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144" y="4558621"/>
            <a:ext cx="405614" cy="40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0307" y="1358920"/>
            <a:ext cx="5468318" cy="155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46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cto 12">
            <a:extLst>
              <a:ext uri="{FF2B5EF4-FFF2-40B4-BE49-F238E27FC236}">
                <a16:creationId xmlns:a16="http://schemas.microsoft.com/office/drawing/2014/main" id="{D64B7A87-77B9-4B39-B113-C8F11A5FF3DD}"/>
              </a:ext>
            </a:extLst>
          </p:cNvPr>
          <p:cNvCxnSpPr>
            <a:cxnSpLocks/>
          </p:cNvCxnSpPr>
          <p:nvPr/>
        </p:nvCxnSpPr>
        <p:spPr>
          <a:xfrm flipH="1">
            <a:off x="1" y="991846"/>
            <a:ext cx="12191999" cy="1455"/>
          </a:xfrm>
          <a:prstGeom prst="line">
            <a:avLst/>
          </a:prstGeom>
          <a:ln w="127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2">
            <a:extLst>
              <a:ext uri="{FF2B5EF4-FFF2-40B4-BE49-F238E27FC236}">
                <a16:creationId xmlns:a16="http://schemas.microsoft.com/office/drawing/2014/main" id="{9358654C-2247-41FA-823E-22C9DF5F1498}"/>
              </a:ext>
            </a:extLst>
          </p:cNvPr>
          <p:cNvCxnSpPr>
            <a:cxnSpLocks/>
          </p:cNvCxnSpPr>
          <p:nvPr/>
        </p:nvCxnSpPr>
        <p:spPr>
          <a:xfrm flipH="1">
            <a:off x="1" y="6586685"/>
            <a:ext cx="12191999" cy="1455"/>
          </a:xfrm>
          <a:prstGeom prst="line">
            <a:avLst/>
          </a:prstGeom>
          <a:ln w="127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Google Shape;93;p13">
            <a:extLst>
              <a:ext uri="{FF2B5EF4-FFF2-40B4-BE49-F238E27FC236}">
                <a16:creationId xmlns:a16="http://schemas.microsoft.com/office/drawing/2014/main" id="{9337968A-39D7-4BC8-B61D-2F4E99820CD1}"/>
              </a:ext>
            </a:extLst>
          </p:cNvPr>
          <p:cNvSpPr txBox="1"/>
          <p:nvPr/>
        </p:nvSpPr>
        <p:spPr>
          <a:xfrm>
            <a:off x="7706829" y="2986169"/>
            <a:ext cx="3631731" cy="1329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Учебный 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план</a:t>
            </a:r>
            <a:endParaRPr kumimoji="0" sz="900" b="1" i="0" u="none" strike="noStrike" kern="1200" cap="none" spc="0" normalizeH="0" baseline="0" noProof="0" dirty="0">
              <a:ln>
                <a:noFill/>
              </a:ln>
              <a:solidFill>
                <a:srgbClr val="2091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976" y="70935"/>
            <a:ext cx="5959657" cy="6754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31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cto 12">
            <a:extLst>
              <a:ext uri="{FF2B5EF4-FFF2-40B4-BE49-F238E27FC236}">
                <a16:creationId xmlns:a16="http://schemas.microsoft.com/office/drawing/2014/main" id="{D64B7A87-77B9-4B39-B113-C8F11A5FF3DD}"/>
              </a:ext>
            </a:extLst>
          </p:cNvPr>
          <p:cNvCxnSpPr>
            <a:cxnSpLocks/>
          </p:cNvCxnSpPr>
          <p:nvPr/>
        </p:nvCxnSpPr>
        <p:spPr>
          <a:xfrm flipH="1">
            <a:off x="1" y="991846"/>
            <a:ext cx="12191999" cy="1455"/>
          </a:xfrm>
          <a:prstGeom prst="line">
            <a:avLst/>
          </a:prstGeom>
          <a:ln w="127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2">
            <a:extLst>
              <a:ext uri="{FF2B5EF4-FFF2-40B4-BE49-F238E27FC236}">
                <a16:creationId xmlns:a16="http://schemas.microsoft.com/office/drawing/2014/main" id="{9358654C-2247-41FA-823E-22C9DF5F1498}"/>
              </a:ext>
            </a:extLst>
          </p:cNvPr>
          <p:cNvCxnSpPr>
            <a:cxnSpLocks/>
          </p:cNvCxnSpPr>
          <p:nvPr/>
        </p:nvCxnSpPr>
        <p:spPr>
          <a:xfrm flipH="1">
            <a:off x="1" y="6586685"/>
            <a:ext cx="12191999" cy="1455"/>
          </a:xfrm>
          <a:prstGeom prst="line">
            <a:avLst/>
          </a:prstGeom>
          <a:ln w="127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Google Shape;99;p13">
            <a:extLst>
              <a:ext uri="{FF2B5EF4-FFF2-40B4-BE49-F238E27FC236}">
                <a16:creationId xmlns:a16="http://schemas.microsoft.com/office/drawing/2014/main" id="{152CCD78-347B-1FD9-A479-532B31A03026}"/>
              </a:ext>
            </a:extLst>
          </p:cNvPr>
          <p:cNvSpPr/>
          <p:nvPr/>
        </p:nvSpPr>
        <p:spPr>
          <a:xfrm>
            <a:off x="2581274" y="1259918"/>
            <a:ext cx="222250" cy="223696"/>
          </a:xfrm>
          <a:custGeom>
            <a:avLst/>
            <a:gdLst/>
            <a:ahLst/>
            <a:cxnLst/>
            <a:rect l="l" t="t" r="r" b="b"/>
            <a:pathLst>
              <a:path w="87802" h="88374" extrusionOk="0">
                <a:moveTo>
                  <a:pt x="0" y="0"/>
                </a:moveTo>
                <a:lnTo>
                  <a:pt x="87802" y="0"/>
                </a:lnTo>
                <a:lnTo>
                  <a:pt x="8780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239EDF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4C5206-6551-2DE4-123F-C0602BE1C238}"/>
              </a:ext>
            </a:extLst>
          </p:cNvPr>
          <p:cNvSpPr txBox="1"/>
          <p:nvPr/>
        </p:nvSpPr>
        <p:spPr>
          <a:xfrm>
            <a:off x="572654" y="1522203"/>
            <a:ext cx="423949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Возможна модульная реализация</a:t>
            </a:r>
          </a:p>
        </p:txBody>
      </p:sp>
      <p:sp>
        <p:nvSpPr>
          <p:cNvPr id="8" name="Google Shape;99;p13">
            <a:extLst>
              <a:ext uri="{FF2B5EF4-FFF2-40B4-BE49-F238E27FC236}">
                <a16:creationId xmlns:a16="http://schemas.microsoft.com/office/drawing/2014/main" id="{4F32DB46-6626-2651-74E8-CDB95B3BD9EF}"/>
              </a:ext>
            </a:extLst>
          </p:cNvPr>
          <p:cNvSpPr/>
          <p:nvPr/>
        </p:nvSpPr>
        <p:spPr>
          <a:xfrm>
            <a:off x="2549827" y="2751266"/>
            <a:ext cx="222250" cy="223696"/>
          </a:xfrm>
          <a:custGeom>
            <a:avLst/>
            <a:gdLst/>
            <a:ahLst/>
            <a:cxnLst/>
            <a:rect l="l" t="t" r="r" b="b"/>
            <a:pathLst>
              <a:path w="87802" h="88374" extrusionOk="0">
                <a:moveTo>
                  <a:pt x="0" y="0"/>
                </a:moveTo>
                <a:lnTo>
                  <a:pt x="87802" y="0"/>
                </a:lnTo>
                <a:lnTo>
                  <a:pt x="8780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239EDF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13A026-2259-A4B4-ED32-2A768F77F3F5}"/>
              </a:ext>
            </a:extLst>
          </p:cNvPr>
          <p:cNvSpPr txBox="1"/>
          <p:nvPr/>
        </p:nvSpPr>
        <p:spPr>
          <a:xfrm>
            <a:off x="541207" y="3088386"/>
            <a:ext cx="423949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Возможна реализация через кружки дополнительного образования</a:t>
            </a:r>
          </a:p>
        </p:txBody>
      </p:sp>
      <p:sp>
        <p:nvSpPr>
          <p:cNvPr id="11" name="Google Shape;93;p13">
            <a:extLst>
              <a:ext uri="{FF2B5EF4-FFF2-40B4-BE49-F238E27FC236}">
                <a16:creationId xmlns:a16="http://schemas.microsoft.com/office/drawing/2014/main" id="{9337968A-39D7-4BC8-B61D-2F4E99820CD1}"/>
              </a:ext>
            </a:extLst>
          </p:cNvPr>
          <p:cNvSpPr txBox="1"/>
          <p:nvPr/>
        </p:nvSpPr>
        <p:spPr>
          <a:xfrm>
            <a:off x="617653" y="83671"/>
            <a:ext cx="4371742" cy="88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План внеурочной деятельности</a:t>
            </a:r>
            <a:endParaRPr kumimoji="0" sz="600" b="1" i="0" u="none" strike="noStrike" kern="1200" cap="none" spc="0" normalizeH="0" baseline="0" noProof="0" dirty="0">
              <a:ln>
                <a:noFill/>
              </a:ln>
              <a:solidFill>
                <a:srgbClr val="2091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2" name="Google Shape;99;p13">
            <a:extLst>
              <a:ext uri="{FF2B5EF4-FFF2-40B4-BE49-F238E27FC236}">
                <a16:creationId xmlns:a16="http://schemas.microsoft.com/office/drawing/2014/main" id="{152CCD78-347B-1FD9-A479-532B31A03026}"/>
              </a:ext>
            </a:extLst>
          </p:cNvPr>
          <p:cNvSpPr/>
          <p:nvPr/>
        </p:nvSpPr>
        <p:spPr>
          <a:xfrm>
            <a:off x="2581274" y="5044114"/>
            <a:ext cx="222250" cy="223696"/>
          </a:xfrm>
          <a:custGeom>
            <a:avLst/>
            <a:gdLst/>
            <a:ahLst/>
            <a:cxnLst/>
            <a:rect l="l" t="t" r="r" b="b"/>
            <a:pathLst>
              <a:path w="87802" h="88374" extrusionOk="0">
                <a:moveTo>
                  <a:pt x="0" y="0"/>
                </a:moveTo>
                <a:lnTo>
                  <a:pt x="87802" y="0"/>
                </a:lnTo>
                <a:lnTo>
                  <a:pt x="8780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239EDF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4C5206-6551-2DE4-123F-C0602BE1C238}"/>
              </a:ext>
            </a:extLst>
          </p:cNvPr>
          <p:cNvSpPr txBox="1"/>
          <p:nvPr/>
        </p:nvSpPr>
        <p:spPr>
          <a:xfrm>
            <a:off x="572654" y="5306399"/>
            <a:ext cx="42394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Обязательные курсы</a:t>
            </a:r>
          </a:p>
        </p:txBody>
      </p:sp>
      <p:sp>
        <p:nvSpPr>
          <p:cNvPr id="15" name="Стрелка вправо 14"/>
          <p:cNvSpPr/>
          <p:nvPr/>
        </p:nvSpPr>
        <p:spPr>
          <a:xfrm>
            <a:off x="5265237" y="2353200"/>
            <a:ext cx="326298" cy="150709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2532" y="224443"/>
            <a:ext cx="6090630" cy="6557182"/>
          </a:xfrm>
          <a:prstGeom prst="rect">
            <a:avLst/>
          </a:prstGeom>
        </p:spPr>
      </p:pic>
      <p:sp>
        <p:nvSpPr>
          <p:cNvPr id="16" name="Стрелка вправо 15"/>
          <p:cNvSpPr/>
          <p:nvPr/>
        </p:nvSpPr>
        <p:spPr>
          <a:xfrm>
            <a:off x="5263845" y="2566472"/>
            <a:ext cx="326298" cy="150709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5265237" y="1326840"/>
            <a:ext cx="326298" cy="150709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5265237" y="3956763"/>
            <a:ext cx="326298" cy="150709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5280559" y="5226786"/>
            <a:ext cx="326298" cy="150709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5280559" y="5560682"/>
            <a:ext cx="326298" cy="150709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60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550414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413796" y="0"/>
            <a:ext cx="65216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4000" b="1" dirty="0">
                <a:solidFill>
                  <a:srgbClr val="2091FF"/>
                </a:solidFill>
                <a:latin typeface="Century Gothic" panose="020B0502020202020204" pitchFamily="34" charset="0"/>
                <a:sym typeface="Tenor Sans"/>
              </a:rPr>
              <a:t>Повестка</a:t>
            </a:r>
            <a:endParaRPr sz="1000" b="1" dirty="0">
              <a:solidFill>
                <a:srgbClr val="2091FF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526858"/>
            <a:ext cx="12192000" cy="3311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87592" y="6299182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F1DABCE1-8D7F-4BF3-991A-7E10798AB26B}"/>
              </a:ext>
            </a:extLst>
          </p:cNvPr>
          <p:cNvSpPr txBox="1">
            <a:spLocks/>
          </p:cNvSpPr>
          <p:nvPr/>
        </p:nvSpPr>
        <p:spPr>
          <a:xfrm>
            <a:off x="500922" y="856211"/>
            <a:ext cx="8323629" cy="53977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получения образования.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Календарный учебный график на 202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-202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уч. год (начало, продолжительность, окончание учебного года; расписание звонков; расписание каникул).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занятий 0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.09.202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0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.09.202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Классное руководство. Педагогический состав классов.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Учебный план. План внеурочной занятости. 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Расписание учебных занятий и внеурочной деятельности.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Учебники и учебные принадлежности.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Дополнительное образование. Группы присмотра и ухода за детьми.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Внешний вид.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Стоимость питания. Льготное питание.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Контакты и взаимодействие. Где посмотреть информацию?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Ответы на вопросы.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866D9DA-8565-6C72-9390-4A6C49F90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6747" y="4062254"/>
            <a:ext cx="1794040" cy="234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9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550414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413796" y="0"/>
            <a:ext cx="65216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Повестка</a:t>
            </a:r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srgbClr val="2091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526858"/>
            <a:ext cx="12192000" cy="3311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87592" y="6299182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F1DABCE1-8D7F-4BF3-991A-7E10798AB26B}"/>
              </a:ext>
            </a:extLst>
          </p:cNvPr>
          <p:cNvSpPr txBox="1">
            <a:spLocks/>
          </p:cNvSpPr>
          <p:nvPr/>
        </p:nvSpPr>
        <p:spPr>
          <a:xfrm>
            <a:off x="500922" y="856211"/>
            <a:ext cx="8323629" cy="53977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получения образования.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Календарный учебный график на 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уч. год (начало, продолжительность, окончание учебного года; расписание звонков; расписание каникул).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занятий 0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.09.202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0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.09.202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Классное руководство. Педагогический состав классов.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Учебный план. План внеурочной занятости.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Расписание учебных занятий и внеурочной деятельности.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Учебники и учебные принадлежности.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Дополнительное образование. Группы присмотра и ухода за детьми.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Внешний вид.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Стоимость питания. Льготное питание.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Контакты и взаимодействие. Где посмотреть информацию?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Ответы на вопросы.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866D9DA-8565-6C72-9390-4A6C49F90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6747" y="4062254"/>
            <a:ext cx="1794040" cy="234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15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FBB14E7-5535-4104-A465-774F499E80B4}"/>
              </a:ext>
            </a:extLst>
          </p:cNvPr>
          <p:cNvSpPr/>
          <p:nvPr/>
        </p:nvSpPr>
        <p:spPr>
          <a:xfrm>
            <a:off x="0" y="244564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3172825" y="340539"/>
            <a:ext cx="8372629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3600" b="1" dirty="0">
                <a:solidFill>
                  <a:schemeClr val="bg1"/>
                </a:solidFill>
                <a:latin typeface="Century Gothic" panose="020B0502020202020204" pitchFamily="34" charset="0"/>
                <a:sym typeface="Tenor Sans"/>
              </a:rPr>
              <a:t>Расписание учебных занятий</a:t>
            </a:r>
            <a:endParaRPr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172200"/>
            <a:ext cx="12192000" cy="685800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264985" y="6060352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B4E3EF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FFF7BD4-415E-4AA5-BE52-87CFC47B0DAD}"/>
              </a:ext>
            </a:extLst>
          </p:cNvPr>
          <p:cNvSpPr/>
          <p:nvPr/>
        </p:nvSpPr>
        <p:spPr>
          <a:xfrm>
            <a:off x="11765734" y="6386358"/>
            <a:ext cx="34657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entury Gothic"/>
              </a:rPr>
              <a:t>1</a:t>
            </a:r>
            <a:endParaRPr lang="ru-RU" sz="2200" dirty="0">
              <a:solidFill>
                <a:schemeClr val="bg1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EA09460-326A-4F9F-9650-E339079D2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053" y="34427"/>
            <a:ext cx="2119923" cy="1236622"/>
          </a:xfrm>
          <a:prstGeom prst="rect">
            <a:avLst/>
          </a:prstGeom>
        </p:spPr>
      </p:pic>
      <p:sp>
        <p:nvSpPr>
          <p:cNvPr id="2" name="Объект 2">
            <a:extLst>
              <a:ext uri="{FF2B5EF4-FFF2-40B4-BE49-F238E27FC236}">
                <a16:creationId xmlns:a16="http://schemas.microsoft.com/office/drawing/2014/main" id="{B8BBF917-A1A3-1577-68D8-0F520FC06062}"/>
              </a:ext>
            </a:extLst>
          </p:cNvPr>
          <p:cNvSpPr txBox="1">
            <a:spLocks/>
          </p:cNvSpPr>
          <p:nvPr/>
        </p:nvSpPr>
        <p:spPr>
          <a:xfrm>
            <a:off x="561000" y="1373359"/>
            <a:ext cx="11295000" cy="4815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>
                <a:solidFill>
                  <a:schemeClr val="tx1"/>
                </a:solidFill>
              </a:rPr>
              <a:t>Начало занятий – </a:t>
            </a:r>
            <a:r>
              <a:rPr lang="ru-RU" b="1" dirty="0">
                <a:solidFill>
                  <a:schemeClr val="tx1"/>
                </a:solidFill>
              </a:rPr>
              <a:t>с 8.30</a:t>
            </a:r>
          </a:p>
          <a:p>
            <a:pPr algn="just"/>
            <a:r>
              <a:rPr lang="ru-RU" b="1" dirty="0"/>
              <a:t>1 урок понедельника </a:t>
            </a:r>
            <a:r>
              <a:rPr lang="ru-RU" dirty="0"/>
              <a:t>– «Разговоры о важном» - классный час. Уроки сдвигаются (!)</a:t>
            </a:r>
          </a:p>
          <a:p>
            <a:pPr algn="just"/>
            <a:r>
              <a:rPr lang="ru-RU" b="1" dirty="0">
                <a:solidFill>
                  <a:schemeClr val="tx1"/>
                </a:solidFill>
              </a:rPr>
              <a:t>Со 02.09 по 05.09 – тестовое расписание</a:t>
            </a:r>
          </a:p>
          <a:p>
            <a:pPr algn="just"/>
            <a:r>
              <a:rPr lang="ru-RU" b="1" dirty="0"/>
              <a:t>1 классы – </a:t>
            </a:r>
            <a:r>
              <a:rPr lang="ru-RU" dirty="0"/>
              <a:t>сентябрь-октябрь; ноябрь-май </a:t>
            </a:r>
          </a:p>
          <a:p>
            <a:pPr algn="just"/>
            <a:r>
              <a:rPr lang="ru-RU" b="1" dirty="0">
                <a:solidFill>
                  <a:schemeClr val="tx1"/>
                </a:solidFill>
              </a:rPr>
              <a:t>С 08.09 </a:t>
            </a:r>
            <a:r>
              <a:rPr lang="ru-RU" dirty="0">
                <a:solidFill>
                  <a:schemeClr val="tx1"/>
                </a:solidFill>
              </a:rPr>
              <a:t>– постоянное расписание  уроков и внеурочной деятельности на 1 полугодие.</a:t>
            </a:r>
          </a:p>
          <a:p>
            <a:pPr algn="just"/>
            <a:r>
              <a:rPr lang="ru-RU" b="1" dirty="0"/>
              <a:t>Со второго полугодия </a:t>
            </a:r>
            <a:r>
              <a:rPr lang="ru-RU" dirty="0"/>
              <a:t>– изменения в связи с индивидуальными учебными планами в 11 классах (подготовка к ЕГЭ).</a:t>
            </a:r>
          </a:p>
          <a:p>
            <a:pPr algn="just"/>
            <a:r>
              <a:rPr lang="ru-RU" b="1" dirty="0">
                <a:solidFill>
                  <a:schemeClr val="tx1"/>
                </a:solidFill>
              </a:rPr>
              <a:t>График знакомства с расписанием:</a:t>
            </a:r>
          </a:p>
          <a:p>
            <a:pPr algn="just"/>
            <a:r>
              <a:rPr lang="ru-RU" sz="2400" i="1" dirty="0"/>
              <a:t>26.08 – начальная школа </a:t>
            </a:r>
          </a:p>
          <a:p>
            <a:pPr algn="just"/>
            <a:r>
              <a:rPr lang="ru-RU" sz="2400" i="1" dirty="0"/>
              <a:t>26.08 – УК №2 (5 – 11 классы)</a:t>
            </a:r>
          </a:p>
          <a:p>
            <a:pPr algn="just"/>
            <a:r>
              <a:rPr lang="ru-RU" sz="2400" i="1" dirty="0"/>
              <a:t>27.08 – УК №3 (5 – 11 классы)</a:t>
            </a:r>
          </a:p>
          <a:p>
            <a:pPr algn="just"/>
            <a:r>
              <a:rPr lang="ru-RU" sz="2400" i="1" dirty="0"/>
              <a:t>31.08 – УК №1; УК №4 (5 – 11 классы)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304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550414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413796" y="0"/>
            <a:ext cx="65216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Повестка</a:t>
            </a:r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srgbClr val="2091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526858"/>
            <a:ext cx="12192000" cy="3311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87592" y="6299182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F1DABCE1-8D7F-4BF3-991A-7E10798AB26B}"/>
              </a:ext>
            </a:extLst>
          </p:cNvPr>
          <p:cNvSpPr txBox="1">
            <a:spLocks/>
          </p:cNvSpPr>
          <p:nvPr/>
        </p:nvSpPr>
        <p:spPr>
          <a:xfrm>
            <a:off x="500922" y="856211"/>
            <a:ext cx="8323629" cy="53977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получения образования.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Календарный учебный график на 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уч. год (начало, продолжительность, окончание учебного года; расписание звонков; расписание каникул).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занятий 0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.09.202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0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.09.202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Классное руководство. Педагогический состав классов.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Учебный план. План внеурочной занятости.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Расписание учебных занятий и внеурочной деятельности.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Учебники и учебные принадлежности.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Дополнительное образование. Группы присмотра и ухода за детьми.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Внешний вид.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Стоимость питания. Льготное питание.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Контакты и взаимодействие. Где посмотреть информацию?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Ответы на вопросы.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866D9DA-8565-6C72-9390-4A6C49F90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6747" y="4062254"/>
            <a:ext cx="1794040" cy="234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50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F1DABCE1-8D7F-4BF3-991A-7E10798AB26B}"/>
              </a:ext>
            </a:extLst>
          </p:cNvPr>
          <p:cNvSpPr txBox="1">
            <a:spLocks/>
          </p:cNvSpPr>
          <p:nvPr/>
        </p:nvSpPr>
        <p:spPr>
          <a:xfrm>
            <a:off x="1653309" y="1689519"/>
            <a:ext cx="9333290" cy="43518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/>
              <a:t>Учебники и учебные пособия выдает школа </a:t>
            </a:r>
            <a:r>
              <a:rPr lang="ru-RU" sz="2400" dirty="0"/>
              <a:t>(через классного руководителя / самостоятельно в библиотеках УК).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Портфель (ранец).</a:t>
            </a:r>
          </a:p>
          <a:p>
            <a:pPr marL="0" indent="0">
              <a:buNone/>
            </a:pPr>
            <a:r>
              <a:rPr lang="ru-RU" sz="2400" dirty="0"/>
              <a:t>Набор учебных принадлежностей – стандартный (пенал и его наполнение).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Спортивная форма для физической культуры.</a:t>
            </a:r>
          </a:p>
          <a:p>
            <a:pPr marL="0" indent="0">
              <a:buNone/>
            </a:pPr>
            <a:r>
              <a:rPr lang="ru-RU" sz="2400" dirty="0"/>
              <a:t>Учителя-предметники на 1 уроке (или до урока через классного руководителя) сообщат, какие тетради необходимо приобрести.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Сменная обувь в прочной сумке.</a:t>
            </a: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88723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Google Shape;98;p13">
            <a:extLst>
              <a:ext uri="{FF2B5EF4-FFF2-40B4-BE49-F238E27FC236}">
                <a16:creationId xmlns:a16="http://schemas.microsoft.com/office/drawing/2014/main" id="{EBF3C8D6-D4D3-455B-9A61-DDD25D7D32E8}"/>
              </a:ext>
            </a:extLst>
          </p:cNvPr>
          <p:cNvSpPr/>
          <p:nvPr/>
        </p:nvSpPr>
        <p:spPr>
          <a:xfrm>
            <a:off x="8178800" y="6265027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180A6C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sp>
        <p:nvSpPr>
          <p:cNvPr id="2" name="Google Shape;93;p13">
            <a:extLst>
              <a:ext uri="{FF2B5EF4-FFF2-40B4-BE49-F238E27FC236}">
                <a16:creationId xmlns:a16="http://schemas.microsoft.com/office/drawing/2014/main" id="{8C98FABC-654C-9DF8-8DC6-D3C2D6BEA353}"/>
              </a:ext>
            </a:extLst>
          </p:cNvPr>
          <p:cNvSpPr txBox="1"/>
          <p:nvPr/>
        </p:nvSpPr>
        <p:spPr>
          <a:xfrm>
            <a:off x="2912943" y="340539"/>
            <a:ext cx="8372629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Учебники и учебные принадлежности</a:t>
            </a:r>
            <a:endParaRPr kumimoji="0" sz="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Google Shape;99;p13">
            <a:extLst>
              <a:ext uri="{FF2B5EF4-FFF2-40B4-BE49-F238E27FC236}">
                <a16:creationId xmlns:a16="http://schemas.microsoft.com/office/drawing/2014/main" id="{798D0113-3DAB-FF02-8468-09C9C9F8207C}"/>
              </a:ext>
            </a:extLst>
          </p:cNvPr>
          <p:cNvSpPr/>
          <p:nvPr/>
        </p:nvSpPr>
        <p:spPr>
          <a:xfrm>
            <a:off x="1288183" y="1801367"/>
            <a:ext cx="222250" cy="223696"/>
          </a:xfrm>
          <a:custGeom>
            <a:avLst/>
            <a:gdLst/>
            <a:ahLst/>
            <a:cxnLst/>
            <a:rect l="l" t="t" r="r" b="b"/>
            <a:pathLst>
              <a:path w="87802" h="88374" extrusionOk="0">
                <a:moveTo>
                  <a:pt x="0" y="0"/>
                </a:moveTo>
                <a:lnTo>
                  <a:pt x="87802" y="0"/>
                </a:lnTo>
                <a:lnTo>
                  <a:pt x="8780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239ED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9;p13">
            <a:extLst>
              <a:ext uri="{FF2B5EF4-FFF2-40B4-BE49-F238E27FC236}">
                <a16:creationId xmlns:a16="http://schemas.microsoft.com/office/drawing/2014/main" id="{F215C9AD-499A-BB8E-8F41-A13CE8406F15}"/>
              </a:ext>
            </a:extLst>
          </p:cNvPr>
          <p:cNvSpPr/>
          <p:nvPr/>
        </p:nvSpPr>
        <p:spPr>
          <a:xfrm>
            <a:off x="1292800" y="2565459"/>
            <a:ext cx="222250" cy="223696"/>
          </a:xfrm>
          <a:custGeom>
            <a:avLst/>
            <a:gdLst/>
            <a:ahLst/>
            <a:cxnLst/>
            <a:rect l="l" t="t" r="r" b="b"/>
            <a:pathLst>
              <a:path w="87802" h="88374" extrusionOk="0">
                <a:moveTo>
                  <a:pt x="0" y="0"/>
                </a:moveTo>
                <a:lnTo>
                  <a:pt x="87802" y="0"/>
                </a:lnTo>
                <a:lnTo>
                  <a:pt x="8780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239ED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Google Shape;99;p13">
            <a:extLst>
              <a:ext uri="{FF2B5EF4-FFF2-40B4-BE49-F238E27FC236}">
                <a16:creationId xmlns:a16="http://schemas.microsoft.com/office/drawing/2014/main" id="{70BF558B-711A-6939-EDC1-25708017815B}"/>
              </a:ext>
            </a:extLst>
          </p:cNvPr>
          <p:cNvSpPr/>
          <p:nvPr/>
        </p:nvSpPr>
        <p:spPr>
          <a:xfrm>
            <a:off x="1292800" y="3853234"/>
            <a:ext cx="222250" cy="223696"/>
          </a:xfrm>
          <a:custGeom>
            <a:avLst/>
            <a:gdLst/>
            <a:ahLst/>
            <a:cxnLst/>
            <a:rect l="l" t="t" r="r" b="b"/>
            <a:pathLst>
              <a:path w="87802" h="88374" extrusionOk="0">
                <a:moveTo>
                  <a:pt x="0" y="0"/>
                </a:moveTo>
                <a:lnTo>
                  <a:pt x="87802" y="0"/>
                </a:lnTo>
                <a:lnTo>
                  <a:pt x="8780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239ED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Google Shape;99;p13">
            <a:extLst>
              <a:ext uri="{FF2B5EF4-FFF2-40B4-BE49-F238E27FC236}">
                <a16:creationId xmlns:a16="http://schemas.microsoft.com/office/drawing/2014/main" id="{C9D43679-AA7B-9762-CFA0-8E4CA02FABC1}"/>
              </a:ext>
            </a:extLst>
          </p:cNvPr>
          <p:cNvSpPr/>
          <p:nvPr/>
        </p:nvSpPr>
        <p:spPr>
          <a:xfrm>
            <a:off x="1292800" y="3060205"/>
            <a:ext cx="222250" cy="223696"/>
          </a:xfrm>
          <a:custGeom>
            <a:avLst/>
            <a:gdLst/>
            <a:ahLst/>
            <a:cxnLst/>
            <a:rect l="l" t="t" r="r" b="b"/>
            <a:pathLst>
              <a:path w="87802" h="88374" extrusionOk="0">
                <a:moveTo>
                  <a:pt x="0" y="0"/>
                </a:moveTo>
                <a:lnTo>
                  <a:pt x="87802" y="0"/>
                </a:lnTo>
                <a:lnTo>
                  <a:pt x="8780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239ED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9;p13">
            <a:extLst>
              <a:ext uri="{FF2B5EF4-FFF2-40B4-BE49-F238E27FC236}">
                <a16:creationId xmlns:a16="http://schemas.microsoft.com/office/drawing/2014/main" id="{46A37DE8-933F-B525-9E7C-A69BA0E12521}"/>
              </a:ext>
            </a:extLst>
          </p:cNvPr>
          <p:cNvSpPr/>
          <p:nvPr/>
        </p:nvSpPr>
        <p:spPr>
          <a:xfrm>
            <a:off x="1292800" y="4342329"/>
            <a:ext cx="222250" cy="223696"/>
          </a:xfrm>
          <a:custGeom>
            <a:avLst/>
            <a:gdLst/>
            <a:ahLst/>
            <a:cxnLst/>
            <a:rect l="l" t="t" r="r" b="b"/>
            <a:pathLst>
              <a:path w="87802" h="88374" extrusionOk="0">
                <a:moveTo>
                  <a:pt x="0" y="0"/>
                </a:moveTo>
                <a:lnTo>
                  <a:pt x="87802" y="0"/>
                </a:lnTo>
                <a:lnTo>
                  <a:pt x="8780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239ED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Google Shape;99;p13">
            <a:extLst>
              <a:ext uri="{FF2B5EF4-FFF2-40B4-BE49-F238E27FC236}">
                <a16:creationId xmlns:a16="http://schemas.microsoft.com/office/drawing/2014/main" id="{834D5EF4-46A4-CB68-24AF-B68CFB8A01F7}"/>
              </a:ext>
            </a:extLst>
          </p:cNvPr>
          <p:cNvSpPr/>
          <p:nvPr/>
        </p:nvSpPr>
        <p:spPr>
          <a:xfrm>
            <a:off x="1288183" y="5019698"/>
            <a:ext cx="222250" cy="223696"/>
          </a:xfrm>
          <a:custGeom>
            <a:avLst/>
            <a:gdLst/>
            <a:ahLst/>
            <a:cxnLst/>
            <a:rect l="l" t="t" r="r" b="b"/>
            <a:pathLst>
              <a:path w="87802" h="88374" extrusionOk="0">
                <a:moveTo>
                  <a:pt x="0" y="0"/>
                </a:moveTo>
                <a:lnTo>
                  <a:pt x="87802" y="0"/>
                </a:lnTo>
                <a:lnTo>
                  <a:pt x="8780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239ED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39869" y="5341290"/>
            <a:ext cx="4652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rgbClr val="2B3646"/>
                </a:solidFill>
              </a:rPr>
              <a:t>01.09 просим родителей помочь детям</a:t>
            </a:r>
          </a:p>
          <a:p>
            <a:pPr algn="ctr"/>
            <a:r>
              <a:rPr lang="ru-RU" b="1" dirty="0">
                <a:solidFill>
                  <a:srgbClr val="2B3646"/>
                </a:solidFill>
              </a:rPr>
              <a:t>донести учебники домой</a:t>
            </a:r>
          </a:p>
        </p:txBody>
      </p:sp>
    </p:spTree>
    <p:extLst>
      <p:ext uri="{BB962C8B-B14F-4D97-AF65-F5344CB8AC3E}">
        <p14:creationId xmlns:p14="http://schemas.microsoft.com/office/powerpoint/2010/main" val="41201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550414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413796" y="0"/>
            <a:ext cx="65216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Повестка</a:t>
            </a:r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srgbClr val="2091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526858"/>
            <a:ext cx="12192000" cy="3311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87592" y="6299182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F1DABCE1-8D7F-4BF3-991A-7E10798AB26B}"/>
              </a:ext>
            </a:extLst>
          </p:cNvPr>
          <p:cNvSpPr txBox="1">
            <a:spLocks/>
          </p:cNvSpPr>
          <p:nvPr/>
        </p:nvSpPr>
        <p:spPr>
          <a:xfrm>
            <a:off x="500922" y="856211"/>
            <a:ext cx="8323629" cy="53977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получения образования.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Календарный учебный график на 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уч. год (начало, продолжительность, окончание учебного года; расписание звонков; расписание каникул).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занятий 0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.09.202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0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.09.202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Классное руководство. Педагогический состав классов.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Учебный план. План внеурочной занятости.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Расписание учебных занятий и внеурочной деятельности.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Учебники и учебные принадлежности.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Дополнительное образование. Группы присмотра и ухода за детьми.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Внешний вид.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Стоимость питания. Льготное питание.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Контакты и взаимодействие. Где посмотреть информацию?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Ответы на вопросы.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866D9DA-8565-6C72-9390-4A6C49F90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6747" y="4062254"/>
            <a:ext cx="1794040" cy="234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337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2313216" y="365734"/>
            <a:ext cx="9311691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3600" b="1" dirty="0">
                <a:solidFill>
                  <a:schemeClr val="bg1"/>
                </a:solidFill>
                <a:latin typeface="Century Gothic" panose="020B0502020202020204" pitchFamily="34" charset="0"/>
                <a:sym typeface="Tenor Sans"/>
              </a:rPr>
              <a:t>Дополнительное образование</a:t>
            </a:r>
            <a:endParaRPr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88723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sp>
        <p:nvSpPr>
          <p:cNvPr id="19" name="Google Shape;98;p13">
            <a:extLst>
              <a:ext uri="{FF2B5EF4-FFF2-40B4-BE49-F238E27FC236}">
                <a16:creationId xmlns:a16="http://schemas.microsoft.com/office/drawing/2014/main" id="{EBF3C8D6-D4D3-455B-9A61-DDD25D7D32E8}"/>
              </a:ext>
            </a:extLst>
          </p:cNvPr>
          <p:cNvSpPr/>
          <p:nvPr/>
        </p:nvSpPr>
        <p:spPr>
          <a:xfrm>
            <a:off x="8178800" y="6265027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180A6C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AB4B5C-AAAF-4C06-A458-C3E532751F2A}"/>
              </a:ext>
            </a:extLst>
          </p:cNvPr>
          <p:cNvSpPr txBox="1"/>
          <p:nvPr/>
        </p:nvSpPr>
        <p:spPr>
          <a:xfrm>
            <a:off x="3850309" y="1386412"/>
            <a:ext cx="5139180" cy="451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33" b="1" dirty="0">
                <a:solidFill>
                  <a:srgbClr val="1B39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ПРОФИЛЯ</a:t>
            </a:r>
          </a:p>
        </p:txBody>
      </p:sp>
      <p:graphicFrame>
        <p:nvGraphicFramePr>
          <p:cNvPr id="16" name="Объект 3">
            <a:extLst>
              <a:ext uri="{FF2B5EF4-FFF2-40B4-BE49-F238E27FC236}">
                <a16:creationId xmlns:a16="http://schemas.microsoft.com/office/drawing/2014/main" id="{A28E5414-5DDD-45D6-B414-C554FEA3702D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77008" y="2019992"/>
          <a:ext cx="10750287" cy="350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2483">
                  <a:extLst>
                    <a:ext uri="{9D8B030D-6E8A-4147-A177-3AD203B41FA5}">
                      <a16:colId xmlns:a16="http://schemas.microsoft.com/office/drawing/2014/main" val="810551231"/>
                    </a:ext>
                  </a:extLst>
                </a:gridCol>
                <a:gridCol w="3557847">
                  <a:extLst>
                    <a:ext uri="{9D8B030D-6E8A-4147-A177-3AD203B41FA5}">
                      <a16:colId xmlns:a16="http://schemas.microsoft.com/office/drawing/2014/main" val="3701765542"/>
                    </a:ext>
                  </a:extLst>
                </a:gridCol>
                <a:gridCol w="3629957">
                  <a:extLst>
                    <a:ext uri="{9D8B030D-6E8A-4147-A177-3AD203B41FA5}">
                      <a16:colId xmlns:a16="http://schemas.microsoft.com/office/drawing/2014/main" val="1744409676"/>
                    </a:ext>
                  </a:extLst>
                </a:gridCol>
              </a:tblGrid>
              <a:tr h="815211">
                <a:tc>
                  <a:txBody>
                    <a:bodyPr/>
                    <a:lstStyle/>
                    <a:p>
                      <a:pPr algn="ctr"/>
                      <a:r>
                        <a:rPr lang="ru-RU" sz="2333" b="1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КЛАСС</a:t>
                      </a:r>
                    </a:p>
                  </a:txBody>
                  <a:tcPr>
                    <a:solidFill>
                      <a:srgbClr val="1D64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33" b="1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ПЛАТНО </a:t>
                      </a:r>
                      <a:r>
                        <a:rPr lang="ru-RU" sz="1800" b="1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(2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800" b="1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00р.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800" b="1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месяц)</a:t>
                      </a:r>
                      <a:endParaRPr lang="ru-RU" sz="1600" b="1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333" b="1" kern="120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раз в неделю</a:t>
                      </a:r>
                      <a:endParaRPr lang="ru-RU" sz="2333" b="1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1D64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33" b="1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БЕСПЛАТНО</a:t>
                      </a:r>
                    </a:p>
                    <a:p>
                      <a:pPr algn="ctr"/>
                      <a:r>
                        <a:rPr lang="ru-RU" sz="2333" b="1" kern="120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раз в неделю</a:t>
                      </a:r>
                      <a:endParaRPr lang="ru-RU" sz="2333" b="1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1D64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9090422"/>
                  </a:ext>
                </a:extLst>
              </a:tr>
              <a:tr h="963062">
                <a:tc>
                  <a:txBody>
                    <a:bodyPr/>
                    <a:lstStyle/>
                    <a:p>
                      <a:r>
                        <a:rPr lang="ru-RU" sz="2333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1Б, 1В, 1Э (1 гр.)</a:t>
                      </a:r>
                    </a:p>
                    <a:p>
                      <a:r>
                        <a:rPr lang="ru-RU" sz="2333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Математический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33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«Робототехника» </a:t>
                      </a:r>
                    </a:p>
                    <a:p>
                      <a:pPr algn="ctr"/>
                      <a:endParaRPr lang="ru-RU" sz="2333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33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«Шахматы»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5188077"/>
                  </a:ext>
                </a:extLst>
              </a:tr>
              <a:tr h="873684">
                <a:tc>
                  <a:txBody>
                    <a:bodyPr/>
                    <a:lstStyle/>
                    <a:p>
                      <a:r>
                        <a:rPr lang="ru-RU" sz="2333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1У, 1Э</a:t>
                      </a:r>
                      <a:r>
                        <a:rPr lang="ru-RU" sz="2333" b="1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(2 гр.)</a:t>
                      </a:r>
                      <a:endParaRPr lang="ru-RU" sz="2333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333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Естественно-научный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33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2333" b="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Экспериментариум</a:t>
                      </a:r>
                      <a:r>
                        <a:rPr lang="ru-RU" sz="2333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 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33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«Юный исследователь»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4962357"/>
                  </a:ext>
                </a:extLst>
              </a:tr>
              <a:tr h="851643">
                <a:tc>
                  <a:txBody>
                    <a:bodyPr/>
                    <a:lstStyle/>
                    <a:p>
                      <a:r>
                        <a:rPr lang="ru-RU" sz="2333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1А,</a:t>
                      </a:r>
                      <a:r>
                        <a:rPr lang="ru-RU" sz="2333" b="1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1Ж, 1З, 1И</a:t>
                      </a:r>
                      <a:endParaRPr lang="ru-RU" sz="2333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333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Лингвистический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33" b="0" kern="1200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Английский язык</a:t>
                      </a:r>
                      <a:r>
                        <a:rPr lang="ru-RU" sz="2333" b="0" kern="1200" baseline="0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333" b="0" kern="1200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en-US" sz="2333" b="0" kern="1200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Dialogue</a:t>
                      </a:r>
                      <a:r>
                        <a:rPr lang="ru-RU" sz="2333" b="0" kern="1200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333" b="0" kern="1200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«Мастерская слова»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333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31702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150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2313216" y="365734"/>
            <a:ext cx="9311691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3600" b="1" dirty="0">
                <a:solidFill>
                  <a:schemeClr val="bg1"/>
                </a:solidFill>
                <a:latin typeface="Century Gothic" panose="020B0502020202020204" pitchFamily="34" charset="0"/>
                <a:sym typeface="Tenor Sans"/>
              </a:rPr>
              <a:t>Дополнительное образование</a:t>
            </a:r>
            <a:endParaRPr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881"/>
            <a:ext cx="1590679" cy="12261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AB4B5C-AAAF-4C06-A458-C3E532751F2A}"/>
              </a:ext>
            </a:extLst>
          </p:cNvPr>
          <p:cNvSpPr txBox="1"/>
          <p:nvPr/>
        </p:nvSpPr>
        <p:spPr>
          <a:xfrm>
            <a:off x="1110096" y="1404875"/>
            <a:ext cx="4745873" cy="451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33" b="1" dirty="0">
                <a:solidFill>
                  <a:srgbClr val="1B39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НАПРАВЛЕНИЯ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681644" y="1983027"/>
          <a:ext cx="5602778" cy="40317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39242">
                  <a:extLst>
                    <a:ext uri="{9D8B030D-6E8A-4147-A177-3AD203B41FA5}">
                      <a16:colId xmlns:a16="http://schemas.microsoft.com/office/drawing/2014/main" val="722640737"/>
                    </a:ext>
                  </a:extLst>
                </a:gridCol>
                <a:gridCol w="1263536">
                  <a:extLst>
                    <a:ext uri="{9D8B030D-6E8A-4147-A177-3AD203B41FA5}">
                      <a16:colId xmlns:a16="http://schemas.microsoft.com/office/drawing/2014/main" val="3662675774"/>
                    </a:ext>
                  </a:extLst>
                </a:gridCol>
              </a:tblGrid>
              <a:tr h="364612"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Шахматный клуб «Дружба»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УК1,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УК3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89473"/>
                  </a:ext>
                </a:extLst>
              </a:tr>
              <a:tr h="350288"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Изостудия «Радуга»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УК1,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УК3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09395"/>
                  </a:ext>
                </a:extLst>
              </a:tr>
              <a:tr h="350288"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Юный исследователь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УК1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432946"/>
                  </a:ext>
                </a:extLst>
              </a:tr>
              <a:tr h="350288"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-ручка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УК1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9467088"/>
                  </a:ext>
                </a:extLst>
              </a:tr>
              <a:tr h="350288">
                <a:tc>
                  <a:txBody>
                    <a:bodyPr/>
                    <a:lstStyle/>
                    <a:p>
                      <a:r>
                        <a:rPr lang="ru-RU" sz="18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Инфознайка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УК1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3913510"/>
                  </a:ext>
                </a:extLst>
              </a:tr>
              <a:tr h="317666"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Мастерская слова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УК1,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УК3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7255842"/>
                  </a:ext>
                </a:extLst>
              </a:tr>
              <a:tr h="374171"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Театральная студия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УК1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1772202"/>
                  </a:ext>
                </a:extLst>
              </a:tr>
              <a:tr h="350288"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Подвижные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игры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УК3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0711427"/>
                  </a:ext>
                </a:extLst>
              </a:tr>
              <a:tr h="350288"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Театр на английском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УК3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5915395"/>
                  </a:ext>
                </a:extLst>
              </a:tr>
              <a:tr h="350288"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Юный инспектор движения (ЮИД)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УК3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6642491"/>
                  </a:ext>
                </a:extLst>
              </a:tr>
              <a:tr h="322429"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Студия «Гитара»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УК1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4313103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37AB4B5C-AAAF-4C06-A458-C3E532751F2A}"/>
              </a:ext>
            </a:extLst>
          </p:cNvPr>
          <p:cNvSpPr txBox="1"/>
          <p:nvPr/>
        </p:nvSpPr>
        <p:spPr>
          <a:xfrm>
            <a:off x="6969058" y="1403045"/>
            <a:ext cx="4745873" cy="451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33" b="1" dirty="0">
                <a:solidFill>
                  <a:srgbClr val="1B39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ПЛАТНЫЕ НАПРАВЛЕНИЯ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662" y="1988056"/>
            <a:ext cx="3422667" cy="342266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7E9B51E-0F45-4410-B964-D33C15D2B4B7}"/>
              </a:ext>
            </a:extLst>
          </p:cNvPr>
          <p:cNvSpPr txBox="1"/>
          <p:nvPr/>
        </p:nvSpPr>
        <p:spPr>
          <a:xfrm>
            <a:off x="7293757" y="5410723"/>
            <a:ext cx="4096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1B39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QR-</a:t>
            </a:r>
            <a:r>
              <a:rPr lang="ru-RU" sz="2400" b="1" dirty="0">
                <a:solidFill>
                  <a:srgbClr val="1B39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 на прейскурант ПДОУ</a:t>
            </a:r>
          </a:p>
        </p:txBody>
      </p:sp>
    </p:spTree>
    <p:extLst>
      <p:ext uri="{BB962C8B-B14F-4D97-AF65-F5344CB8AC3E}">
        <p14:creationId xmlns:p14="http://schemas.microsoft.com/office/powerpoint/2010/main" val="3288954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2313216" y="365734"/>
            <a:ext cx="9311691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3600" b="1" dirty="0">
                <a:solidFill>
                  <a:schemeClr val="bg1"/>
                </a:solidFill>
                <a:latin typeface="Century Gothic" panose="020B0502020202020204" pitchFamily="34" charset="0"/>
                <a:sym typeface="Tenor Sans"/>
              </a:rPr>
              <a:t>Дополнительное образование</a:t>
            </a:r>
            <a:endParaRPr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AB4B5C-AAAF-4C06-A458-C3E532751F2A}"/>
              </a:ext>
            </a:extLst>
          </p:cNvPr>
          <p:cNvSpPr txBox="1"/>
          <p:nvPr/>
        </p:nvSpPr>
        <p:spPr>
          <a:xfrm>
            <a:off x="954610" y="1315662"/>
            <a:ext cx="104687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Segoe Script" panose="030B0504020000000003" pitchFamily="66" charset="0"/>
                <a:cs typeface="Assistant" panose="020B0604020202020204" charset="-79"/>
              </a:rPr>
              <a:t>ЗАПИСЬ НА ДОПОЛНИТЕЛЬНОЕ </a:t>
            </a:r>
            <a:br>
              <a:rPr lang="ru-RU" sz="2400" b="1" dirty="0">
                <a:latin typeface="Segoe Script" panose="030B0504020000000003" pitchFamily="66" charset="0"/>
                <a:cs typeface="Assistant" panose="020B0604020202020204" charset="-79"/>
              </a:rPr>
            </a:br>
            <a:r>
              <a:rPr lang="ru-RU" sz="2400" b="1" dirty="0">
                <a:latin typeface="Segoe Script" panose="030B0504020000000003" pitchFamily="66" charset="0"/>
                <a:cs typeface="Assistant" panose="020B0604020202020204" charset="-79"/>
              </a:rPr>
              <a:t>ОБРАЗОВАНИЕ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518420-A1CF-4AC0-BDF9-49CF3FB96C33}"/>
              </a:ext>
            </a:extLst>
          </p:cNvPr>
          <p:cNvSpPr txBox="1"/>
          <p:nvPr/>
        </p:nvSpPr>
        <p:spPr>
          <a:xfrm>
            <a:off x="173341" y="2621994"/>
            <a:ext cx="3758579" cy="1200329"/>
          </a:xfrm>
          <a:prstGeom prst="rect">
            <a:avLst/>
          </a:prstGeom>
          <a:noFill/>
          <a:ln>
            <a:solidFill>
              <a:srgbClr val="1D64CD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>
                <a:latin typeface="Century Gothic" panose="020B0502020202020204" pitchFamily="34" charset="0"/>
              </a:rPr>
              <a:t>Зайти на портал </a:t>
            </a:r>
            <a:r>
              <a:rPr lang="en-US" dirty="0">
                <a:latin typeface="Century Gothic" panose="020B0502020202020204" pitchFamily="34" charset="0"/>
              </a:rPr>
              <a:t>MOS.RU</a:t>
            </a:r>
          </a:p>
          <a:p>
            <a:pPr marL="342900" indent="-342900">
              <a:buAutoNum type="arabicPeriod"/>
            </a:pPr>
            <a:r>
              <a:rPr lang="ru-RU" dirty="0">
                <a:latin typeface="Century Gothic" panose="020B0502020202020204" pitchFamily="34" charset="0"/>
              </a:rPr>
              <a:t>Найти интересующий кружок</a:t>
            </a:r>
          </a:p>
          <a:p>
            <a:pPr marL="342900" indent="-342900">
              <a:buAutoNum type="arabicPeriod"/>
            </a:pPr>
            <a:r>
              <a:rPr lang="ru-RU" dirty="0">
                <a:latin typeface="Century Gothic" panose="020B0502020202020204" pitchFamily="34" charset="0"/>
              </a:rPr>
              <a:t>Подать заявление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1499C6-B2DB-4D5F-8717-8442E27A00A5}"/>
              </a:ext>
            </a:extLst>
          </p:cNvPr>
          <p:cNvSpPr txBox="1"/>
          <p:nvPr/>
        </p:nvSpPr>
        <p:spPr>
          <a:xfrm>
            <a:off x="4357075" y="2967335"/>
            <a:ext cx="3663817" cy="923330"/>
          </a:xfrm>
          <a:prstGeom prst="rect">
            <a:avLst/>
          </a:prstGeom>
          <a:noFill/>
          <a:ln>
            <a:solidFill>
              <a:srgbClr val="2091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entury Gothic" panose="020B0502020202020204" pitchFamily="34" charset="0"/>
              </a:rPr>
              <a:t>Заполнить договор по кружку на портале</a:t>
            </a:r>
            <a:r>
              <a:rPr lang="en-US" dirty="0">
                <a:latin typeface="Century Gothic" panose="020B0502020202020204" pitchFamily="34" charset="0"/>
              </a:rPr>
              <a:t> MOS.RU </a:t>
            </a:r>
            <a:r>
              <a:rPr lang="ru-RU" dirty="0">
                <a:latin typeface="Century Gothic" panose="020B0502020202020204" pitchFamily="34" charset="0"/>
              </a:rPr>
              <a:t>в личном кабинете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5758EA-FF54-47E9-9C54-73C84A502319}"/>
              </a:ext>
            </a:extLst>
          </p:cNvPr>
          <p:cNvSpPr txBox="1"/>
          <p:nvPr/>
        </p:nvSpPr>
        <p:spPr>
          <a:xfrm>
            <a:off x="8528063" y="2621994"/>
            <a:ext cx="3182395" cy="923330"/>
          </a:xfrm>
          <a:prstGeom prst="rect">
            <a:avLst/>
          </a:prstGeom>
          <a:noFill/>
          <a:ln>
            <a:solidFill>
              <a:srgbClr val="00B3D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entury Gothic" panose="020B0502020202020204" pitchFamily="34" charset="0"/>
              </a:rPr>
              <a:t>Отследить подписание договора со стороны школы</a:t>
            </a:r>
          </a:p>
        </p:txBody>
      </p:sp>
      <p:sp>
        <p:nvSpPr>
          <p:cNvPr id="5" name="Стрелка: вправо 4">
            <a:extLst>
              <a:ext uri="{FF2B5EF4-FFF2-40B4-BE49-F238E27FC236}">
                <a16:creationId xmlns:a16="http://schemas.microsoft.com/office/drawing/2014/main" id="{9B78D5C5-1F0A-429B-ABD2-C2D5ED48F824}"/>
              </a:ext>
            </a:extLst>
          </p:cNvPr>
          <p:cNvSpPr/>
          <p:nvPr/>
        </p:nvSpPr>
        <p:spPr>
          <a:xfrm rot="1476922">
            <a:off x="3996552" y="3018289"/>
            <a:ext cx="341400" cy="304696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: вправо 19">
            <a:extLst>
              <a:ext uri="{FF2B5EF4-FFF2-40B4-BE49-F238E27FC236}">
                <a16:creationId xmlns:a16="http://schemas.microsoft.com/office/drawing/2014/main" id="{7EB45B29-B638-4176-BE45-49C614D83FE0}"/>
              </a:ext>
            </a:extLst>
          </p:cNvPr>
          <p:cNvSpPr/>
          <p:nvPr/>
        </p:nvSpPr>
        <p:spPr>
          <a:xfrm rot="20334073">
            <a:off x="8100182" y="3002342"/>
            <a:ext cx="348589" cy="352134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38D6F3B-3CF7-4351-B484-536E77C92D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620" t="19463" r="9349" b="18199"/>
          <a:stretch/>
        </p:blipFill>
        <p:spPr>
          <a:xfrm>
            <a:off x="5223163" y="2153692"/>
            <a:ext cx="1745673" cy="540328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EC4FBF6-DD8E-49E8-A8F1-B21F871C572A}"/>
              </a:ext>
            </a:extLst>
          </p:cNvPr>
          <p:cNvSpPr/>
          <p:nvPr/>
        </p:nvSpPr>
        <p:spPr>
          <a:xfrm>
            <a:off x="247089" y="4110551"/>
            <a:ext cx="1169782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Зачисление по приказу</a:t>
            </a:r>
          </a:p>
          <a:p>
            <a:pPr lvl="0" algn="ctr"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(после этого ребенок считается зачислен в кружок или секцию)</a:t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ru-RU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Расторжение договора на ПДОУ по заявлению </a:t>
            </a:r>
            <a:br>
              <a:rPr lang="ru-RU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 печатном бланке)</a:t>
            </a:r>
          </a:p>
        </p:txBody>
      </p:sp>
    </p:spTree>
    <p:extLst>
      <p:ext uri="{BB962C8B-B14F-4D97-AF65-F5344CB8AC3E}">
        <p14:creationId xmlns:p14="http://schemas.microsoft.com/office/powerpoint/2010/main" val="340830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2313216" y="365734"/>
            <a:ext cx="9311691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3600" b="1" dirty="0">
                <a:solidFill>
                  <a:schemeClr val="bg1"/>
                </a:solidFill>
                <a:latin typeface="Century Gothic" panose="020B0502020202020204" pitchFamily="34" charset="0"/>
                <a:sym typeface="Tenor Sans"/>
              </a:rPr>
              <a:t>Дополнительное образование</a:t>
            </a:r>
            <a:endParaRPr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AB4B5C-AAAF-4C06-A458-C3E532751F2A}"/>
              </a:ext>
            </a:extLst>
          </p:cNvPr>
          <p:cNvSpPr txBox="1"/>
          <p:nvPr/>
        </p:nvSpPr>
        <p:spPr>
          <a:xfrm>
            <a:off x="4452728" y="1133111"/>
            <a:ext cx="32865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1B39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ПОЛЕЗНЫЕ КОНТАКТЫ</a:t>
            </a: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C5388C97-1817-456B-A45F-8B3693DCB39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00195" y="1534031"/>
          <a:ext cx="10791609" cy="52273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597203">
                  <a:extLst>
                    <a:ext uri="{9D8B030D-6E8A-4147-A177-3AD203B41FA5}">
                      <a16:colId xmlns:a16="http://schemas.microsoft.com/office/drawing/2014/main" val="1342188262"/>
                    </a:ext>
                  </a:extLst>
                </a:gridCol>
                <a:gridCol w="3597203">
                  <a:extLst>
                    <a:ext uri="{9D8B030D-6E8A-4147-A177-3AD203B41FA5}">
                      <a16:colId xmlns:a16="http://schemas.microsoft.com/office/drawing/2014/main" val="2168054027"/>
                    </a:ext>
                  </a:extLst>
                </a:gridCol>
                <a:gridCol w="565770">
                  <a:extLst>
                    <a:ext uri="{9D8B030D-6E8A-4147-A177-3AD203B41FA5}">
                      <a16:colId xmlns:a16="http://schemas.microsoft.com/office/drawing/2014/main" val="1943286953"/>
                    </a:ext>
                  </a:extLst>
                </a:gridCol>
                <a:gridCol w="3031433">
                  <a:extLst>
                    <a:ext uri="{9D8B030D-6E8A-4147-A177-3AD203B41FA5}">
                      <a16:colId xmlns:a16="http://schemas.microsoft.com/office/drawing/2014/main" val="24762744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Учебный корпус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ФИО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enor Sans" panose="020B0604020202020204"/>
                        </a:rPr>
                        <a:t>Телефон, почта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Телефон, почта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0631842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Вопросы по организации дополнительного образования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b="1" dirty="0">
                        <a:latin typeface="Tenor Sans" panose="020B060402020202020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8414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УК№1 (Дубининская, 42) 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Царско</a:t>
                      </a:r>
                      <a:r>
                        <a:rPr lang="ru-RU" sz="1800" baseline="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Валерия Александровна (</a:t>
                      </a:r>
                      <a:r>
                        <a:rPr lang="ru-RU" sz="1800" baseline="0" dirty="0" err="1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внебюджет</a:t>
                      </a:r>
                      <a:r>
                        <a:rPr lang="ru-RU" sz="1800" baseline="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)</a:t>
                      </a:r>
                      <a:br>
                        <a:rPr lang="ru-RU" sz="1800" baseline="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baseline="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Гарус Евгения Юрьевна (бюджет)</a:t>
                      </a:r>
                      <a:endParaRPr lang="ru-RU" sz="1800" dirty="0"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ru-RU" sz="1800" dirty="0">
                          <a:latin typeface="Tenor Sans" panose="020B0604020202020204"/>
                        </a:rPr>
                        <a:t>8-903-713-6970, </a:t>
                      </a:r>
                    </a:p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erbis@co627.ru</a:t>
                      </a:r>
                      <a:endParaRPr lang="ru-RU" sz="1800" dirty="0">
                        <a:latin typeface="Tenor Sans" panose="020B0604020202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8-913-100-8985,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  <a:hlinkClick r:id="rId3"/>
                        </a:rPr>
                        <a:t>tsarsko@co627.ru</a:t>
                      </a:r>
                      <a:b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  <a:hlinkClick r:id="rId4"/>
                        </a:rPr>
                        <a:t>garus@co627.ru</a:t>
                      </a:r>
                      <a:r>
                        <a:rPr lang="ru-RU" sz="180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6116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УК№2 (Бахрушина, 24)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Гарус Евгения Юрьевна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ru-RU" sz="1800" dirty="0">
                          <a:latin typeface="Tenor Sans" panose="020B0604020202020204"/>
                        </a:rPr>
                        <a:t>8-916-394-8258, </a:t>
                      </a:r>
                    </a:p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garus@co627.ru</a:t>
                      </a:r>
                      <a:endParaRPr lang="ru-RU" sz="1800" dirty="0">
                        <a:latin typeface="Tenor Sans" panose="020B0604020202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8-916-394-8258, </a:t>
                      </a: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garus@co627.ru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1368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УК№3 (Житная, 6)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Колосова Юлия Валерьевна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ru-RU" sz="1800" dirty="0">
                          <a:latin typeface="Tenor Sans" panose="020B0604020202020204"/>
                        </a:rPr>
                        <a:t>8-903-977-2837, </a:t>
                      </a:r>
                      <a:r>
                        <a:rPr lang="en-US" sz="1800" dirty="0">
                          <a:latin typeface="Tenor Sans" panose="020B0604020202020204"/>
                        </a:rPr>
                        <a:t>kolosovayv@co627.ru</a:t>
                      </a:r>
                      <a:endParaRPr lang="ru-RU" sz="1800" dirty="0">
                        <a:latin typeface="Tenor Sans" panose="020B0604020202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8-903-977-2837, 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kolosovayv@co627.ru</a:t>
                      </a:r>
                      <a:endParaRPr lang="ru-RU" sz="1800" dirty="0"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6455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УК№4 (Стремянный пер. 33/35)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Тришкина Татьяна Денисовна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ru-RU" sz="1800" dirty="0">
                          <a:latin typeface="Tenor Sans" panose="020B0604020202020204"/>
                        </a:rPr>
                        <a:t>8-916-360-8852, </a:t>
                      </a:r>
                    </a:p>
                    <a:p>
                      <a:r>
                        <a:rPr lang="en-US" sz="1800" dirty="0">
                          <a:latin typeface="Tenor Sans" panose="020B0604020202020204"/>
                        </a:rPr>
                        <a:t>trishkina@co627.ru</a:t>
                      </a:r>
                      <a:endParaRPr lang="ru-RU" sz="1800" dirty="0">
                        <a:latin typeface="Tenor Sans" panose="020B0604020202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8-916-360-8852, </a:t>
                      </a:r>
                    </a:p>
                    <a:p>
                      <a:r>
                        <a:rPr lang="en-US" sz="18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trishkina@co627.ru</a:t>
                      </a:r>
                      <a:endParaRPr lang="ru-RU" sz="1800" dirty="0"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7327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УК№5 (Люсиновская 31 стр.1)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Вегеро Алла Владимировна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ru-RU" sz="1800" dirty="0">
                          <a:latin typeface="Tenor Sans" panose="020B0604020202020204"/>
                        </a:rPr>
                        <a:t>8-903-595-4788, </a:t>
                      </a:r>
                    </a:p>
                    <a:p>
                      <a:r>
                        <a:rPr lang="en-US" sz="1800" dirty="0">
                          <a:latin typeface="Tenor Sans" panose="020B0604020202020204"/>
                        </a:rPr>
                        <a:t>vegero@co627.ru</a:t>
                      </a:r>
                      <a:endParaRPr lang="ru-RU" sz="1800" dirty="0">
                        <a:latin typeface="Tenor Sans" panose="020B0604020202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8-903-595-4788, </a:t>
                      </a:r>
                    </a:p>
                    <a:p>
                      <a:r>
                        <a:rPr lang="en-US" sz="18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vegero@co627.ru</a:t>
                      </a:r>
                      <a:endParaRPr lang="ru-RU" sz="1800" dirty="0"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0454259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Вопросы по оплате платных образовательных услуг </a:t>
                      </a:r>
                    </a:p>
                    <a:p>
                      <a:pPr algn="ctr"/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(выставление счета, поступление денег, оформление возврата денежных средств)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b="1" kern="1200" dirty="0">
                        <a:solidFill>
                          <a:schemeClr val="dk1"/>
                        </a:solidFill>
                        <a:latin typeface="Tenor Sans" panose="020B06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18366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Все УК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Курдинева Тамара Сергеевна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8(495)959-78-30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800" kern="1200" dirty="0">
                        <a:solidFill>
                          <a:schemeClr val="dk1"/>
                        </a:solidFill>
                        <a:latin typeface="Tenor Sans" panose="020B06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13370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427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2179857" y="307441"/>
            <a:ext cx="9311691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3600" b="1" dirty="0">
                <a:solidFill>
                  <a:schemeClr val="bg1"/>
                </a:solidFill>
                <a:latin typeface="Century Gothic" panose="020B0502020202020204" pitchFamily="34" charset="0"/>
                <a:sym typeface="Tenor Sans"/>
              </a:rPr>
              <a:t>Группа продленного дня</a:t>
            </a:r>
            <a:endParaRPr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74336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algn="r"/>
            <a:r>
              <a:rPr lang="ru-RU" dirty="0"/>
              <a:t>        </a:t>
            </a:r>
          </a:p>
        </p:txBody>
      </p:sp>
      <p:sp>
        <p:nvSpPr>
          <p:cNvPr id="19" name="Google Shape;98;p13">
            <a:extLst>
              <a:ext uri="{FF2B5EF4-FFF2-40B4-BE49-F238E27FC236}">
                <a16:creationId xmlns:a16="http://schemas.microsoft.com/office/drawing/2014/main" id="{EBF3C8D6-D4D3-455B-9A61-DDD25D7D32E8}"/>
              </a:ext>
            </a:extLst>
          </p:cNvPr>
          <p:cNvSpPr/>
          <p:nvPr/>
        </p:nvSpPr>
        <p:spPr>
          <a:xfrm>
            <a:off x="8178800" y="6265027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180A6C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D20AF3-33F2-4DC6-9C81-5BB51E2A8029}"/>
              </a:ext>
            </a:extLst>
          </p:cNvPr>
          <p:cNvSpPr txBox="1"/>
          <p:nvPr/>
        </p:nvSpPr>
        <p:spPr>
          <a:xfrm>
            <a:off x="173341" y="1573894"/>
            <a:ext cx="7191735" cy="2800767"/>
          </a:xfrm>
          <a:prstGeom prst="rect">
            <a:avLst/>
          </a:prstGeom>
          <a:noFill/>
          <a:ln>
            <a:solidFill>
              <a:srgbClr val="1C54BD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Что включает в себя услуга:</a:t>
            </a:r>
            <a:endParaRPr lang="ru-RU" sz="32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4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Организация досуга ребенка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Подготовка домашнего задания </a:t>
            </a:r>
            <a:r>
              <a:rPr lang="ru-RU" sz="2400" u="sng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 учителем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Организация прогулок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Организация питания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Охрана жизни и здоровья в указанный период</a:t>
            </a:r>
          </a:p>
        </p:txBody>
      </p:sp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id="{6CFADEA9-12E1-45D6-88E4-A19B6BD65228}"/>
              </a:ext>
            </a:extLst>
          </p:cNvPr>
          <p:cNvSpPr/>
          <p:nvPr/>
        </p:nvSpPr>
        <p:spPr>
          <a:xfrm>
            <a:off x="7076661" y="1741416"/>
            <a:ext cx="2445026" cy="931765"/>
          </a:xfrm>
          <a:prstGeom prst="rightArrow">
            <a:avLst/>
          </a:prstGeom>
          <a:solidFill>
            <a:srgbClr val="2091FF"/>
          </a:solidFill>
          <a:ln>
            <a:solidFill>
              <a:srgbClr val="00B3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Cambria" panose="02040503050406030204" pitchFamily="18" charset="0"/>
                <a:ea typeface="Cambria" panose="02040503050406030204" pitchFamily="18" charset="0"/>
              </a:rPr>
              <a:t>ДО 15:30</a:t>
            </a:r>
          </a:p>
        </p:txBody>
      </p:sp>
      <p:sp>
        <p:nvSpPr>
          <p:cNvPr id="21" name="Стрелка: вправо 20">
            <a:extLst>
              <a:ext uri="{FF2B5EF4-FFF2-40B4-BE49-F238E27FC236}">
                <a16:creationId xmlns:a16="http://schemas.microsoft.com/office/drawing/2014/main" id="{215EBE89-B86C-4672-ACFD-5536EA1BD0A5}"/>
              </a:ext>
            </a:extLst>
          </p:cNvPr>
          <p:cNvSpPr/>
          <p:nvPr/>
        </p:nvSpPr>
        <p:spPr>
          <a:xfrm>
            <a:off x="7076661" y="3256278"/>
            <a:ext cx="2445026" cy="931765"/>
          </a:xfrm>
          <a:prstGeom prst="rightArrow">
            <a:avLst/>
          </a:prstGeom>
          <a:solidFill>
            <a:srgbClr val="2091FF"/>
          </a:solidFill>
          <a:ln>
            <a:solidFill>
              <a:srgbClr val="00B3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Cambria" panose="02040503050406030204" pitchFamily="18" charset="0"/>
                <a:ea typeface="Cambria" panose="02040503050406030204" pitchFamily="18" charset="0"/>
              </a:rPr>
              <a:t>ДО 19:00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FB1C50-627C-4F54-99B9-A8D7D5870C15}"/>
              </a:ext>
            </a:extLst>
          </p:cNvPr>
          <p:cNvSpPr txBox="1"/>
          <p:nvPr/>
        </p:nvSpPr>
        <p:spPr>
          <a:xfrm>
            <a:off x="9907105" y="1914910"/>
            <a:ext cx="14975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Cambria" panose="02040503050406030204" pitchFamily="18" charset="0"/>
                <a:ea typeface="Cambria" panose="02040503050406030204" pitchFamily="18" charset="0"/>
              </a:rPr>
              <a:t>4000 р.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9BF79B8-791C-4ED2-AB1E-DD12B3E752B6}"/>
              </a:ext>
            </a:extLst>
          </p:cNvPr>
          <p:cNvSpPr txBox="1"/>
          <p:nvPr/>
        </p:nvSpPr>
        <p:spPr>
          <a:xfrm>
            <a:off x="9907105" y="3430635"/>
            <a:ext cx="14975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Cambria" panose="02040503050406030204" pitchFamily="18" charset="0"/>
                <a:ea typeface="Cambria" panose="02040503050406030204" pitchFamily="18" charset="0"/>
              </a:rPr>
              <a:t>6700 р.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8C2FE0C-8008-4305-9AF1-862D4BAD4C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4148" y="305419"/>
            <a:ext cx="1817716" cy="722324"/>
          </a:xfrm>
          <a:prstGeom prst="rect">
            <a:avLst/>
          </a:prstGeom>
        </p:spPr>
      </p:pic>
      <p:sp>
        <p:nvSpPr>
          <p:cNvPr id="12" name="Овал 11">
            <a:extLst>
              <a:ext uri="{FF2B5EF4-FFF2-40B4-BE49-F238E27FC236}">
                <a16:creationId xmlns:a16="http://schemas.microsoft.com/office/drawing/2014/main" id="{3C1E8374-B793-4B41-9F13-E0D886C8EAEB}"/>
              </a:ext>
            </a:extLst>
          </p:cNvPr>
          <p:cNvSpPr/>
          <p:nvPr/>
        </p:nvSpPr>
        <p:spPr>
          <a:xfrm>
            <a:off x="9400493" y="1212508"/>
            <a:ext cx="2445026" cy="65264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1B39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Стоимость за месяц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84CD1C-12B6-4B26-82D6-373C515A4265}"/>
              </a:ext>
            </a:extLst>
          </p:cNvPr>
          <p:cNvSpPr txBox="1"/>
          <p:nvPr/>
        </p:nvSpPr>
        <p:spPr>
          <a:xfrm>
            <a:off x="173341" y="4643000"/>
            <a:ext cx="990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Важно!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E2576D7-C9B4-480D-8B10-8B5056FABC1B}"/>
              </a:ext>
            </a:extLst>
          </p:cNvPr>
          <p:cNvSpPr txBox="1"/>
          <p:nvPr/>
        </p:nvSpPr>
        <p:spPr>
          <a:xfrm>
            <a:off x="167080" y="5015749"/>
            <a:ext cx="110644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Информировать об отсутствии ребенка в ГПД </a:t>
            </a:r>
            <a:r>
              <a:rPr lang="ru-RU" u="sng" dirty="0">
                <a:latin typeface="Cambria" panose="02040503050406030204" pitchFamily="18" charset="0"/>
                <a:ea typeface="Cambria" panose="02040503050406030204" pitchFamily="18" charset="0"/>
              </a:rPr>
              <a:t>за 3 дня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(в случае болезни ребенка – </a:t>
            </a:r>
            <a:r>
              <a:rPr lang="ru-RU" u="sng" dirty="0">
                <a:latin typeface="Cambria" panose="02040503050406030204" pitchFamily="18" charset="0"/>
                <a:ea typeface="Cambria" panose="02040503050406030204" pitchFamily="18" charset="0"/>
              </a:rPr>
              <a:t>в день заболевания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Оплата производится </a:t>
            </a:r>
            <a:r>
              <a:rPr lang="ru-RU" u="sng" dirty="0">
                <a:latin typeface="Cambria" panose="02040503050406030204" pitchFamily="18" charset="0"/>
                <a:ea typeface="Cambria" panose="02040503050406030204" pitchFamily="18" charset="0"/>
              </a:rPr>
              <a:t>не позднее 10-го числа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месяца, подлежащего к оплате</a:t>
            </a:r>
          </a:p>
          <a:p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Перерасчет осуществляется по болезни </a:t>
            </a:r>
            <a:r>
              <a:rPr lang="ru-RU" u="sng" dirty="0">
                <a:latin typeface="Cambria" panose="02040503050406030204" pitchFamily="18" charset="0"/>
                <a:ea typeface="Cambria" panose="02040503050406030204" pitchFamily="18" charset="0"/>
              </a:rPr>
              <a:t>после предоставления справки</a:t>
            </a:r>
          </a:p>
        </p:txBody>
      </p:sp>
    </p:spTree>
    <p:extLst>
      <p:ext uri="{BB962C8B-B14F-4D97-AF65-F5344CB8AC3E}">
        <p14:creationId xmlns:p14="http://schemas.microsoft.com/office/powerpoint/2010/main" val="39646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392712" y="0"/>
            <a:ext cx="9081186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3200" dirty="0">
                <a:solidFill>
                  <a:srgbClr val="2091FF"/>
                </a:solidFill>
                <a:latin typeface="Tenor Sans"/>
                <a:sym typeface="Tenor Sans"/>
              </a:rPr>
              <a:t>Формы получения образования</a:t>
            </a:r>
            <a:endParaRPr sz="800" dirty="0">
              <a:solidFill>
                <a:srgbClr val="2091FF"/>
              </a:solidFill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386358"/>
            <a:ext cx="12192000" cy="4716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0C48BB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78800" y="6243609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B4E3EF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294000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id="{298E15F2-9BFC-3FAB-479C-64637CA22A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5826288"/>
              </p:ext>
            </p:extLst>
          </p:nvPr>
        </p:nvGraphicFramePr>
        <p:xfrm>
          <a:off x="408605" y="330612"/>
          <a:ext cx="10742210" cy="4093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6D968919-965B-EB48-70A7-E59B42EEDD88}"/>
              </a:ext>
            </a:extLst>
          </p:cNvPr>
          <p:cNvSpPr txBox="1"/>
          <p:nvPr/>
        </p:nvSpPr>
        <p:spPr>
          <a:xfrm>
            <a:off x="505951" y="921543"/>
            <a:ext cx="3466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>
                <a:solidFill>
                  <a:srgbClr val="222782"/>
                </a:solidFill>
              </a:rPr>
              <a:t>Что такое домашнее обучение?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EDCB65-30CB-7399-6289-20C9823C0506}"/>
              </a:ext>
            </a:extLst>
          </p:cNvPr>
          <p:cNvSpPr txBox="1"/>
          <p:nvPr/>
        </p:nvSpPr>
        <p:spPr>
          <a:xfrm>
            <a:off x="505951" y="4263404"/>
            <a:ext cx="104115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Уважительная причина перехода на очно-заочное (заочное) обучение. Решение ПС.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Договор со школой. Обязательства.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Промежуточная аттестация по итогам триместра (1-9) / полугодия (10-11).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Расторжение договора в случае неуспеваемости ученика.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dirty="0">
                <a:solidFill>
                  <a:prstClr val="black"/>
                </a:solidFill>
                <a:latin typeface="Calibri"/>
              </a:rPr>
              <a:t>Особые условия для предпрофессиональных (10-11) и выпускных (9, 11) классов.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dirty="0">
                <a:solidFill>
                  <a:prstClr val="black"/>
                </a:solidFill>
                <a:latin typeface="Calibri"/>
              </a:rPr>
              <a:t>Подписание договоров </a:t>
            </a:r>
            <a:r>
              <a:rPr lang="ru-RU" b="1" dirty="0">
                <a:solidFill>
                  <a:prstClr val="black"/>
                </a:solidFill>
                <a:latin typeface="Calibri"/>
              </a:rPr>
              <a:t>02.09 и 03.09 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с 18.00 до 19.00, Дубининская, д. 42, </a:t>
            </a:r>
            <a:r>
              <a:rPr lang="ru-RU" dirty="0" err="1">
                <a:solidFill>
                  <a:prstClr val="black"/>
                </a:solidFill>
                <a:latin typeface="Calibri"/>
              </a:rPr>
              <a:t>каб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. 216.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dirty="0">
                <a:solidFill>
                  <a:prstClr val="black"/>
                </a:solidFill>
                <a:latin typeface="Calibri"/>
              </a:rPr>
              <a:t>Далее каждый понедельник с 17.30 до 19.00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D09EFE7-A7DD-C433-0A9A-D560BCA78A99}"/>
              </a:ext>
            </a:extLst>
          </p:cNvPr>
          <p:cNvSpPr txBox="1"/>
          <p:nvPr/>
        </p:nvSpPr>
        <p:spPr>
          <a:xfrm>
            <a:off x="9095838" y="4817401"/>
            <a:ext cx="28203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>
                <a:solidFill>
                  <a:srgbClr val="222782"/>
                </a:solidFill>
              </a:rPr>
              <a:t>28.08 в 20.00 </a:t>
            </a:r>
          </a:p>
          <a:p>
            <a:pPr algn="ctr"/>
            <a:r>
              <a:rPr lang="ru-RU" i="1" dirty="0">
                <a:solidFill>
                  <a:srgbClr val="222782"/>
                </a:solidFill>
              </a:rPr>
              <a:t>родительское собрание</a:t>
            </a:r>
          </a:p>
          <a:p>
            <a:pPr algn="ctr"/>
            <a:r>
              <a:rPr lang="ru-RU" i="1" dirty="0">
                <a:solidFill>
                  <a:srgbClr val="222782"/>
                </a:solidFill>
              </a:rPr>
              <a:t>Ссылка эта же</a:t>
            </a:r>
          </a:p>
        </p:txBody>
      </p:sp>
    </p:spTree>
    <p:extLst>
      <p:ext uri="{BB962C8B-B14F-4D97-AF65-F5344CB8AC3E}">
        <p14:creationId xmlns:p14="http://schemas.microsoft.com/office/powerpoint/2010/main" val="1510443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550414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413796" y="0"/>
            <a:ext cx="65216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Повестка</a:t>
            </a:r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srgbClr val="2091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526858"/>
            <a:ext cx="12192000" cy="3311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87592" y="6299182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F1DABCE1-8D7F-4BF3-991A-7E10798AB26B}"/>
              </a:ext>
            </a:extLst>
          </p:cNvPr>
          <p:cNvSpPr txBox="1">
            <a:spLocks/>
          </p:cNvSpPr>
          <p:nvPr/>
        </p:nvSpPr>
        <p:spPr>
          <a:xfrm>
            <a:off x="500922" y="856211"/>
            <a:ext cx="8323629" cy="53977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получения образования.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Календарный учебный график на 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уч. год (начало, продолжительность, окончание учебного года; расписание звонков; расписание каникул).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занятий 0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.09.202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0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.09.202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Классное руководство. Педагогический состав классов.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Учебный план. План внеурочной занятости.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Расписание учебных занятий и внеурочной деятельности.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Учебники и учебные принадлежности.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Дополнительное образование. Группы присмотра и ухода за детьми.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Внешний вид.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Стоимость питания. Льготное питание.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Контакты и взаимодействие. Где посмотреть информацию?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Ответы на вопросы.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866D9DA-8565-6C72-9390-4A6C49F90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6747" y="4062254"/>
            <a:ext cx="1794040" cy="234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58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1945288" y="308285"/>
            <a:ext cx="9311691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3600" b="1" dirty="0">
                <a:solidFill>
                  <a:schemeClr val="bg1"/>
                </a:solidFill>
                <a:latin typeface="Century Gothic" panose="020B0502020202020204" pitchFamily="34" charset="0"/>
                <a:sym typeface="Tenor Sans"/>
              </a:rPr>
              <a:t>Внешний вид обучающихся 1-4 класс</a:t>
            </a:r>
            <a:endParaRPr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74336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algn="r"/>
            <a:r>
              <a:rPr lang="ru-RU" dirty="0"/>
              <a:t>        </a:t>
            </a:r>
          </a:p>
        </p:txBody>
      </p:sp>
      <p:sp>
        <p:nvSpPr>
          <p:cNvPr id="19" name="Google Shape;98;p13">
            <a:extLst>
              <a:ext uri="{FF2B5EF4-FFF2-40B4-BE49-F238E27FC236}">
                <a16:creationId xmlns:a16="http://schemas.microsoft.com/office/drawing/2014/main" id="{EBF3C8D6-D4D3-455B-9A61-DDD25D7D32E8}"/>
              </a:ext>
            </a:extLst>
          </p:cNvPr>
          <p:cNvSpPr/>
          <p:nvPr/>
        </p:nvSpPr>
        <p:spPr>
          <a:xfrm>
            <a:off x="8178800" y="6265027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180A6C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C650F1D-3E19-4581-BE15-FCA26B32ECA9}"/>
              </a:ext>
            </a:extLst>
          </p:cNvPr>
          <p:cNvSpPr/>
          <p:nvPr/>
        </p:nvSpPr>
        <p:spPr>
          <a:xfrm>
            <a:off x="173341" y="1561075"/>
            <a:ext cx="3543894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Tenor Sans" panose="020B0604020202020204"/>
              </a:rPr>
              <a:t>Комплект </a:t>
            </a:r>
            <a:r>
              <a:rPr lang="ru-RU" b="1" dirty="0">
                <a:solidFill>
                  <a:prstClr val="black"/>
                </a:solidFill>
                <a:latin typeface="Tenor Sans" panose="020B0604020202020204"/>
              </a:rPr>
              <a:t>повседневной одежды </a:t>
            </a:r>
            <a:r>
              <a:rPr lang="ru-RU" dirty="0">
                <a:solidFill>
                  <a:prstClr val="black"/>
                </a:solidFill>
                <a:latin typeface="Tenor Sans" panose="020B0604020202020204"/>
              </a:rPr>
              <a:t>учащихся 1-4 классов: </a:t>
            </a:r>
          </a:p>
          <a:p>
            <a:pPr lvl="0">
              <a:defRPr/>
            </a:pPr>
            <a:endParaRPr lang="ru-RU" dirty="0">
              <a:solidFill>
                <a:prstClr val="black"/>
              </a:solidFill>
              <a:latin typeface="Tenor Sans" panose="020B0604020202020204"/>
            </a:endParaRPr>
          </a:p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Tenor Sans" panose="020B0604020202020204"/>
              </a:rPr>
              <a:t>– Мальчикам классический темный пиджак и брюки, рубашки светлых тонов, жилетки</a:t>
            </a:r>
          </a:p>
          <a:p>
            <a:pPr lvl="0">
              <a:defRPr/>
            </a:pPr>
            <a:endParaRPr lang="ru-RU" dirty="0">
              <a:solidFill>
                <a:prstClr val="black"/>
              </a:solidFill>
              <a:latin typeface="Tenor Sans" panose="020B0604020202020204"/>
            </a:endParaRPr>
          </a:p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Tenor Sans" panose="020B0604020202020204"/>
              </a:rPr>
              <a:t>- Девочкам сарафан, блузка светлого цвета, брюки, платья</a:t>
            </a:r>
            <a:r>
              <a:rPr lang="ru-RU" sz="2000" dirty="0">
                <a:solidFill>
                  <a:prstClr val="black"/>
                </a:solidFill>
                <a:latin typeface="Calibri Light" panose="020F0302020204030204"/>
              </a:rPr>
              <a:t>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960BEBE-60FA-48E8-BF15-A8151792F6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317" b="5575"/>
          <a:stretch/>
        </p:blipFill>
        <p:spPr>
          <a:xfrm>
            <a:off x="3618397" y="1544380"/>
            <a:ext cx="2171700" cy="2411394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C8DFBC1-4F44-4A07-8062-391796CCDD68}"/>
              </a:ext>
            </a:extLst>
          </p:cNvPr>
          <p:cNvSpPr/>
          <p:nvPr/>
        </p:nvSpPr>
        <p:spPr>
          <a:xfrm>
            <a:off x="6401905" y="1503257"/>
            <a:ext cx="344943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b="1" dirty="0">
                <a:solidFill>
                  <a:prstClr val="black"/>
                </a:solidFill>
                <a:latin typeface="Tenor Sans" panose="020B0604020202020204"/>
              </a:rPr>
              <a:t>Парадная одежда </a:t>
            </a:r>
            <a:r>
              <a:rPr lang="ru-RU" dirty="0">
                <a:solidFill>
                  <a:prstClr val="black"/>
                </a:solidFill>
                <a:latin typeface="Tenor Sans" panose="020B0604020202020204"/>
              </a:rPr>
              <a:t>используется в дни проведения торжественных мероприятий. Состоит из повседневной школьной одежды, дополненной:</a:t>
            </a:r>
          </a:p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Tenor Sans" panose="020B0604020202020204"/>
              </a:rPr>
              <a:t>для мальчиков белой рубашкой;</a:t>
            </a:r>
          </a:p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Tenor Sans" panose="020B0604020202020204"/>
              </a:rPr>
              <a:t>для девочек белой блузой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0134454-3D87-496F-A022-F7B4AA3C0F6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23" r="38283"/>
          <a:stretch/>
        </p:blipFill>
        <p:spPr>
          <a:xfrm>
            <a:off x="9876909" y="1561075"/>
            <a:ext cx="2141750" cy="2267352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7147283-BEB4-478C-BC94-84338F2B7CB0}"/>
              </a:ext>
            </a:extLst>
          </p:cNvPr>
          <p:cNvSpPr/>
          <p:nvPr/>
        </p:nvSpPr>
        <p:spPr>
          <a:xfrm>
            <a:off x="305905" y="4551084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r>
              <a:rPr lang="ru-RU" b="1" dirty="0">
                <a:solidFill>
                  <a:prstClr val="black"/>
                </a:solidFill>
                <a:latin typeface="Tenor Sans" panose="020B0604020202020204"/>
              </a:rPr>
              <a:t>Спортивная одежда </a:t>
            </a:r>
            <a:r>
              <a:rPr lang="ru-RU" dirty="0">
                <a:solidFill>
                  <a:prstClr val="black"/>
                </a:solidFill>
                <a:latin typeface="Tenor Sans" panose="020B0604020202020204"/>
              </a:rPr>
              <a:t>используется обучающимися на занятиях физической культуры или спортом. Спортивная форма включает футболку, спортивные  шорты или спортивные брюки, спортивную обувь. Форма должна соответствовать погоде и месту проведения физкультурных </a:t>
            </a:r>
          </a:p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Tenor Sans" panose="020B0604020202020204"/>
              </a:rPr>
              <a:t>занятий.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FE2BDC58-AA73-4138-898C-B6F60A7298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0561" y="4412892"/>
            <a:ext cx="1816059" cy="203071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B60DB68-22F9-452B-85EE-FDAEA52A94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8357" y="4511692"/>
            <a:ext cx="3768485" cy="1570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18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550414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413796" y="0"/>
            <a:ext cx="65216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Повестка</a:t>
            </a:r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srgbClr val="2091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526858"/>
            <a:ext cx="12192000" cy="3311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87592" y="6299182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F1DABCE1-8D7F-4BF3-991A-7E10798AB26B}"/>
              </a:ext>
            </a:extLst>
          </p:cNvPr>
          <p:cNvSpPr txBox="1">
            <a:spLocks/>
          </p:cNvSpPr>
          <p:nvPr/>
        </p:nvSpPr>
        <p:spPr>
          <a:xfrm>
            <a:off x="500922" y="856211"/>
            <a:ext cx="8323629" cy="53977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получения образования.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Календарный учебный график на 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уч. год (начало, продолжительность, окончание учебного года; расписание звонков; расписание каникул).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занятий 0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.09.202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0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.09.202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Классное руководство. Педагогический состав классов.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Учебный план. План внеурочной занятости.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Расписание учебных занятий и внеурочной деятельности.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Учебники и учебные принадлежности.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Дополнительное образование. Группы присмотра и ухода за детьми.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Внешний вид.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Стоимость питания. Льготное питание.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Контакты и взаимодействие. Где посмотреть информацию?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Ответы на вопросы.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866D9DA-8565-6C72-9390-4A6C49F90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6747" y="4062254"/>
            <a:ext cx="1794040" cy="234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5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1945288" y="308285"/>
            <a:ext cx="9311691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Организация питания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74336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     </a:t>
            </a:r>
          </a:p>
        </p:txBody>
      </p:sp>
      <p:sp>
        <p:nvSpPr>
          <p:cNvPr id="19" name="Google Shape;98;p13">
            <a:extLst>
              <a:ext uri="{FF2B5EF4-FFF2-40B4-BE49-F238E27FC236}">
                <a16:creationId xmlns:a16="http://schemas.microsoft.com/office/drawing/2014/main" id="{EBF3C8D6-D4D3-455B-9A61-DDD25D7D32E8}"/>
              </a:ext>
            </a:extLst>
          </p:cNvPr>
          <p:cNvSpPr/>
          <p:nvPr/>
        </p:nvSpPr>
        <p:spPr>
          <a:xfrm>
            <a:off x="8178800" y="6265027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180A6C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A940D8A-9206-4611-91D0-1AB967BF10B3}"/>
              </a:ext>
            </a:extLst>
          </p:cNvPr>
          <p:cNvSpPr/>
          <p:nvPr/>
        </p:nvSpPr>
        <p:spPr>
          <a:xfrm>
            <a:off x="383027" y="1390594"/>
            <a:ext cx="9694543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Что входит в льготное питание в школе: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nor Sans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Обеды для льготной категории обучающихся 5-11 классов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nor Sans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А именно: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Сиротам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 Детям-инвалидам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 Детям из многодетных семей (ежегодное подтверждение льготы)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 Детям из малообеспеченных семей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 Детям, получающим пенсию по потере кормильца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 Детям, у которых оба или единственный родитель являются инвалидами 1 или 2 группы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Детям участников СВО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A15442F-A466-4912-B4D0-C997983B35DC}"/>
              </a:ext>
            </a:extLst>
          </p:cNvPr>
          <p:cNvSpPr/>
          <p:nvPr/>
        </p:nvSpPr>
        <p:spPr>
          <a:xfrm>
            <a:off x="1251844" y="5508343"/>
            <a:ext cx="9688311" cy="64633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ВАЖНО!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С 15 августа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необходимо  подать заявку на льготное питание на портале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MOS.RU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enor Sans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013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1945288" y="308285"/>
            <a:ext cx="9311691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Организация питания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74336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     </a:t>
            </a:r>
          </a:p>
        </p:txBody>
      </p:sp>
      <p:sp>
        <p:nvSpPr>
          <p:cNvPr id="19" name="Google Shape;98;p13">
            <a:extLst>
              <a:ext uri="{FF2B5EF4-FFF2-40B4-BE49-F238E27FC236}">
                <a16:creationId xmlns:a16="http://schemas.microsoft.com/office/drawing/2014/main" id="{EBF3C8D6-D4D3-455B-9A61-DDD25D7D32E8}"/>
              </a:ext>
            </a:extLst>
          </p:cNvPr>
          <p:cNvSpPr/>
          <p:nvPr/>
        </p:nvSpPr>
        <p:spPr>
          <a:xfrm>
            <a:off x="8178800" y="6265027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180A6C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1A22E2D-47EE-46AB-B3FF-9D44703317D5}"/>
              </a:ext>
            </a:extLst>
          </p:cNvPr>
          <p:cNvSpPr/>
          <p:nvPr/>
        </p:nvSpPr>
        <p:spPr>
          <a:xfrm>
            <a:off x="6514505" y="5254163"/>
            <a:ext cx="5417479" cy="92333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На категорию </a:t>
            </a:r>
            <a:r>
              <a:rPr lang="ru-RU" dirty="0">
                <a:solidFill>
                  <a:srgbClr val="FF0000"/>
                </a:solidFill>
              </a:rPr>
              <a:t>«Ребенок из малообеспеченной семьи» </a:t>
            </a:r>
            <a:r>
              <a:rPr lang="ru-RU" dirty="0"/>
              <a:t>действует проактивное назначение питания – </a:t>
            </a:r>
            <a:r>
              <a:rPr lang="ru-RU" dirty="0">
                <a:solidFill>
                  <a:srgbClr val="FF0000"/>
                </a:solidFill>
              </a:rPr>
              <a:t>заявление подавать не требуется.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ED5868C-F0C8-48B6-9156-D2FA5B0CBA07}"/>
              </a:ext>
            </a:extLst>
          </p:cNvPr>
          <p:cNvSpPr/>
          <p:nvPr/>
        </p:nvSpPr>
        <p:spPr>
          <a:xfrm>
            <a:off x="173341" y="1397566"/>
            <a:ext cx="11294166" cy="2388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dirty="0"/>
              <a:t>Заявление на льготное питание необходимо подавать только следующим категориям:</a:t>
            </a:r>
          </a:p>
          <a:p>
            <a:pPr>
              <a:lnSpc>
                <a:spcPct val="120000"/>
              </a:lnSpc>
            </a:pPr>
            <a:endParaRPr lang="ru-RU" dirty="0"/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dirty="0"/>
              <a:t>Ребенок из многодетной семьи – требуется ежегодная подача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dirty="0"/>
              <a:t>Ребенок участника СВО – требуется ежегодная подача через единый центр поддержки участников СВО (Москва, Береговой проезд, д. 8,стр .2)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dirty="0"/>
              <a:t>Вновь назначенный льготник по остальным действующим категориям</a:t>
            </a:r>
          </a:p>
          <a:p>
            <a:pPr>
              <a:lnSpc>
                <a:spcPct val="120000"/>
              </a:lnSpc>
            </a:pPr>
            <a:endParaRPr lang="ru-RU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FED74EF-D83D-4F82-9E45-96DB4A82D8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620" t="19463" r="9349" b="18199"/>
          <a:stretch/>
        </p:blipFill>
        <p:spPr>
          <a:xfrm>
            <a:off x="3082442" y="3679398"/>
            <a:ext cx="1745673" cy="5403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8F4898F-3C4B-4768-B448-D79D9B1381D6}"/>
              </a:ext>
            </a:extLst>
          </p:cNvPr>
          <p:cNvSpPr txBox="1"/>
          <p:nvPr/>
        </p:nvSpPr>
        <p:spPr>
          <a:xfrm>
            <a:off x="586409" y="4345792"/>
            <a:ext cx="8483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Услуги                    Образование                      Заявление на льготное питание</a:t>
            </a:r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CD4A91AE-30E9-437B-810F-05C74D56DD04}"/>
              </a:ext>
            </a:extLst>
          </p:cNvPr>
          <p:cNvSpPr/>
          <p:nvPr/>
        </p:nvSpPr>
        <p:spPr>
          <a:xfrm>
            <a:off x="1679713" y="4394529"/>
            <a:ext cx="735496" cy="27124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: вправо 15">
            <a:extLst>
              <a:ext uri="{FF2B5EF4-FFF2-40B4-BE49-F238E27FC236}">
                <a16:creationId xmlns:a16="http://schemas.microsoft.com/office/drawing/2014/main" id="{AE40A08E-A9A5-4D35-A9E9-7EAB801CA2C2}"/>
              </a:ext>
            </a:extLst>
          </p:cNvPr>
          <p:cNvSpPr/>
          <p:nvPr/>
        </p:nvSpPr>
        <p:spPr>
          <a:xfrm>
            <a:off x="4460367" y="4396994"/>
            <a:ext cx="735496" cy="27124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24E1026-98CE-4C8D-A81E-8D722FD11B7A}"/>
              </a:ext>
            </a:extLst>
          </p:cNvPr>
          <p:cNvSpPr/>
          <p:nvPr/>
        </p:nvSpPr>
        <p:spPr>
          <a:xfrm>
            <a:off x="327991" y="3518452"/>
            <a:ext cx="8741831" cy="1438869"/>
          </a:xfrm>
          <a:prstGeom prst="rect">
            <a:avLst/>
          </a:prstGeom>
          <a:noFill/>
          <a:ln>
            <a:solidFill>
              <a:srgbClr val="209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48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1945288" y="308285"/>
            <a:ext cx="9311691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Стоимость питания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74336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     </a:t>
            </a:r>
          </a:p>
        </p:txBody>
      </p:sp>
      <p:sp>
        <p:nvSpPr>
          <p:cNvPr id="19" name="Google Shape;98;p13">
            <a:extLst>
              <a:ext uri="{FF2B5EF4-FFF2-40B4-BE49-F238E27FC236}">
                <a16:creationId xmlns:a16="http://schemas.microsoft.com/office/drawing/2014/main" id="{EBF3C8D6-D4D3-455B-9A61-DDD25D7D32E8}"/>
              </a:ext>
            </a:extLst>
          </p:cNvPr>
          <p:cNvSpPr/>
          <p:nvPr/>
        </p:nvSpPr>
        <p:spPr>
          <a:xfrm>
            <a:off x="8178800" y="6265027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180A6C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sp>
        <p:nvSpPr>
          <p:cNvPr id="9" name="Объект 1">
            <a:extLst>
              <a:ext uri="{FF2B5EF4-FFF2-40B4-BE49-F238E27FC236}">
                <a16:creationId xmlns:a16="http://schemas.microsoft.com/office/drawing/2014/main" id="{9E424B5B-974B-4434-9962-80A37F2FC0DC}"/>
              </a:ext>
            </a:extLst>
          </p:cNvPr>
          <p:cNvSpPr txBox="1">
            <a:spLocks/>
          </p:cNvSpPr>
          <p:nvPr/>
        </p:nvSpPr>
        <p:spPr>
          <a:xfrm>
            <a:off x="262793" y="1877312"/>
            <a:ext cx="10789252" cy="141304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enor Sans" panose="020B0604020202020204"/>
                <a:ea typeface="Roboto" panose="02000000000000000000" pitchFamily="2" charset="0"/>
                <a:cs typeface="Roboto" panose="02000000000000000000" pitchFamily="2" charset="0"/>
              </a:rPr>
              <a:t>В 2025 году: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enor Sans" panose="020B0604020202020204"/>
                <a:ea typeface="Roboto" panose="02000000000000000000" pitchFamily="2" charset="0"/>
                <a:cs typeface="Roboto" panose="02000000000000000000" pitchFamily="2" charset="0"/>
              </a:rPr>
              <a:t>1-4 кл. – завтрак бесплатно, 246,78 руб.(обед).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enor Sans" panose="020B0604020202020204"/>
                <a:ea typeface="Roboto" panose="02000000000000000000" pitchFamily="2" charset="0"/>
                <a:cs typeface="Roboto" panose="02000000000000000000" pitchFamily="2" charset="0"/>
              </a:rPr>
              <a:t>5-11 кл. - 154,49 руб.(завтрак), 291,80 руб.(обед).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8BCD37-876F-49A7-8C8E-8FF9D6EE9A08}"/>
              </a:ext>
            </a:extLst>
          </p:cNvPr>
          <p:cNvSpPr txBox="1"/>
          <p:nvPr/>
        </p:nvSpPr>
        <p:spPr>
          <a:xfrm>
            <a:off x="262793" y="5434030"/>
            <a:ext cx="94762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По вопросам питания обращаться к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Фоминой Анастасии Дмитриевне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  <a:hlinkClick r:id="rId3"/>
              </a:rPr>
              <a:t>fomina_ad@co627.ru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 8-499-235-7144</a:t>
            </a:r>
          </a:p>
        </p:txBody>
      </p:sp>
      <p:pic>
        <p:nvPicPr>
          <p:cNvPr id="2050" name="Picture 2" descr="Все вопросы о питании, ГБОУ &quot;Школа &quot;Бескудниково&quot;, Москва">
            <a:extLst>
              <a:ext uri="{FF2B5EF4-FFF2-40B4-BE49-F238E27FC236}">
                <a16:creationId xmlns:a16="http://schemas.microsoft.com/office/drawing/2014/main" id="{A26011F5-B22B-4FC1-AC69-7A0517129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449" y="1970977"/>
            <a:ext cx="3913364" cy="260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6C223C5-8FB8-4D85-A306-CCAE1F530802}"/>
              </a:ext>
            </a:extLst>
          </p:cNvPr>
          <p:cNvSpPr/>
          <p:nvPr/>
        </p:nvSpPr>
        <p:spPr>
          <a:xfrm>
            <a:off x="262793" y="3320882"/>
            <a:ext cx="7262317" cy="1456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000" b="1" dirty="0">
                <a:latin typeface="Tenor Sans" panose="020B0604020202020204"/>
                <a:ea typeface="Roboto" panose="02000000000000000000" pitchFamily="2" charset="0"/>
                <a:cs typeface="Roboto" panose="02000000000000000000" pitchFamily="2" charset="0"/>
              </a:rPr>
              <a:t>В 2026 году: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000" dirty="0">
                <a:latin typeface="Tenor Sans" panose="020B0604020202020204"/>
                <a:ea typeface="Roboto" panose="02000000000000000000" pitchFamily="2" charset="0"/>
                <a:cs typeface="Roboto" panose="02000000000000000000" pitchFamily="2" charset="0"/>
              </a:rPr>
              <a:t>1-4 кл. – завтрак бесплатно, 250,43 руб.(обед). </a:t>
            </a:r>
          </a:p>
          <a:p>
            <a:pPr lvl="0" algn="just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000" dirty="0">
                <a:latin typeface="Tenor Sans" panose="020B0604020202020204"/>
                <a:ea typeface="Roboto" panose="02000000000000000000" pitchFamily="2" charset="0"/>
                <a:cs typeface="Roboto" panose="02000000000000000000" pitchFamily="2" charset="0"/>
              </a:rPr>
              <a:t>5-11 кл. - 156,76 руб.(завтрак), 296,12 руб.(обед).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41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1945288" y="308285"/>
            <a:ext cx="10073371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defRPr/>
            </a:pPr>
            <a:r>
              <a:rPr lang="ru-RU" sz="36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Подключение информирования</a:t>
            </a:r>
            <a:endParaRPr sz="3600" b="1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74336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     </a:t>
            </a:r>
          </a:p>
        </p:txBody>
      </p:sp>
      <p:sp>
        <p:nvSpPr>
          <p:cNvPr id="19" name="Google Shape;98;p13">
            <a:extLst>
              <a:ext uri="{FF2B5EF4-FFF2-40B4-BE49-F238E27FC236}">
                <a16:creationId xmlns:a16="http://schemas.microsoft.com/office/drawing/2014/main" id="{EBF3C8D6-D4D3-455B-9A61-DDD25D7D32E8}"/>
              </a:ext>
            </a:extLst>
          </p:cNvPr>
          <p:cNvSpPr/>
          <p:nvPr/>
        </p:nvSpPr>
        <p:spPr>
          <a:xfrm>
            <a:off x="8178800" y="6265027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180A6C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sp>
        <p:nvSpPr>
          <p:cNvPr id="11" name="Объект 2">
            <a:extLst>
              <a:ext uri="{FF2B5EF4-FFF2-40B4-BE49-F238E27FC236}">
                <a16:creationId xmlns:a16="http://schemas.microsoft.com/office/drawing/2014/main" id="{F1318D72-D3ED-4E42-A460-417BBAAD26E8}"/>
              </a:ext>
            </a:extLst>
          </p:cNvPr>
          <p:cNvSpPr txBox="1">
            <a:spLocks/>
          </p:cNvSpPr>
          <p:nvPr/>
        </p:nvSpPr>
        <p:spPr>
          <a:xfrm>
            <a:off x="277644" y="1671688"/>
            <a:ext cx="11589678" cy="434192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chemeClr val="tx1"/>
                </a:solidFill>
              </a:rPr>
              <a:t>Узнавайте, когда ребёнок посещал школу и что он ел</a:t>
            </a:r>
            <a:r>
              <a:rPr lang="ru-RU" dirty="0">
                <a:solidFill>
                  <a:schemeClr val="tx1"/>
                </a:solidFill>
              </a:rPr>
              <a:t> в столовой и буфете. Просматривайте информацию и получайте уведомления о времени входа и выхода ребёнка из школы и его питании.</a:t>
            </a:r>
          </a:p>
          <a:p>
            <a:r>
              <a:rPr lang="ru-RU" b="1" dirty="0">
                <a:solidFill>
                  <a:schemeClr val="tx1"/>
                </a:solidFill>
              </a:rPr>
              <a:t>Пополняйте лицевой счёт ребёнка</a:t>
            </a:r>
            <a:r>
              <a:rPr lang="ru-RU" dirty="0">
                <a:solidFill>
                  <a:schemeClr val="tx1"/>
                </a:solidFill>
              </a:rPr>
              <a:t>. Чтобы ребёнок приобретал питание без использования наличных, регулярно пополняйте его лицевой счёт.</a:t>
            </a:r>
          </a:p>
          <a:p>
            <a:r>
              <a:rPr lang="ru-RU" b="1" dirty="0">
                <a:solidFill>
                  <a:schemeClr val="tx1"/>
                </a:solidFill>
              </a:rPr>
              <a:t>Управляйте питанием ребёнка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>
                <a:solidFill>
                  <a:schemeClr val="tx1"/>
                </a:solidFill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>
                <a:solidFill>
                  <a:schemeClr val="tx1"/>
                </a:solidFill>
              </a:rPr>
              <a:t>Вы можете:</a:t>
            </a:r>
          </a:p>
          <a:p>
            <a:r>
              <a:rPr lang="ru-RU" dirty="0">
                <a:solidFill>
                  <a:schemeClr val="tx1"/>
                </a:solidFill>
              </a:rPr>
              <a:t>Установить лимит дневных трат в буфете</a:t>
            </a:r>
          </a:p>
          <a:p>
            <a:r>
              <a:rPr lang="ru-RU" dirty="0">
                <a:solidFill>
                  <a:schemeClr val="tx1"/>
                </a:solidFill>
              </a:rPr>
              <a:t>Установить запрет на покупку определённых товаров в буфете </a:t>
            </a:r>
          </a:p>
          <a:p>
            <a:r>
              <a:rPr lang="ru-RU" dirty="0">
                <a:solidFill>
                  <a:schemeClr val="tx1"/>
                </a:solidFill>
              </a:rPr>
              <a:t>Заказать горячее питание по индивидуальному графику в соответствии со вкусовыми предпочтениями ребёнка.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236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1945288" y="308285"/>
            <a:ext cx="10073371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defRPr/>
            </a:pPr>
            <a:r>
              <a:rPr lang="ru-RU" sz="36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Подключение информирования</a:t>
            </a:r>
            <a:endParaRPr sz="3600" b="1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74336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     </a:t>
            </a:r>
          </a:p>
        </p:txBody>
      </p:sp>
      <p:sp>
        <p:nvSpPr>
          <p:cNvPr id="19" name="Google Shape;98;p13">
            <a:extLst>
              <a:ext uri="{FF2B5EF4-FFF2-40B4-BE49-F238E27FC236}">
                <a16:creationId xmlns:a16="http://schemas.microsoft.com/office/drawing/2014/main" id="{EBF3C8D6-D4D3-455B-9A61-DDD25D7D32E8}"/>
              </a:ext>
            </a:extLst>
          </p:cNvPr>
          <p:cNvSpPr/>
          <p:nvPr/>
        </p:nvSpPr>
        <p:spPr>
          <a:xfrm>
            <a:off x="8178800" y="6265027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180A6C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sp>
        <p:nvSpPr>
          <p:cNvPr id="8" name="Объект 2">
            <a:extLst>
              <a:ext uri="{FF2B5EF4-FFF2-40B4-BE49-F238E27FC236}">
                <a16:creationId xmlns:a16="http://schemas.microsoft.com/office/drawing/2014/main" id="{B9D820C0-5BFE-44D4-A13B-4D5EDA197FC9}"/>
              </a:ext>
            </a:extLst>
          </p:cNvPr>
          <p:cNvSpPr txBox="1">
            <a:spLocks/>
          </p:cNvSpPr>
          <p:nvPr/>
        </p:nvSpPr>
        <p:spPr>
          <a:xfrm>
            <a:off x="11780" y="1557048"/>
            <a:ext cx="11855541" cy="49172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>
                <a:solidFill>
                  <a:srgbClr val="FF0000"/>
                </a:solidFill>
              </a:rPr>
              <a:t>КАК ПОДКЛЮЧИТЬСЯ: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Убедитесь, что ваш ребёнок получил в школе бесплатную карту «</a:t>
            </a:r>
            <a:r>
              <a:rPr lang="ru-RU" dirty="0" err="1">
                <a:solidFill>
                  <a:schemeClr val="tx1"/>
                </a:solidFill>
              </a:rPr>
              <a:t>Москвёнок</a:t>
            </a:r>
            <a:r>
              <a:rPr lang="ru-RU" dirty="0">
                <a:solidFill>
                  <a:schemeClr val="tx1"/>
                </a:solidFill>
              </a:rPr>
              <a:t>» или вы приобрели её самостоятельно и активировали. 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u="sng" dirty="0">
                <a:solidFill>
                  <a:schemeClr val="tx1"/>
                </a:solidFill>
              </a:rPr>
              <a:t>Зарегистрируйтесь на портале </a:t>
            </a:r>
            <a:r>
              <a:rPr lang="ru-RU" u="sng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mos.ru</a:t>
            </a:r>
            <a:r>
              <a:rPr lang="ru-RU" dirty="0">
                <a:solidFill>
                  <a:schemeClr val="tx1"/>
                </a:solidFill>
              </a:rPr>
              <a:t>, либо в мобильном приложении «</a:t>
            </a:r>
            <a:r>
              <a:rPr lang="ru-RU" u="sng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Госуслуги Москвы</a:t>
            </a:r>
            <a:r>
              <a:rPr lang="ru-RU" dirty="0">
                <a:solidFill>
                  <a:schemeClr val="tx1"/>
                </a:solidFill>
              </a:rPr>
              <a:t>».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Заполните письменное Заявление (заявление можно взять у классного руководителя) и убедитесь, что в нём указаны те же номера мобильных телефонов, что и на портале mos.ru/мобильном приложении. 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Передайте Заявление классному руководителю. Услуга будет подключена после внесения данных в систему «Проход и питание».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Стрелка: вниз 1">
            <a:extLst>
              <a:ext uri="{FF2B5EF4-FFF2-40B4-BE49-F238E27FC236}">
                <a16:creationId xmlns:a16="http://schemas.microsoft.com/office/drawing/2014/main" id="{E10B69C8-3C25-4BEE-984E-7DB8532FBC24}"/>
              </a:ext>
            </a:extLst>
          </p:cNvPr>
          <p:cNvSpPr/>
          <p:nvPr/>
        </p:nvSpPr>
        <p:spPr>
          <a:xfrm>
            <a:off x="5482350" y="2690983"/>
            <a:ext cx="417444" cy="427382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: вниз 9">
            <a:extLst>
              <a:ext uri="{FF2B5EF4-FFF2-40B4-BE49-F238E27FC236}">
                <a16:creationId xmlns:a16="http://schemas.microsoft.com/office/drawing/2014/main" id="{BF482A6B-26DF-4E8E-8A02-4D4EDDB06DDD}"/>
              </a:ext>
            </a:extLst>
          </p:cNvPr>
          <p:cNvSpPr/>
          <p:nvPr/>
        </p:nvSpPr>
        <p:spPr>
          <a:xfrm>
            <a:off x="5486400" y="3806601"/>
            <a:ext cx="417444" cy="427382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: вниз 11">
            <a:extLst>
              <a:ext uri="{FF2B5EF4-FFF2-40B4-BE49-F238E27FC236}">
                <a16:creationId xmlns:a16="http://schemas.microsoft.com/office/drawing/2014/main" id="{01FE6DA5-E5E3-42D8-A998-CD9ABBCCF7E3}"/>
              </a:ext>
            </a:extLst>
          </p:cNvPr>
          <p:cNvSpPr/>
          <p:nvPr/>
        </p:nvSpPr>
        <p:spPr>
          <a:xfrm>
            <a:off x="5522106" y="5183074"/>
            <a:ext cx="417444" cy="427382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91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550414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413796" y="0"/>
            <a:ext cx="65216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Повестка</a:t>
            </a:r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srgbClr val="2091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526858"/>
            <a:ext cx="12192000" cy="3311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87592" y="6299182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F1DABCE1-8D7F-4BF3-991A-7E10798AB26B}"/>
              </a:ext>
            </a:extLst>
          </p:cNvPr>
          <p:cNvSpPr txBox="1">
            <a:spLocks/>
          </p:cNvSpPr>
          <p:nvPr/>
        </p:nvSpPr>
        <p:spPr>
          <a:xfrm>
            <a:off x="500922" y="856211"/>
            <a:ext cx="8323629" cy="53977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получения образования.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Календарный учебный график на 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уч. год (начало, продолжительность, окончание учебного года; расписание звонков; расписание каникул).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занятий 0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.09.202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0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.09.202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Классное руководство. Педагогический состав классов.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Учебный план. План внеурочной занятости.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Расписание учебных занятий и внеурочной деятельности.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Учебники и учебные принадлежности.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Дополнительное образование. Группы присмотра и ухода за детьми.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Внешний вид.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Стоимость питания. Льготное питание.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Контакты и взаимодействие. Где посмотреть информацию?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Ответы на вопросы.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866D9DA-8565-6C72-9390-4A6C49F90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6747" y="4062254"/>
            <a:ext cx="1794040" cy="234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61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2274897" y="265480"/>
            <a:ext cx="9311691" cy="88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Контакты</a:t>
            </a:r>
            <a:endParaRPr kumimoji="0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74336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     </a:t>
            </a:r>
          </a:p>
        </p:txBody>
      </p:sp>
      <p:sp>
        <p:nvSpPr>
          <p:cNvPr id="19" name="Google Shape;98;p13">
            <a:extLst>
              <a:ext uri="{FF2B5EF4-FFF2-40B4-BE49-F238E27FC236}">
                <a16:creationId xmlns:a16="http://schemas.microsoft.com/office/drawing/2014/main" id="{EBF3C8D6-D4D3-455B-9A61-DDD25D7D32E8}"/>
              </a:ext>
            </a:extLst>
          </p:cNvPr>
          <p:cNvSpPr/>
          <p:nvPr/>
        </p:nvSpPr>
        <p:spPr>
          <a:xfrm>
            <a:off x="8178800" y="6265027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180A6C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5C7B35F3-9CD1-F283-C212-8B198D4CA5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7408300"/>
              </p:ext>
            </p:extLst>
          </p:nvPr>
        </p:nvGraphicFramePr>
        <p:xfrm>
          <a:off x="95041" y="1422180"/>
          <a:ext cx="11879998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9758">
                  <a:extLst>
                    <a:ext uri="{9D8B030D-6E8A-4147-A177-3AD203B41FA5}">
                      <a16:colId xmlns:a16="http://schemas.microsoft.com/office/drawing/2014/main" val="1723262459"/>
                    </a:ext>
                  </a:extLst>
                </a:gridCol>
                <a:gridCol w="2018048">
                  <a:extLst>
                    <a:ext uri="{9D8B030D-6E8A-4147-A177-3AD203B41FA5}">
                      <a16:colId xmlns:a16="http://schemas.microsoft.com/office/drawing/2014/main" val="3871450414"/>
                    </a:ext>
                  </a:extLst>
                </a:gridCol>
                <a:gridCol w="1913291">
                  <a:extLst>
                    <a:ext uri="{9D8B030D-6E8A-4147-A177-3AD203B41FA5}">
                      <a16:colId xmlns:a16="http://schemas.microsoft.com/office/drawing/2014/main" val="3081171345"/>
                    </a:ext>
                  </a:extLst>
                </a:gridCol>
                <a:gridCol w="2122805">
                  <a:extLst>
                    <a:ext uri="{9D8B030D-6E8A-4147-A177-3AD203B41FA5}">
                      <a16:colId xmlns:a16="http://schemas.microsoft.com/office/drawing/2014/main" val="577836628"/>
                    </a:ext>
                  </a:extLst>
                </a:gridCol>
                <a:gridCol w="2018048">
                  <a:extLst>
                    <a:ext uri="{9D8B030D-6E8A-4147-A177-3AD203B41FA5}">
                      <a16:colId xmlns:a16="http://schemas.microsoft.com/office/drawing/2014/main" val="1833929747"/>
                    </a:ext>
                  </a:extLst>
                </a:gridCol>
                <a:gridCol w="2018048">
                  <a:extLst>
                    <a:ext uri="{9D8B030D-6E8A-4147-A177-3AD203B41FA5}">
                      <a16:colId xmlns:a16="http://schemas.microsoft.com/office/drawing/2014/main" val="3682071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УК №1</a:t>
                      </a:r>
                    </a:p>
                    <a:p>
                      <a:pPr algn="ctr"/>
                      <a:r>
                        <a:rPr lang="ru-RU" sz="1400" b="0" dirty="0" err="1">
                          <a:solidFill>
                            <a:schemeClr val="tx1"/>
                          </a:solidFill>
                        </a:rPr>
                        <a:t>Дубининская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</a:rPr>
                        <a:t>, 42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УК №2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</a:rPr>
                        <a:t>Бахрушина, 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УК</a:t>
                      </a:r>
                      <a:r>
                        <a:rPr lang="ru-RU" baseline="0" dirty="0">
                          <a:solidFill>
                            <a:schemeClr val="tx1"/>
                          </a:solidFill>
                        </a:rPr>
                        <a:t> №3</a:t>
                      </a:r>
                    </a:p>
                    <a:p>
                      <a:pPr algn="ctr"/>
                      <a:r>
                        <a:rPr lang="ru-RU" sz="1600" b="0" baseline="0" dirty="0">
                          <a:solidFill>
                            <a:schemeClr val="tx1"/>
                          </a:solidFill>
                        </a:rPr>
                        <a:t>Житная, 6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УК №4</a:t>
                      </a:r>
                    </a:p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</a:rPr>
                        <a:t>Стремянный пер., 33/35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УК №5</a:t>
                      </a:r>
                    </a:p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</a:rPr>
                        <a:t>Люсиновская, 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5867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Руководитель корпуса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Мотылев Артем Дмитриевич,</a:t>
                      </a:r>
                    </a:p>
                    <a:p>
                      <a:r>
                        <a:rPr lang="en-US" sz="1400" dirty="0">
                          <a:hlinkClick r:id="rId2"/>
                        </a:rPr>
                        <a:t>motylev@co627.ru</a:t>
                      </a:r>
                      <a:r>
                        <a:rPr lang="ru-RU" sz="14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Давыдова Юлия Андреевна, 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jul.82@list.ru</a:t>
                      </a:r>
                      <a:r>
                        <a:rPr lang="en-US" sz="1800" dirty="0"/>
                        <a:t> 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Терещенко Ирина Михайловна</a:t>
                      </a:r>
                    </a:p>
                    <a:p>
                      <a:r>
                        <a:rPr lang="en-US" sz="1400" dirty="0">
                          <a:hlinkClick r:id="rId4"/>
                        </a:rPr>
                        <a:t>tereshhenko@co627.ru</a:t>
                      </a:r>
                      <a:r>
                        <a:rPr lang="ru-RU" sz="14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err="1"/>
                        <a:t>Алхазова</a:t>
                      </a:r>
                      <a:r>
                        <a:rPr lang="ru-RU" sz="1800" dirty="0"/>
                        <a:t> Анна Андреевна</a:t>
                      </a:r>
                    </a:p>
                    <a:p>
                      <a:r>
                        <a:rPr lang="en-US" sz="1400" dirty="0">
                          <a:hlinkClick r:id="rId5"/>
                        </a:rPr>
                        <a:t>alhazova@co627.ru</a:t>
                      </a:r>
                      <a:r>
                        <a:rPr lang="ru-RU" sz="14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err="1"/>
                        <a:t>Вегеро</a:t>
                      </a:r>
                      <a:r>
                        <a:rPr lang="ru-RU" sz="1800" dirty="0"/>
                        <a:t> Алла Владимировна</a:t>
                      </a:r>
                    </a:p>
                    <a:p>
                      <a:r>
                        <a:rPr lang="en-US" sz="1400" dirty="0">
                          <a:hlinkClick r:id="rId6"/>
                        </a:rPr>
                        <a:t>vegero@co627.ru</a:t>
                      </a:r>
                      <a:r>
                        <a:rPr lang="ru-RU" sz="14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85072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Заведующий</a:t>
                      </a:r>
                    </a:p>
                    <a:p>
                      <a:r>
                        <a:rPr lang="ru-RU" dirty="0"/>
                        <a:t>учебной частью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Ануфриев Сергей Викторович (5 – 11 классы)</a:t>
                      </a:r>
                    </a:p>
                    <a:p>
                      <a:r>
                        <a:rPr lang="en-US" sz="1400" dirty="0">
                          <a:hlinkClick r:id="rId7"/>
                        </a:rPr>
                        <a:t>anufriev@co627.ru</a:t>
                      </a:r>
                      <a:r>
                        <a:rPr lang="ru-RU" sz="1400" dirty="0"/>
                        <a:t> </a:t>
                      </a:r>
                    </a:p>
                    <a:p>
                      <a:endParaRPr lang="ru-RU" sz="1400" dirty="0"/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Давыдова Татьяна Анатольевна (1 – 4 классы) 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8"/>
                        </a:rPr>
                        <a:t>davidova@co627.ru</a:t>
                      </a:r>
                      <a:r>
                        <a:rPr lang="ru-RU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Давыдова Юлия Андреевна,</a:t>
                      </a:r>
                      <a:r>
                        <a:rPr lang="ru-RU" sz="1800" baseline="0" dirty="0"/>
                        <a:t> 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jul.82@list.ru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Прилепа Юлия Васильевна,</a:t>
                      </a:r>
                    </a:p>
                    <a:p>
                      <a:r>
                        <a:rPr lang="en-US" sz="1400" dirty="0">
                          <a:hlinkClick r:id="rId9"/>
                        </a:rPr>
                        <a:t>prilepa@co627.ru</a:t>
                      </a:r>
                      <a:r>
                        <a:rPr lang="ru-RU" sz="14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err="1"/>
                        <a:t>Князькина</a:t>
                      </a:r>
                      <a:r>
                        <a:rPr lang="ru-RU" sz="1800" dirty="0"/>
                        <a:t> Мария Александровна</a:t>
                      </a:r>
                    </a:p>
                    <a:p>
                      <a:r>
                        <a:rPr lang="en-US" sz="1400" dirty="0">
                          <a:hlinkClick r:id="rId10"/>
                        </a:rPr>
                        <a:t>knyazkina@co627.ru</a:t>
                      </a:r>
                      <a:r>
                        <a:rPr lang="ru-RU" sz="14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err="1"/>
                        <a:t>Мельчугова</a:t>
                      </a:r>
                      <a:r>
                        <a:rPr lang="ru-RU" sz="1800" dirty="0"/>
                        <a:t> Марина Петровна</a:t>
                      </a:r>
                    </a:p>
                    <a:p>
                      <a:r>
                        <a:rPr lang="en-US" sz="1400" dirty="0">
                          <a:hlinkClick r:id="rId11"/>
                        </a:rPr>
                        <a:t>melchugova@co627.ru</a:t>
                      </a:r>
                      <a:r>
                        <a:rPr lang="ru-RU" sz="14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4614331"/>
                  </a:ext>
                </a:extLst>
              </a:tr>
            </a:tbl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23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550414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413796" y="0"/>
            <a:ext cx="65216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Повестка</a:t>
            </a:r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srgbClr val="2091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526858"/>
            <a:ext cx="12192000" cy="3311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87592" y="6299182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F1DABCE1-8D7F-4BF3-991A-7E10798AB26B}"/>
              </a:ext>
            </a:extLst>
          </p:cNvPr>
          <p:cNvSpPr txBox="1">
            <a:spLocks/>
          </p:cNvSpPr>
          <p:nvPr/>
        </p:nvSpPr>
        <p:spPr>
          <a:xfrm>
            <a:off x="500922" y="856211"/>
            <a:ext cx="8323629" cy="53977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получения образования.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Календарный учебный график на 202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-202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уч. год (начало, продолжительность, окончание учебного года; расписание звонков; расписание каникул).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занятий 0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.09.202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0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.09.202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Классное руководство. Педагогический состав классов.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Учебный план. План внеурочной занятости.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Расписание учебных занятий и внеурочной деятельности.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Учебники и учебные принадлежности.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Дополнительное образование. Группы присмотра и ухода за детьми.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Внешний вид.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Стоимость питания. Льготное питание.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Контакты и взаимодействие. Где посмотреть информацию?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Ответы на вопросы.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866D9DA-8565-6C72-9390-4A6C49F90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6747" y="4062254"/>
            <a:ext cx="1794040" cy="234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694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2274897" y="350544"/>
            <a:ext cx="9311691" cy="812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Взаимодействие</a:t>
            </a:r>
            <a:endParaRPr kumimoji="0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74336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     </a:t>
            </a:r>
          </a:p>
        </p:txBody>
      </p:sp>
      <p:sp>
        <p:nvSpPr>
          <p:cNvPr id="19" name="Google Shape;98;p13">
            <a:extLst>
              <a:ext uri="{FF2B5EF4-FFF2-40B4-BE49-F238E27FC236}">
                <a16:creationId xmlns:a16="http://schemas.microsoft.com/office/drawing/2014/main" id="{EBF3C8D6-D4D3-455B-9A61-DDD25D7D32E8}"/>
              </a:ext>
            </a:extLst>
          </p:cNvPr>
          <p:cNvSpPr/>
          <p:nvPr/>
        </p:nvSpPr>
        <p:spPr>
          <a:xfrm>
            <a:off x="8178800" y="6265027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180A6C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F909B3E8-68BA-04E1-6B11-6AA256D303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330617"/>
              </p:ext>
            </p:extLst>
          </p:nvPr>
        </p:nvGraphicFramePr>
        <p:xfrm>
          <a:off x="336233" y="1465823"/>
          <a:ext cx="5947609" cy="3765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6AAEE064-D22A-CE97-3E43-CD2A2B6D57AD}"/>
              </a:ext>
            </a:extLst>
          </p:cNvPr>
          <p:cNvSpPr txBox="1"/>
          <p:nvPr/>
        </p:nvSpPr>
        <p:spPr>
          <a:xfrm>
            <a:off x="404573" y="5376596"/>
            <a:ext cx="60045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Любые вопросы, обращения, жалобы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во внешние структуры (включая соцсети)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возвращаются в школу и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решаются на месте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179F7F-3D4D-1D74-8692-4F6AB0D6F464}"/>
              </a:ext>
            </a:extLst>
          </p:cNvPr>
          <p:cNvSpPr txBox="1"/>
          <p:nvPr/>
        </p:nvSpPr>
        <p:spPr>
          <a:xfrm>
            <a:off x="6995428" y="1936216"/>
            <a:ext cx="438402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rPr>
              <a:t>Дубининская, 42, 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rPr>
              <a:t>каб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rPr>
              <a:t>. 116 –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rPr>
              <a:t>документы, личные дела, справки,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rPr>
              <a:t>прием в школу,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rPr>
              <a:t>выдача документов при выбытии,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rPr>
              <a:t>перевод из класса в класс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err="1">
                <a:solidFill>
                  <a:srgbClr val="000000"/>
                </a:solidFill>
                <a:latin typeface="Arial" panose="020B0604020202020204"/>
              </a:rPr>
              <a:t>Стеркина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/>
              </a:rPr>
              <a:t> Ольга Михайловна,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>
                <a:solidFill>
                  <a:srgbClr val="000000"/>
                </a:solidFill>
                <a:latin typeface="Arial" panose="020B0604020202020204"/>
              </a:rPr>
              <a:t>с 9.00 до 18.00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rPr>
              <a:t>Тел. 499-235-71-44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675195" y="5114986"/>
            <a:ext cx="17460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СФЕРУМ</a:t>
            </a:r>
          </a:p>
        </p:txBody>
      </p:sp>
    </p:spTree>
    <p:extLst>
      <p:ext uri="{BB962C8B-B14F-4D97-AF65-F5344CB8AC3E}">
        <p14:creationId xmlns:p14="http://schemas.microsoft.com/office/powerpoint/2010/main" val="275818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1945288" y="308285"/>
            <a:ext cx="9311691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Администрация комплекса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74336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     </a:t>
            </a:r>
          </a:p>
        </p:txBody>
      </p:sp>
      <p:sp>
        <p:nvSpPr>
          <p:cNvPr id="19" name="Google Shape;98;p13">
            <a:extLst>
              <a:ext uri="{FF2B5EF4-FFF2-40B4-BE49-F238E27FC236}">
                <a16:creationId xmlns:a16="http://schemas.microsoft.com/office/drawing/2014/main" id="{EBF3C8D6-D4D3-455B-9A61-DDD25D7D32E8}"/>
              </a:ext>
            </a:extLst>
          </p:cNvPr>
          <p:cNvSpPr/>
          <p:nvPr/>
        </p:nvSpPr>
        <p:spPr>
          <a:xfrm>
            <a:off x="8178800" y="6265027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180A6C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D8501604-90A6-2856-A2C5-31FDDE77AE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4892514"/>
              </p:ext>
            </p:extLst>
          </p:nvPr>
        </p:nvGraphicFramePr>
        <p:xfrm>
          <a:off x="173341" y="1759436"/>
          <a:ext cx="11732332" cy="4513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8570">
                  <a:extLst>
                    <a:ext uri="{9D8B030D-6E8A-4147-A177-3AD203B41FA5}">
                      <a16:colId xmlns:a16="http://schemas.microsoft.com/office/drawing/2014/main" val="2953522584"/>
                    </a:ext>
                  </a:extLst>
                </a:gridCol>
                <a:gridCol w="3464318">
                  <a:extLst>
                    <a:ext uri="{9D8B030D-6E8A-4147-A177-3AD203B41FA5}">
                      <a16:colId xmlns:a16="http://schemas.microsoft.com/office/drawing/2014/main" val="3147141792"/>
                    </a:ext>
                  </a:extLst>
                </a:gridCol>
                <a:gridCol w="3406496">
                  <a:extLst>
                    <a:ext uri="{9D8B030D-6E8A-4147-A177-3AD203B41FA5}">
                      <a16:colId xmlns:a16="http://schemas.microsoft.com/office/drawing/2014/main" val="1277851077"/>
                    </a:ext>
                  </a:extLst>
                </a:gridCol>
                <a:gridCol w="1842948">
                  <a:extLst>
                    <a:ext uri="{9D8B030D-6E8A-4147-A177-3AD203B41FA5}">
                      <a16:colId xmlns:a16="http://schemas.microsoft.com/office/drawing/2014/main" val="2121647623"/>
                    </a:ext>
                  </a:extLst>
                </a:gridCol>
              </a:tblGrid>
              <a:tr h="468801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ФИО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Курируемые вопросы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Электронная почта, приемное время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Телефон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779012"/>
                  </a:ext>
                </a:extLst>
              </a:tr>
              <a:tr h="809165">
                <a:tc>
                  <a:txBody>
                    <a:bodyPr/>
                    <a:lstStyle/>
                    <a:p>
                      <a:pPr algn="just"/>
                      <a:r>
                        <a:rPr lang="ru-RU" dirty="0"/>
                        <a:t>Павлюченко Людмила Васильевна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Директор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3"/>
                        </a:rPr>
                        <a:t>PavlyuchenkoLV@edu.mos.ru</a:t>
                      </a:r>
                      <a:endParaRPr lang="ru-RU" sz="1600" dirty="0"/>
                    </a:p>
                    <a:p>
                      <a:r>
                        <a:rPr lang="ru-RU" sz="1600" dirty="0"/>
                        <a:t>Запись через секретаря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495-959-78-31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2708776"/>
                  </a:ext>
                </a:extLst>
              </a:tr>
              <a:tr h="1022055">
                <a:tc>
                  <a:txBody>
                    <a:bodyPr/>
                    <a:lstStyle/>
                    <a:p>
                      <a:pPr algn="just"/>
                      <a:r>
                        <a:rPr lang="ru-RU" dirty="0" err="1"/>
                        <a:t>Куневская</a:t>
                      </a:r>
                      <a:r>
                        <a:rPr lang="ru-RU" dirty="0"/>
                        <a:t> Людмила Викторовна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Заместитель директора,</a:t>
                      </a:r>
                    </a:p>
                    <a:p>
                      <a:r>
                        <a:rPr lang="ru-RU" dirty="0"/>
                        <a:t>контроль качества образования</a:t>
                      </a:r>
                    </a:p>
                    <a:p>
                      <a:r>
                        <a:rPr lang="ru-RU" dirty="0"/>
                        <a:t>содержание образования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4"/>
                        </a:rPr>
                        <a:t>kunevskaya@co627.ru</a:t>
                      </a:r>
                      <a:r>
                        <a:rPr lang="ru-RU" dirty="0"/>
                        <a:t>,</a:t>
                      </a:r>
                    </a:p>
                    <a:p>
                      <a:r>
                        <a:rPr lang="ru-RU" dirty="0"/>
                        <a:t>Понедельник, 17.30 – 19.30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/>
                        <a:t>499- 235-71-44 (доб. 1210)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600" dirty="0"/>
                    </a:p>
                    <a:p>
                      <a:r>
                        <a:rPr lang="ru-RU" sz="1600" dirty="0"/>
                        <a:t>8-985-511-27-41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6356151"/>
                  </a:ext>
                </a:extLst>
              </a:tr>
              <a:tr h="809165">
                <a:tc>
                  <a:txBody>
                    <a:bodyPr/>
                    <a:lstStyle/>
                    <a:p>
                      <a:pPr algn="just"/>
                      <a:r>
                        <a:rPr lang="ru-RU" dirty="0" err="1"/>
                        <a:t>Гуливицкая</a:t>
                      </a:r>
                      <a:r>
                        <a:rPr lang="ru-RU" dirty="0"/>
                        <a:t> Марианна Вячеславовна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Заместитель директора,</a:t>
                      </a:r>
                    </a:p>
                    <a:p>
                      <a:r>
                        <a:rPr lang="ru-RU" dirty="0"/>
                        <a:t>социализация и воспитание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5"/>
                        </a:rPr>
                        <a:t>gulivitskaya@co627.ru</a:t>
                      </a:r>
                      <a:endParaRPr lang="ru-RU" dirty="0"/>
                    </a:p>
                    <a:p>
                      <a:r>
                        <a:rPr lang="ru-RU"/>
                        <a:t>Пятница, 8.00</a:t>
                      </a:r>
                      <a:r>
                        <a:rPr lang="ru-RU" baseline="0"/>
                        <a:t> – 10.00</a:t>
                      </a:r>
                      <a:r>
                        <a:rPr lang="ru-RU"/>
                        <a:t>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/>
                        <a:t>499- 235-71-44 (доб. 1216)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600" dirty="0"/>
                    </a:p>
                    <a:p>
                      <a:r>
                        <a:rPr lang="ru-RU" sz="1600" dirty="0"/>
                        <a:t>8-910-495-21-59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3836810"/>
                  </a:ext>
                </a:extLst>
              </a:tr>
              <a:tr h="809165">
                <a:tc>
                  <a:txBody>
                    <a:bodyPr/>
                    <a:lstStyle/>
                    <a:p>
                      <a:pPr algn="just"/>
                      <a:r>
                        <a:rPr lang="ru-RU" dirty="0" err="1"/>
                        <a:t>Мухаметшин</a:t>
                      </a:r>
                      <a:r>
                        <a:rPr lang="ru-RU" dirty="0"/>
                        <a:t> Александр </a:t>
                      </a:r>
                      <a:r>
                        <a:rPr lang="ru-RU" dirty="0" err="1"/>
                        <a:t>Тагирович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Заместитель директора,</a:t>
                      </a:r>
                    </a:p>
                    <a:p>
                      <a:r>
                        <a:rPr lang="ru-RU" dirty="0"/>
                        <a:t>ресурсы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6"/>
                        </a:rPr>
                        <a:t>mukhametshin@co627.ru</a:t>
                      </a:r>
                      <a:r>
                        <a:rPr lang="ru-RU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/>
                        <a:t>499- 235-71-44 (доб. 1214)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74122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20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1945288" y="308285"/>
            <a:ext cx="9311691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Где посмотреть информацию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74336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     </a:t>
            </a:r>
          </a:p>
        </p:txBody>
      </p:sp>
      <p:sp>
        <p:nvSpPr>
          <p:cNvPr id="19" name="Google Shape;98;p13">
            <a:extLst>
              <a:ext uri="{FF2B5EF4-FFF2-40B4-BE49-F238E27FC236}">
                <a16:creationId xmlns:a16="http://schemas.microsoft.com/office/drawing/2014/main" id="{EBF3C8D6-D4D3-455B-9A61-DDD25D7D32E8}"/>
              </a:ext>
            </a:extLst>
          </p:cNvPr>
          <p:cNvSpPr/>
          <p:nvPr/>
        </p:nvSpPr>
        <p:spPr>
          <a:xfrm>
            <a:off x="8178800" y="6265027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180A6C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4D7FA77-EFFE-3AF2-553F-7A85B6A516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073" y="1967143"/>
            <a:ext cx="3112781" cy="40752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CF3C4E-916A-8D60-7586-F4C4BF903FC6}"/>
              </a:ext>
            </a:extLst>
          </p:cNvPr>
          <p:cNvSpPr txBox="1"/>
          <p:nvPr/>
        </p:nvSpPr>
        <p:spPr>
          <a:xfrm>
            <a:off x="5114257" y="1239588"/>
            <a:ext cx="667558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hlinkClick r:id="rId4"/>
              </a:rPr>
              <a:t>Государственное бюджетное общеобразовательное учреждение города Москвы "Школа № 627 имени генерала Д.Д. Лелюшенко" (mskobr.ru)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2E8DB9-464A-C5B9-A30F-176E33862876}"/>
              </a:ext>
            </a:extLst>
          </p:cNvPr>
          <p:cNvSpPr txBox="1"/>
          <p:nvPr/>
        </p:nvSpPr>
        <p:spPr>
          <a:xfrm>
            <a:off x="7435274" y="5352522"/>
            <a:ext cx="44403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u="none" strike="noStrike" dirty="0">
                <a:effectLst/>
                <a:highlight>
                  <a:srgbClr val="FFFFFF"/>
                </a:highlight>
                <a:latin typeface="-apple-system"/>
                <a:hlinkClick r:id="rId5"/>
              </a:rPr>
              <a:t>vk.com</a:t>
            </a:r>
            <a:r>
              <a:rPr lang="en-US" sz="2800" b="0" i="0" u="none" strike="noStrike" dirty="0">
                <a:effectLst/>
                <a:highlight>
                  <a:srgbClr val="FFFFFF"/>
                </a:highlight>
                <a:latin typeface="Verdana" panose="020B0604030504040204" pitchFamily="34" charset="0"/>
                <a:hlinkClick r:id="rId5"/>
              </a:rPr>
              <a:t>›</a:t>
            </a:r>
            <a:r>
              <a:rPr lang="en-US" sz="2800" b="0" i="0" u="none" strike="noStrike" dirty="0">
                <a:effectLst/>
                <a:highlight>
                  <a:srgbClr val="FFFFFF"/>
                </a:highlight>
                <a:latin typeface="-apple-system"/>
                <a:hlinkClick r:id="rId5"/>
              </a:rPr>
              <a:t>public_school627</a:t>
            </a:r>
            <a:endParaRPr lang="ru-RU" sz="28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371CD4E-5C30-635A-D473-66F7E4FC75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3217" y="2172557"/>
            <a:ext cx="5609862" cy="258137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094D1DC-09DA-06A8-B3A4-457B5C1219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67901" y="5099016"/>
            <a:ext cx="2174249" cy="122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7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C9605A6A-D3E8-1F4C-967C-45BE7D1FFBED}"/>
              </a:ext>
            </a:extLst>
          </p:cNvPr>
          <p:cNvSpPr/>
          <p:nvPr/>
        </p:nvSpPr>
        <p:spPr>
          <a:xfrm>
            <a:off x="6218705" y="-76200"/>
            <a:ext cx="6200600" cy="6934200"/>
          </a:xfrm>
          <a:prstGeom prst="rect">
            <a:avLst/>
          </a:prstGeom>
          <a:solidFill>
            <a:srgbClr val="011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 dirty="0"/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283F6954-A380-EB44-B1F8-44CC4B43D0C4}"/>
              </a:ext>
            </a:extLst>
          </p:cNvPr>
          <p:cNvSpPr txBox="1"/>
          <p:nvPr/>
        </p:nvSpPr>
        <p:spPr>
          <a:xfrm>
            <a:off x="7077414" y="3206457"/>
            <a:ext cx="3231029" cy="559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defTabSz="238105">
              <a:spcAft>
                <a:spcPts val="600"/>
              </a:spcAft>
              <a:defRPr/>
            </a:pPr>
            <a:r>
              <a:rPr lang="ru-RU" sz="933" b="1" kern="0" dirty="0">
                <a:solidFill>
                  <a:schemeClr val="accent1"/>
                </a:solidFill>
                <a:latin typeface="Century Gothic" panose="020B0502020202020204" pitchFamily="34" charset="0"/>
                <a:ea typeface="Roboto Th" pitchFamily="2" charset="0"/>
                <a:cs typeface="Arial" panose="020B0604020202020204" pitchFamily="34" charset="0"/>
              </a:rPr>
              <a:t>Почта</a:t>
            </a:r>
            <a:endParaRPr lang="es-ES" b="1" kern="0" dirty="0">
              <a:solidFill>
                <a:schemeClr val="accent1"/>
              </a:solidFill>
              <a:latin typeface="Century Gothic" panose="020B0502020202020204" pitchFamily="34" charset="0"/>
              <a:ea typeface="Roboto Th" pitchFamily="2" charset="0"/>
              <a:cs typeface="Arial" panose="020B0604020202020204" pitchFamily="34" charset="0"/>
            </a:endParaRPr>
          </a:p>
          <a:p>
            <a:pPr defTabSz="238105">
              <a:spcAft>
                <a:spcPts val="600"/>
              </a:spcAft>
              <a:defRPr/>
            </a:pPr>
            <a:r>
              <a:rPr lang="ru-RU" sz="1600" kern="0" dirty="0">
                <a:latin typeface="Century Gothic" panose="020B0502020202020204" pitchFamily="34" charset="0"/>
                <a:ea typeface="Roboto Th" pitchFamily="2" charset="0"/>
                <a:cs typeface="Arial" panose="020B0604020202020204" pitchFamily="34" charset="0"/>
              </a:rPr>
              <a:t>627</a:t>
            </a:r>
            <a:r>
              <a:rPr lang="en-US" sz="1600" kern="0" dirty="0">
                <a:latin typeface="Century Gothic" panose="020B0502020202020204" pitchFamily="34" charset="0"/>
                <a:ea typeface="Roboto Th" pitchFamily="2" charset="0"/>
                <a:cs typeface="Arial" panose="020B0604020202020204" pitchFamily="34" charset="0"/>
              </a:rPr>
              <a:t>@edu.mos.ru</a:t>
            </a:r>
            <a:endParaRPr lang="es-ES" sz="1600" kern="0" dirty="0">
              <a:latin typeface="Century Gothic" panose="020B0502020202020204" pitchFamily="34" charset="0"/>
              <a:ea typeface="Roboto Th" pitchFamily="2" charset="0"/>
              <a:cs typeface="Arial" panose="020B0604020202020204" pitchFamily="34" charset="0"/>
            </a:endParaRPr>
          </a:p>
        </p:txBody>
      </p:sp>
      <p:sp>
        <p:nvSpPr>
          <p:cNvPr id="7" name="Rectangle 27">
            <a:extLst>
              <a:ext uri="{FF2B5EF4-FFF2-40B4-BE49-F238E27FC236}">
                <a16:creationId xmlns:a16="http://schemas.microsoft.com/office/drawing/2014/main" id="{66CDC973-7063-F74D-9870-F2BF24B09F16}"/>
              </a:ext>
            </a:extLst>
          </p:cNvPr>
          <p:cNvSpPr/>
          <p:nvPr/>
        </p:nvSpPr>
        <p:spPr>
          <a:xfrm>
            <a:off x="1051763" y="2066623"/>
            <a:ext cx="4163788" cy="748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41731"/>
            <a:r>
              <a:rPr lang="ru-RU" sz="2133" dirty="0">
                <a:solidFill>
                  <a:srgbClr val="011627"/>
                </a:solidFill>
                <a:latin typeface="Century Gothic" panose="020B0502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Спасибо за внимание</a:t>
            </a:r>
            <a:endParaRPr lang="en" sz="2133" dirty="0">
              <a:solidFill>
                <a:srgbClr val="011627"/>
              </a:solidFill>
              <a:latin typeface="Century Gothic" panose="020B0502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pPr algn="ctr" defTabSz="941731"/>
            <a:r>
              <a:rPr lang="en-US" sz="2133" b="1" dirty="0">
                <a:solidFill>
                  <a:srgbClr val="011627"/>
                </a:solidFill>
                <a:latin typeface="Century Gothic" panose="020B0502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639830F8-B408-3C48-86B8-FE82433813AA}"/>
              </a:ext>
            </a:extLst>
          </p:cNvPr>
          <p:cNvSpPr txBox="1"/>
          <p:nvPr/>
        </p:nvSpPr>
        <p:spPr>
          <a:xfrm>
            <a:off x="7077414" y="4088686"/>
            <a:ext cx="3012672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defTabSz="238105">
              <a:spcAft>
                <a:spcPts val="600"/>
              </a:spcAft>
              <a:defRPr/>
            </a:pPr>
            <a:r>
              <a:rPr lang="ru-RU" sz="933" b="1" kern="0" dirty="0">
                <a:solidFill>
                  <a:schemeClr val="accent1"/>
                </a:solidFill>
                <a:latin typeface="Century Gothic" panose="020B0502020202020204" pitchFamily="34" charset="0"/>
                <a:ea typeface="Roboto Th" pitchFamily="2" charset="0"/>
                <a:cs typeface="Arial" panose="020B0604020202020204" pitchFamily="34" charset="0"/>
              </a:rPr>
              <a:t>Телефон</a:t>
            </a:r>
            <a:r>
              <a:rPr lang="en-US" sz="933" b="1" kern="0" dirty="0">
                <a:solidFill>
                  <a:schemeClr val="accent1"/>
                </a:solidFill>
                <a:latin typeface="Century Gothic" panose="020B0502020202020204" pitchFamily="34" charset="0"/>
                <a:ea typeface="Roboto Th" pitchFamily="2" charset="0"/>
                <a:cs typeface="Arial" panose="020B0604020202020204" pitchFamily="34" charset="0"/>
              </a:rPr>
              <a:t>:</a:t>
            </a:r>
          </a:p>
          <a:p>
            <a:pPr defTabSz="238105">
              <a:spcAft>
                <a:spcPts val="600"/>
              </a:spcAft>
              <a:defRPr/>
            </a:pPr>
            <a:r>
              <a:rPr lang="ru-RU" dirty="0"/>
              <a:t>+7 (495) 959-78-31</a:t>
            </a:r>
            <a:endParaRPr lang="es-ES" sz="1600" b="1" kern="0" dirty="0">
              <a:solidFill>
                <a:schemeClr val="bg2"/>
              </a:solidFill>
              <a:latin typeface="Century Gothic" panose="020B0502020202020204" pitchFamily="34" charset="0"/>
              <a:ea typeface="Roboto Th" pitchFamily="2" charset="0"/>
              <a:cs typeface="Arial" panose="020B0604020202020204" pitchFamily="34" charset="0"/>
            </a:endParaRPr>
          </a:p>
          <a:p>
            <a:pPr defTabSz="238105">
              <a:spcAft>
                <a:spcPts val="600"/>
              </a:spcAft>
              <a:defRPr/>
            </a:pPr>
            <a:endParaRPr lang="es-ES" sz="933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CA876E1-94FB-42D5-9D4E-1DB94FC9C18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557" y="2909686"/>
            <a:ext cx="1179000" cy="1179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AC40C03-07C7-4C19-851F-09456276BD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557" y="3098222"/>
            <a:ext cx="786496" cy="841752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5F47341-EEB0-41BE-9E18-75F29B35343F}"/>
              </a:ext>
            </a:extLst>
          </p:cNvPr>
          <p:cNvSpPr/>
          <p:nvPr/>
        </p:nvSpPr>
        <p:spPr>
          <a:xfrm>
            <a:off x="6418385" y="1606502"/>
            <a:ext cx="5433645" cy="1022398"/>
          </a:xfrm>
          <a:prstGeom prst="rect">
            <a:avLst/>
          </a:prstGeom>
        </p:spPr>
        <p:txBody>
          <a:bodyPr wrap="none">
            <a:normAutofit fontScale="92500" lnSpcReduction="20000"/>
          </a:bodyPr>
          <a:lstStyle/>
          <a:p>
            <a:r>
              <a:rPr lang="ru-RU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Государственное бюджетное общеобразовательное</a:t>
            </a:r>
            <a:endParaRPr lang="en-US" dirty="0">
              <a:solidFill>
                <a:schemeClr val="bg1"/>
              </a:solidFill>
              <a:latin typeface="Roboto" panose="020B0604020202020204" charset="0"/>
              <a:ea typeface="Roboto" panose="020B0604020202020204" charset="0"/>
              <a:cs typeface="Roboto" panose="020B0604020202020204" charset="0"/>
            </a:endParaRPr>
          </a:p>
          <a:p>
            <a:r>
              <a:rPr lang="ru-RU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учреждение </a:t>
            </a:r>
            <a:endParaRPr lang="en-US" dirty="0">
              <a:solidFill>
                <a:schemeClr val="bg1"/>
              </a:solidFill>
              <a:latin typeface="Roboto" panose="020B0604020202020204" charset="0"/>
              <a:ea typeface="Roboto" panose="020B0604020202020204" charset="0"/>
              <a:cs typeface="Roboto" panose="020B0604020202020204" charset="0"/>
            </a:endParaRPr>
          </a:p>
          <a:p>
            <a:r>
              <a:rPr lang="ru-RU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города Москвы </a:t>
            </a:r>
            <a:endParaRPr lang="en-US" dirty="0">
              <a:solidFill>
                <a:schemeClr val="bg1"/>
              </a:solidFill>
              <a:latin typeface="Roboto" panose="020B0604020202020204" charset="0"/>
              <a:ea typeface="Roboto" panose="020B0604020202020204" charset="0"/>
              <a:cs typeface="Roboto" panose="020B0604020202020204" charset="0"/>
            </a:endParaRPr>
          </a:p>
          <a:p>
            <a:r>
              <a:rPr lang="ru-RU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«Школа № 627 имени генерала Д.Д. Лелюшенко»:</a:t>
            </a:r>
          </a:p>
        </p:txBody>
      </p:sp>
      <p:sp>
        <p:nvSpPr>
          <p:cNvPr id="2" name="Rectangle 27">
            <a:extLst>
              <a:ext uri="{FF2B5EF4-FFF2-40B4-BE49-F238E27FC236}">
                <a16:creationId xmlns:a16="http://schemas.microsoft.com/office/drawing/2014/main" id="{FABACC5D-DCE3-0E82-E633-F18F63CE1447}"/>
              </a:ext>
            </a:extLst>
          </p:cNvPr>
          <p:cNvSpPr/>
          <p:nvPr/>
        </p:nvSpPr>
        <p:spPr>
          <a:xfrm>
            <a:off x="980663" y="4685132"/>
            <a:ext cx="4163788" cy="748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41731"/>
            <a:r>
              <a:rPr lang="ru-RU" sz="2133" dirty="0">
                <a:solidFill>
                  <a:srgbClr val="011627"/>
                </a:solidFill>
                <a:latin typeface="Century Gothic" panose="020B0502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Вопросы?</a:t>
            </a:r>
            <a:endParaRPr lang="en" sz="2133" dirty="0">
              <a:solidFill>
                <a:srgbClr val="011627"/>
              </a:solidFill>
              <a:latin typeface="Century Gothic" panose="020B0502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pPr algn="ctr" defTabSz="941731"/>
            <a:r>
              <a:rPr lang="en-US" sz="2133" b="1" dirty="0">
                <a:solidFill>
                  <a:srgbClr val="011627"/>
                </a:solidFill>
                <a:latin typeface="Century Gothic" panose="020B0502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2504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392712" y="104296"/>
            <a:ext cx="9711870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Tenor Sans"/>
                <a:ea typeface="+mn-ea"/>
                <a:cs typeface="+mn-cs"/>
                <a:sym typeface="Tenor Sans"/>
              </a:rPr>
              <a:t>Календарный учебный график на 2025-2026 уч. год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srgbClr val="2091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386358"/>
            <a:ext cx="12192000" cy="4716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0C48BB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78800" y="6243609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B4E3E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294000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EDD691D-F9A2-0C2C-7D78-FB6E06275D9B}"/>
              </a:ext>
            </a:extLst>
          </p:cNvPr>
          <p:cNvSpPr txBox="1"/>
          <p:nvPr/>
        </p:nvSpPr>
        <p:spPr>
          <a:xfrm>
            <a:off x="9472634" y="2889000"/>
            <a:ext cx="220749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/>
              <a:t>Электронное</a:t>
            </a:r>
          </a:p>
          <a:p>
            <a:pPr algn="ctr"/>
            <a:r>
              <a:rPr lang="ru-RU" sz="1600" i="1" dirty="0"/>
              <a:t>обучение и промежуточная аттестация в мае-июне в период ГИА</a:t>
            </a:r>
          </a:p>
          <a:p>
            <a:pPr algn="ctr"/>
            <a:r>
              <a:rPr lang="ru-RU" sz="1600" i="1" dirty="0"/>
              <a:t>с организацией дежурных групп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332" y="1160252"/>
            <a:ext cx="8905483" cy="446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65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392712" y="0"/>
            <a:ext cx="9711870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Tenor Sans"/>
                <a:ea typeface="+mn-ea"/>
                <a:cs typeface="+mn-cs"/>
                <a:sym typeface="Tenor Sans"/>
              </a:rPr>
              <a:t>Календарный учебный график на 2025-2026 уч. год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srgbClr val="2091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386358"/>
            <a:ext cx="12192000" cy="4716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0C48BB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78800" y="6243609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B4E3E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294000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103" y="953538"/>
            <a:ext cx="10101361" cy="489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46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1363796" y="524848"/>
            <a:ext cx="6200786" cy="517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Tenor Sans"/>
                <a:ea typeface="+mn-ea"/>
                <a:cs typeface="+mn-cs"/>
                <a:sym typeface="Tenor Sans"/>
              </a:rPr>
              <a:t>2. Расписание звонков</a:t>
            </a: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386358"/>
            <a:ext cx="12192000" cy="4716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0C48BB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78800" y="6243609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B4E3E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600" y="170164"/>
            <a:ext cx="1728325" cy="1332224"/>
          </a:xfrm>
          <a:prstGeom prst="rect">
            <a:avLst/>
          </a:prstGeom>
        </p:spPr>
      </p:pic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294000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093" y="1790869"/>
            <a:ext cx="9140374" cy="3678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84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473530" y="71375"/>
            <a:ext cx="9711870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Tenor Sans"/>
                <a:ea typeface="+mn-ea"/>
                <a:cs typeface="+mn-cs"/>
                <a:sym typeface="Tenor Sans"/>
              </a:rPr>
              <a:t>Календарный учебный график на 2025-2026 уч. год</a:t>
            </a: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386358"/>
            <a:ext cx="12192000" cy="4716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0C48BB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78800" y="6243609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B4E3E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294000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t="2904"/>
          <a:stretch/>
        </p:blipFill>
        <p:spPr>
          <a:xfrm>
            <a:off x="407029" y="739833"/>
            <a:ext cx="8879551" cy="561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84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550414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413796" y="0"/>
            <a:ext cx="65216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Повестка</a:t>
            </a:r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srgbClr val="2091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526858"/>
            <a:ext cx="12192000" cy="3311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87592" y="6299182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F1DABCE1-8D7F-4BF3-991A-7E10798AB26B}"/>
              </a:ext>
            </a:extLst>
          </p:cNvPr>
          <p:cNvSpPr txBox="1">
            <a:spLocks/>
          </p:cNvSpPr>
          <p:nvPr/>
        </p:nvSpPr>
        <p:spPr>
          <a:xfrm>
            <a:off x="500922" y="856211"/>
            <a:ext cx="8323629" cy="53977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получения образования.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Календарный учебный график на 202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-202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уч. год (начало, продолжительность, окончание учебного года; расписание звонков; расписание каникул).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занятий 0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.09.202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0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.09.202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Классное руководство. Педагогический состав классов.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Учебный план. План внеурочной занятости.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Расписание учебных занятий и внеурочной деятельности.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Учебники и учебные принадлежности.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Дополнительное образование. Группы присмотра и ухода за детьми.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Внешний вид.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Стоимость питания. Льготное питание.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Контакты и взаимодействие. Где посмотреть информацию?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Ответы на вопросы.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866D9DA-8565-6C72-9390-4A6C49F90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6747" y="4062254"/>
            <a:ext cx="1794040" cy="234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83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s 17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2FDA7"/>
      </a:accent1>
      <a:accent2>
        <a:srgbClr val="2091FF"/>
      </a:accent2>
      <a:accent3>
        <a:srgbClr val="6645CF"/>
      </a:accent3>
      <a:accent4>
        <a:srgbClr val="FB4B5E"/>
      </a:accent4>
      <a:accent5>
        <a:srgbClr val="FFA84E"/>
      </a:accent5>
      <a:accent6>
        <a:srgbClr val="E251E8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13169</TotalTime>
  <Words>3207</Words>
  <Application>Microsoft Office PowerPoint</Application>
  <PresentationFormat>Широкоэкранный</PresentationFormat>
  <Paragraphs>597</Paragraphs>
  <Slides>43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59" baseType="lpstr">
      <vt:lpstr>Segoe Script</vt:lpstr>
      <vt:lpstr>Roboto</vt:lpstr>
      <vt:lpstr>-apple-system</vt:lpstr>
      <vt:lpstr>Verdana</vt:lpstr>
      <vt:lpstr>Calibri</vt:lpstr>
      <vt:lpstr>Century Gothic</vt:lpstr>
      <vt:lpstr>Assistant</vt:lpstr>
      <vt:lpstr>Arial</vt:lpstr>
      <vt:lpstr>Tenor Sans</vt:lpstr>
      <vt:lpstr>Calibri Light</vt:lpstr>
      <vt:lpstr>Times New Roman</vt:lpstr>
      <vt:lpstr>Roboto Light</vt:lpstr>
      <vt:lpstr>Cambria</vt:lpstr>
      <vt:lpstr>Wingdings</vt:lpstr>
      <vt:lpstr>Roboto Th</vt:lpstr>
      <vt:lpstr>Tema de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Infographics  Super Kit</dc:title>
  <dc:creator>Yolanda Tamayo</dc:creator>
  <cp:lastModifiedBy>Бондаренко Марианна Вячеславовна</cp:lastModifiedBy>
  <cp:revision>341</cp:revision>
  <dcterms:created xsi:type="dcterms:W3CDTF">2020-05-04T08:49:58Z</dcterms:created>
  <dcterms:modified xsi:type="dcterms:W3CDTF">2025-08-25T18:19:25Z</dcterms:modified>
</cp:coreProperties>
</file>