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47" r:id="rId5"/>
    <p:sldId id="1276" r:id="rId6"/>
    <p:sldId id="1277" r:id="rId7"/>
    <p:sldId id="1278" r:id="rId8"/>
    <p:sldId id="1279" r:id="rId9"/>
    <p:sldId id="1348" r:id="rId10"/>
    <p:sldId id="1328" r:id="rId11"/>
    <p:sldId id="1330" r:id="rId12"/>
    <p:sldId id="1336" r:id="rId13"/>
    <p:sldId id="1349" r:id="rId14"/>
    <p:sldId id="1287" r:id="rId15"/>
    <p:sldId id="1350" r:id="rId16"/>
    <p:sldId id="1351" r:id="rId17"/>
    <p:sldId id="1288" r:id="rId18"/>
    <p:sldId id="1352" r:id="rId19"/>
    <p:sldId id="298" r:id="rId20"/>
    <p:sldId id="1273" r:id="rId21"/>
    <p:sldId id="1290" r:id="rId22"/>
    <p:sldId id="1353" r:id="rId23"/>
    <p:sldId id="1354" r:id="rId24"/>
    <p:sldId id="1355" r:id="rId25"/>
    <p:sldId id="1356" r:id="rId26"/>
    <p:sldId id="1275" r:id="rId27"/>
    <p:sldId id="1357" r:id="rId28"/>
    <p:sldId id="1294" r:id="rId29"/>
    <p:sldId id="1358" r:id="rId30"/>
    <p:sldId id="1284" r:id="rId31"/>
    <p:sldId id="1362" r:id="rId32"/>
    <p:sldId id="1285" r:id="rId33"/>
    <p:sldId id="1363" r:id="rId34"/>
    <p:sldId id="1364" r:id="rId35"/>
    <p:sldId id="1280" r:id="rId36"/>
    <p:sldId id="1359" r:id="rId37"/>
    <p:sldId id="1281" r:id="rId38"/>
    <p:sldId id="1360" r:id="rId39"/>
    <p:sldId id="1310" r:id="rId40"/>
    <p:sldId id="1340" r:id="rId41"/>
    <p:sldId id="1283" r:id="rId42"/>
    <p:sldId id="1341" r:id="rId43"/>
    <p:sldId id="1342" r:id="rId44"/>
    <p:sldId id="1361" r:id="rId45"/>
    <p:sldId id="1323" r:id="rId46"/>
    <p:sldId id="1322" r:id="rId47"/>
    <p:sldId id="1304" r:id="rId48"/>
    <p:sldId id="1305" r:id="rId49"/>
    <p:sldId id="1248" r:id="rId50"/>
  </p:sldIdLst>
  <p:sldSz cx="12192000" cy="6858000"/>
  <p:notesSz cx="6858000" cy="9144000"/>
  <p:embeddedFontLst>
    <p:embeddedFont>
      <p:font typeface="Calibri Light" panose="020F0302020204030204" pitchFamily="34" charset="0"/>
      <p:regular r:id="rId51"/>
      <p:italic r:id="rId52"/>
    </p:embeddedFont>
    <p:embeddedFont>
      <p:font typeface="Roboto" panose="020B060402020202020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" panose="02040503050406030204" pitchFamily="18" charset="0"/>
      <p:regular r:id="rId61"/>
      <p:bold r:id="rId62"/>
      <p:italic r:id="rId63"/>
      <p:boldItalic r:id="rId64"/>
    </p:embeddedFont>
    <p:embeddedFont>
      <p:font typeface="Segoe Script" panose="030B0504020000000003" pitchFamily="66" charset="0"/>
      <p:regular r:id="rId65"/>
      <p:bold r:id="rId66"/>
    </p:embeddedFont>
    <p:embeddedFont>
      <p:font typeface="Century Gothic" panose="020B0502020202020204" pitchFamily="34" charset="0"/>
      <p:regular r:id="rId67"/>
      <p:bold r:id="rId68"/>
      <p:italic r:id="rId69"/>
      <p:boldItalic r:id="rId70"/>
    </p:embeddedFont>
    <p:embeddedFont>
      <p:font typeface="Verdana" panose="020B0604030504040204" pitchFamily="34" charset="0"/>
      <p:regular r:id="rId71"/>
      <p:bold r:id="rId72"/>
      <p:italic r:id="rId73"/>
      <p:boldItalic r:id="rId7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646"/>
    <a:srgbClr val="00B3D1"/>
    <a:srgbClr val="2091FF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26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601C5-EECE-4CC8-84DF-07F979A17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16C07-F63F-4331-B86C-C466E9D992E4}">
      <dgm:prSet phldrT="[Текст]"/>
      <dgm:spPr/>
      <dgm:t>
        <a:bodyPr/>
        <a:lstStyle/>
        <a:p>
          <a:r>
            <a:rPr lang="ru-RU" b="1" dirty="0"/>
            <a:t>ПА</a:t>
          </a:r>
        </a:p>
      </dgm:t>
    </dgm:pt>
    <dgm:pt modelId="{1BBD24B2-A9D1-49B0-A45D-A12D7AED3985}" type="parTrans" cxnId="{8CABF398-806B-4F70-997C-A0B7D20731C1}">
      <dgm:prSet/>
      <dgm:spPr/>
      <dgm:t>
        <a:bodyPr/>
        <a:lstStyle/>
        <a:p>
          <a:endParaRPr lang="ru-RU"/>
        </a:p>
      </dgm:t>
    </dgm:pt>
    <dgm:pt modelId="{FB02C0ED-89AD-4E58-AC43-9783E49407CF}" type="sibTrans" cxnId="{8CABF398-806B-4F70-997C-A0B7D20731C1}">
      <dgm:prSet/>
      <dgm:spPr/>
      <dgm:t>
        <a:bodyPr/>
        <a:lstStyle/>
        <a:p>
          <a:endParaRPr lang="ru-RU"/>
        </a:p>
      </dgm:t>
    </dgm:pt>
    <dgm:pt modelId="{7B4F1403-A967-4817-B070-52E04941049A}">
      <dgm:prSet phldrT="[Текст]"/>
      <dgm:spPr/>
      <dgm:t>
        <a:bodyPr/>
        <a:lstStyle/>
        <a:p>
          <a:r>
            <a:rPr lang="ru-RU" dirty="0"/>
            <a:t>По итогам триместра / полугодия</a:t>
          </a:r>
        </a:p>
        <a:p>
          <a:r>
            <a:rPr lang="ru-RU" dirty="0"/>
            <a:t>(по текущим отметкам)</a:t>
          </a:r>
        </a:p>
      </dgm:t>
    </dgm:pt>
    <dgm:pt modelId="{6FF9776B-C6D2-48D5-B524-E213977781B2}" type="parTrans" cxnId="{858E2BE5-5E98-4233-8B6A-11FFAA100635}">
      <dgm:prSet/>
      <dgm:spPr/>
      <dgm:t>
        <a:bodyPr/>
        <a:lstStyle/>
        <a:p>
          <a:endParaRPr lang="ru-RU"/>
        </a:p>
      </dgm:t>
    </dgm:pt>
    <dgm:pt modelId="{3A9CC912-6076-4491-967C-64834C78E72D}" type="sibTrans" cxnId="{858E2BE5-5E98-4233-8B6A-11FFAA100635}">
      <dgm:prSet/>
      <dgm:spPr/>
      <dgm:t>
        <a:bodyPr/>
        <a:lstStyle/>
        <a:p>
          <a:endParaRPr lang="ru-RU"/>
        </a:p>
      </dgm:t>
    </dgm:pt>
    <dgm:pt modelId="{D1CF6CD9-575D-42F4-921A-78C1E5AD4B7D}">
      <dgm:prSet phldrT="[Текст]"/>
      <dgm:spPr/>
      <dgm:t>
        <a:bodyPr/>
        <a:lstStyle/>
        <a:p>
          <a:r>
            <a:rPr lang="ru-RU" dirty="0"/>
            <a:t>По итогам учебного года (итоговая работа в конце года)</a:t>
          </a:r>
        </a:p>
      </dgm:t>
    </dgm:pt>
    <dgm:pt modelId="{25FF85D4-CC2F-48F8-B659-9F271F1F24D1}" type="parTrans" cxnId="{1165035C-ED6E-4489-A749-5824325A5BFB}">
      <dgm:prSet/>
      <dgm:spPr/>
      <dgm:t>
        <a:bodyPr/>
        <a:lstStyle/>
        <a:p>
          <a:endParaRPr lang="ru-RU"/>
        </a:p>
      </dgm:t>
    </dgm:pt>
    <dgm:pt modelId="{036769E2-40B0-44EC-A90D-71F91B51B82F}" type="sibTrans" cxnId="{1165035C-ED6E-4489-A749-5824325A5BFB}">
      <dgm:prSet/>
      <dgm:spPr/>
      <dgm:t>
        <a:bodyPr/>
        <a:lstStyle/>
        <a:p>
          <a:endParaRPr lang="ru-RU"/>
        </a:p>
      </dgm:t>
    </dgm:pt>
    <dgm:pt modelId="{48BD20AB-67FF-4325-B74E-BE818B3CCA2E}">
      <dgm:prSet phldrT="[Текст]"/>
      <dgm:spPr/>
      <dgm:t>
        <a:bodyPr/>
        <a:lstStyle/>
        <a:p>
          <a:r>
            <a:rPr lang="ru-RU" dirty="0"/>
            <a:t>МЦКО</a:t>
          </a:r>
        </a:p>
      </dgm:t>
    </dgm:pt>
    <dgm:pt modelId="{D354823A-FD04-47A9-B520-D28FBE7B3474}" type="parTrans" cxnId="{D23BD364-FF3D-433D-A0E0-89F05CD7F291}">
      <dgm:prSet/>
      <dgm:spPr/>
      <dgm:t>
        <a:bodyPr/>
        <a:lstStyle/>
        <a:p>
          <a:endParaRPr lang="ru-RU"/>
        </a:p>
      </dgm:t>
    </dgm:pt>
    <dgm:pt modelId="{AE210CFD-AA08-41AA-8A5B-7A93AF30E214}" type="sibTrans" cxnId="{D23BD364-FF3D-433D-A0E0-89F05CD7F291}">
      <dgm:prSet/>
      <dgm:spPr/>
      <dgm:t>
        <a:bodyPr/>
        <a:lstStyle/>
        <a:p>
          <a:endParaRPr lang="ru-RU"/>
        </a:p>
      </dgm:t>
    </dgm:pt>
    <dgm:pt modelId="{2B286547-6AC9-4096-85E7-43BBE5C916DE}">
      <dgm:prSet/>
      <dgm:spPr/>
      <dgm:t>
        <a:bodyPr/>
        <a:lstStyle/>
        <a:p>
          <a:r>
            <a:rPr lang="ru-RU" dirty="0"/>
            <a:t>Школа</a:t>
          </a:r>
        </a:p>
      </dgm:t>
    </dgm:pt>
    <dgm:pt modelId="{71883518-9A90-4B95-AB0A-CA13D15BC258}" type="parTrans" cxnId="{34AA4BF9-720B-485A-A98A-4117B98742EF}">
      <dgm:prSet/>
      <dgm:spPr/>
      <dgm:t>
        <a:bodyPr/>
        <a:lstStyle/>
        <a:p>
          <a:endParaRPr lang="ru-RU"/>
        </a:p>
      </dgm:t>
    </dgm:pt>
    <dgm:pt modelId="{29695C8A-F8B2-49EC-9C12-9752D37E8811}" type="sibTrans" cxnId="{34AA4BF9-720B-485A-A98A-4117B98742EF}">
      <dgm:prSet/>
      <dgm:spPr/>
      <dgm:t>
        <a:bodyPr/>
        <a:lstStyle/>
        <a:p>
          <a:endParaRPr lang="ru-RU"/>
        </a:p>
      </dgm:t>
    </dgm:pt>
    <dgm:pt modelId="{E1B6566C-FFBC-4463-8277-8AE900FEE37B}" type="pres">
      <dgm:prSet presAssocID="{177601C5-EECE-4CC8-84DF-07F979A17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25FBB0-4188-45A1-A002-80DAE89311E6}" type="pres">
      <dgm:prSet presAssocID="{95216C07-F63F-4331-B86C-C466E9D992E4}" presName="hierRoot1" presStyleCnt="0"/>
      <dgm:spPr/>
    </dgm:pt>
    <dgm:pt modelId="{B14A9B1C-8F80-4206-A9C8-1D7A965DDFA3}" type="pres">
      <dgm:prSet presAssocID="{95216C07-F63F-4331-B86C-C466E9D992E4}" presName="composite" presStyleCnt="0"/>
      <dgm:spPr/>
    </dgm:pt>
    <dgm:pt modelId="{C135A360-04BE-4E22-9FCD-AFA69060AD97}" type="pres">
      <dgm:prSet presAssocID="{95216C07-F63F-4331-B86C-C466E9D992E4}" presName="background" presStyleLbl="node0" presStyleIdx="0" presStyleCnt="1"/>
      <dgm:spPr/>
    </dgm:pt>
    <dgm:pt modelId="{8FD21799-AC99-4911-B987-7CB11D6F1D48}" type="pres">
      <dgm:prSet presAssocID="{95216C07-F63F-4331-B86C-C466E9D992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8F635-5943-4A6F-AC19-F302B768BBCE}" type="pres">
      <dgm:prSet presAssocID="{95216C07-F63F-4331-B86C-C466E9D992E4}" presName="hierChild2" presStyleCnt="0"/>
      <dgm:spPr/>
    </dgm:pt>
    <dgm:pt modelId="{5EAE15B1-76F3-497F-9498-3E514A420CE7}" type="pres">
      <dgm:prSet presAssocID="{6FF9776B-C6D2-48D5-B524-E213977781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20BD16-0EC5-4718-B194-D3758BE9AC2A}" type="pres">
      <dgm:prSet presAssocID="{7B4F1403-A967-4817-B070-52E04941049A}" presName="hierRoot2" presStyleCnt="0"/>
      <dgm:spPr/>
    </dgm:pt>
    <dgm:pt modelId="{08B7A947-5428-486B-938E-593BB4B955F8}" type="pres">
      <dgm:prSet presAssocID="{7B4F1403-A967-4817-B070-52E04941049A}" presName="composite2" presStyleCnt="0"/>
      <dgm:spPr/>
    </dgm:pt>
    <dgm:pt modelId="{8015531E-E10D-4549-BD55-A5EE554772D8}" type="pres">
      <dgm:prSet presAssocID="{7B4F1403-A967-4817-B070-52E04941049A}" presName="background2" presStyleLbl="node2" presStyleIdx="0" presStyleCnt="2"/>
      <dgm:spPr/>
    </dgm:pt>
    <dgm:pt modelId="{1FEA60F4-E615-43AB-AEC8-8F71F2481794}" type="pres">
      <dgm:prSet presAssocID="{7B4F1403-A967-4817-B070-52E04941049A}" presName="text2" presStyleLbl="fgAcc2" presStyleIdx="0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4BA1C-31F9-4A77-B7BF-450B4C799AD5}" type="pres">
      <dgm:prSet presAssocID="{7B4F1403-A967-4817-B070-52E04941049A}" presName="hierChild3" presStyleCnt="0"/>
      <dgm:spPr/>
    </dgm:pt>
    <dgm:pt modelId="{6C9405F7-E2BB-4A95-986D-67A896C887D8}" type="pres">
      <dgm:prSet presAssocID="{25FF85D4-CC2F-48F8-B659-9F271F1F24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E196F5-6B72-49AE-A597-72FE09D3EF4C}" type="pres">
      <dgm:prSet presAssocID="{D1CF6CD9-575D-42F4-921A-78C1E5AD4B7D}" presName="hierRoot2" presStyleCnt="0"/>
      <dgm:spPr/>
    </dgm:pt>
    <dgm:pt modelId="{038B2DE4-C209-4588-A500-906E0A2A0CD0}" type="pres">
      <dgm:prSet presAssocID="{D1CF6CD9-575D-42F4-921A-78C1E5AD4B7D}" presName="composite2" presStyleCnt="0"/>
      <dgm:spPr/>
    </dgm:pt>
    <dgm:pt modelId="{32A6539B-227B-4862-AB4A-2C579EB314F0}" type="pres">
      <dgm:prSet presAssocID="{D1CF6CD9-575D-42F4-921A-78C1E5AD4B7D}" presName="background2" presStyleLbl="node2" presStyleIdx="1" presStyleCnt="2"/>
      <dgm:spPr/>
    </dgm:pt>
    <dgm:pt modelId="{F7109377-8760-4195-A4E5-EF30C764238F}" type="pres">
      <dgm:prSet presAssocID="{D1CF6CD9-575D-42F4-921A-78C1E5AD4B7D}" presName="text2" presStyleLbl="fgAcc2" presStyleIdx="1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36BA-35F6-4465-A984-68305689E7C5}" type="pres">
      <dgm:prSet presAssocID="{D1CF6CD9-575D-42F4-921A-78C1E5AD4B7D}" presName="hierChild3" presStyleCnt="0"/>
      <dgm:spPr/>
    </dgm:pt>
    <dgm:pt modelId="{A7540594-C445-4914-A1ED-BBB9664613F7}" type="pres">
      <dgm:prSet presAssocID="{D354823A-FD04-47A9-B520-D28FBE7B34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E304B69-BA9E-49B5-ABB8-E09A7631C517}" type="pres">
      <dgm:prSet presAssocID="{48BD20AB-67FF-4325-B74E-BE818B3CCA2E}" presName="hierRoot3" presStyleCnt="0"/>
      <dgm:spPr/>
    </dgm:pt>
    <dgm:pt modelId="{160039C0-DA30-409B-8DF4-352445ADBACA}" type="pres">
      <dgm:prSet presAssocID="{48BD20AB-67FF-4325-B74E-BE818B3CCA2E}" presName="composite3" presStyleCnt="0"/>
      <dgm:spPr/>
    </dgm:pt>
    <dgm:pt modelId="{6C046F42-84EC-44C3-83DB-31937BB51504}" type="pres">
      <dgm:prSet presAssocID="{48BD20AB-67FF-4325-B74E-BE818B3CCA2E}" presName="background3" presStyleLbl="node3" presStyleIdx="0" presStyleCnt="2"/>
      <dgm:spPr/>
    </dgm:pt>
    <dgm:pt modelId="{8222A35B-8C21-4748-AB5B-74D0270D3D9A}" type="pres">
      <dgm:prSet presAssocID="{48BD20AB-67FF-4325-B74E-BE818B3CCA2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667DC-B501-4AC2-AB5B-0043F577908F}" type="pres">
      <dgm:prSet presAssocID="{48BD20AB-67FF-4325-B74E-BE818B3CCA2E}" presName="hierChild4" presStyleCnt="0"/>
      <dgm:spPr/>
    </dgm:pt>
    <dgm:pt modelId="{E46763D1-0902-4B23-8EA2-F8FB9C2C89AE}" type="pres">
      <dgm:prSet presAssocID="{71883518-9A90-4B95-AB0A-CA13D15BC2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234CA4-C340-4FDF-990D-849F5E739F67}" type="pres">
      <dgm:prSet presAssocID="{2B286547-6AC9-4096-85E7-43BBE5C916DE}" presName="hierRoot3" presStyleCnt="0"/>
      <dgm:spPr/>
    </dgm:pt>
    <dgm:pt modelId="{40ED9DB2-6E30-451C-9F1C-FA3C8660EE13}" type="pres">
      <dgm:prSet presAssocID="{2B286547-6AC9-4096-85E7-43BBE5C916DE}" presName="composite3" presStyleCnt="0"/>
      <dgm:spPr/>
    </dgm:pt>
    <dgm:pt modelId="{A054FC68-CB42-4604-B9C6-207910DF0449}" type="pres">
      <dgm:prSet presAssocID="{2B286547-6AC9-4096-85E7-43BBE5C916DE}" presName="background3" presStyleLbl="node3" presStyleIdx="1" presStyleCnt="2"/>
      <dgm:spPr/>
    </dgm:pt>
    <dgm:pt modelId="{02BDDE46-EE69-4ABB-A9A8-05B1BF086E09}" type="pres">
      <dgm:prSet presAssocID="{2B286547-6AC9-4096-85E7-43BBE5C916D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62A06-7CBC-4EC3-96A9-EFD378CA9369}" type="pres">
      <dgm:prSet presAssocID="{2B286547-6AC9-4096-85E7-43BBE5C916DE}" presName="hierChild4" presStyleCnt="0"/>
      <dgm:spPr/>
    </dgm:pt>
  </dgm:ptLst>
  <dgm:cxnLst>
    <dgm:cxn modelId="{D23BD364-FF3D-433D-A0E0-89F05CD7F291}" srcId="{D1CF6CD9-575D-42F4-921A-78C1E5AD4B7D}" destId="{48BD20AB-67FF-4325-B74E-BE818B3CCA2E}" srcOrd="0" destOrd="0" parTransId="{D354823A-FD04-47A9-B520-D28FBE7B3474}" sibTransId="{AE210CFD-AA08-41AA-8A5B-7A93AF30E214}"/>
    <dgm:cxn modelId="{EDCA226D-EA77-4A2D-952D-6D0FD46901A0}" type="presOf" srcId="{D1CF6CD9-575D-42F4-921A-78C1E5AD4B7D}" destId="{F7109377-8760-4195-A4E5-EF30C764238F}" srcOrd="0" destOrd="0" presId="urn:microsoft.com/office/officeart/2005/8/layout/hierarchy1"/>
    <dgm:cxn modelId="{1165035C-ED6E-4489-A749-5824325A5BFB}" srcId="{95216C07-F63F-4331-B86C-C466E9D992E4}" destId="{D1CF6CD9-575D-42F4-921A-78C1E5AD4B7D}" srcOrd="1" destOrd="0" parTransId="{25FF85D4-CC2F-48F8-B659-9F271F1F24D1}" sibTransId="{036769E2-40B0-44EC-A90D-71F91B51B82F}"/>
    <dgm:cxn modelId="{42B76141-D0CB-449F-AF5A-30DB30CF81F5}" type="presOf" srcId="{48BD20AB-67FF-4325-B74E-BE818B3CCA2E}" destId="{8222A35B-8C21-4748-AB5B-74D0270D3D9A}" srcOrd="0" destOrd="0" presId="urn:microsoft.com/office/officeart/2005/8/layout/hierarchy1"/>
    <dgm:cxn modelId="{27B65028-9D49-4F30-992A-9A5EBE9D29DF}" type="presOf" srcId="{D354823A-FD04-47A9-B520-D28FBE7B3474}" destId="{A7540594-C445-4914-A1ED-BBB9664613F7}" srcOrd="0" destOrd="0" presId="urn:microsoft.com/office/officeart/2005/8/layout/hierarchy1"/>
    <dgm:cxn modelId="{34AA4BF9-720B-485A-A98A-4117B98742EF}" srcId="{D1CF6CD9-575D-42F4-921A-78C1E5AD4B7D}" destId="{2B286547-6AC9-4096-85E7-43BBE5C916DE}" srcOrd="1" destOrd="0" parTransId="{71883518-9A90-4B95-AB0A-CA13D15BC258}" sibTransId="{29695C8A-F8B2-49EC-9C12-9752D37E8811}"/>
    <dgm:cxn modelId="{60F77DE5-6CD2-42B3-8D3D-18DF3A6F2E12}" type="presOf" srcId="{7B4F1403-A967-4817-B070-52E04941049A}" destId="{1FEA60F4-E615-43AB-AEC8-8F71F2481794}" srcOrd="0" destOrd="0" presId="urn:microsoft.com/office/officeart/2005/8/layout/hierarchy1"/>
    <dgm:cxn modelId="{563D3EF3-596F-4808-8289-80EF6C6EDE5D}" type="presOf" srcId="{71883518-9A90-4B95-AB0A-CA13D15BC258}" destId="{E46763D1-0902-4B23-8EA2-F8FB9C2C89AE}" srcOrd="0" destOrd="0" presId="urn:microsoft.com/office/officeart/2005/8/layout/hierarchy1"/>
    <dgm:cxn modelId="{64FFD752-FB39-40D0-A7FA-108D0AE1A061}" type="presOf" srcId="{2B286547-6AC9-4096-85E7-43BBE5C916DE}" destId="{02BDDE46-EE69-4ABB-A9A8-05B1BF086E09}" srcOrd="0" destOrd="0" presId="urn:microsoft.com/office/officeart/2005/8/layout/hierarchy1"/>
    <dgm:cxn modelId="{41301929-6C00-4042-B4CA-B5A8F1C483DE}" type="presOf" srcId="{25FF85D4-CC2F-48F8-B659-9F271F1F24D1}" destId="{6C9405F7-E2BB-4A95-986D-67A896C887D8}" srcOrd="0" destOrd="0" presId="urn:microsoft.com/office/officeart/2005/8/layout/hierarchy1"/>
    <dgm:cxn modelId="{BD429FA9-E2AF-44B8-AEC2-71B5C7BF42A5}" type="presOf" srcId="{95216C07-F63F-4331-B86C-C466E9D992E4}" destId="{8FD21799-AC99-4911-B987-7CB11D6F1D48}" srcOrd="0" destOrd="0" presId="urn:microsoft.com/office/officeart/2005/8/layout/hierarchy1"/>
    <dgm:cxn modelId="{8CABF398-806B-4F70-997C-A0B7D20731C1}" srcId="{177601C5-EECE-4CC8-84DF-07F979A17ADB}" destId="{95216C07-F63F-4331-B86C-C466E9D992E4}" srcOrd="0" destOrd="0" parTransId="{1BBD24B2-A9D1-49B0-A45D-A12D7AED3985}" sibTransId="{FB02C0ED-89AD-4E58-AC43-9783E49407CF}"/>
    <dgm:cxn modelId="{858E2BE5-5E98-4233-8B6A-11FFAA100635}" srcId="{95216C07-F63F-4331-B86C-C466E9D992E4}" destId="{7B4F1403-A967-4817-B070-52E04941049A}" srcOrd="0" destOrd="0" parTransId="{6FF9776B-C6D2-48D5-B524-E213977781B2}" sibTransId="{3A9CC912-6076-4491-967C-64834C78E72D}"/>
    <dgm:cxn modelId="{FA99A5A5-0D23-42C5-9D44-F2500A0FE613}" type="presOf" srcId="{6FF9776B-C6D2-48D5-B524-E213977781B2}" destId="{5EAE15B1-76F3-497F-9498-3E514A420CE7}" srcOrd="0" destOrd="0" presId="urn:microsoft.com/office/officeart/2005/8/layout/hierarchy1"/>
    <dgm:cxn modelId="{23027E47-D7E9-4BD7-A08A-DF6883C2F071}" type="presOf" srcId="{177601C5-EECE-4CC8-84DF-07F979A17ADB}" destId="{E1B6566C-FFBC-4463-8277-8AE900FEE37B}" srcOrd="0" destOrd="0" presId="urn:microsoft.com/office/officeart/2005/8/layout/hierarchy1"/>
    <dgm:cxn modelId="{F69FF0D6-11ED-44D0-BF1B-95F18A0677E2}" type="presParOf" srcId="{E1B6566C-FFBC-4463-8277-8AE900FEE37B}" destId="{4F25FBB0-4188-45A1-A002-80DAE89311E6}" srcOrd="0" destOrd="0" presId="urn:microsoft.com/office/officeart/2005/8/layout/hierarchy1"/>
    <dgm:cxn modelId="{EAF15768-76EE-4E35-B492-77F605E654AD}" type="presParOf" srcId="{4F25FBB0-4188-45A1-A002-80DAE89311E6}" destId="{B14A9B1C-8F80-4206-A9C8-1D7A965DDFA3}" srcOrd="0" destOrd="0" presId="urn:microsoft.com/office/officeart/2005/8/layout/hierarchy1"/>
    <dgm:cxn modelId="{B00604FF-79B5-421C-93F0-FB87F688AC25}" type="presParOf" srcId="{B14A9B1C-8F80-4206-A9C8-1D7A965DDFA3}" destId="{C135A360-04BE-4E22-9FCD-AFA69060AD97}" srcOrd="0" destOrd="0" presId="urn:microsoft.com/office/officeart/2005/8/layout/hierarchy1"/>
    <dgm:cxn modelId="{BDC65E4B-637A-4B8C-A3E0-F74BE7203A0B}" type="presParOf" srcId="{B14A9B1C-8F80-4206-A9C8-1D7A965DDFA3}" destId="{8FD21799-AC99-4911-B987-7CB11D6F1D48}" srcOrd="1" destOrd="0" presId="urn:microsoft.com/office/officeart/2005/8/layout/hierarchy1"/>
    <dgm:cxn modelId="{B18D3F85-2043-4E22-A77D-15D0ED4853D7}" type="presParOf" srcId="{4F25FBB0-4188-45A1-A002-80DAE89311E6}" destId="{99D8F635-5943-4A6F-AC19-F302B768BBCE}" srcOrd="1" destOrd="0" presId="urn:microsoft.com/office/officeart/2005/8/layout/hierarchy1"/>
    <dgm:cxn modelId="{6149954E-C56E-4398-B614-1A83D214C1B7}" type="presParOf" srcId="{99D8F635-5943-4A6F-AC19-F302B768BBCE}" destId="{5EAE15B1-76F3-497F-9498-3E514A420CE7}" srcOrd="0" destOrd="0" presId="urn:microsoft.com/office/officeart/2005/8/layout/hierarchy1"/>
    <dgm:cxn modelId="{E58E790C-F036-45EA-96DC-30A5FABBE29D}" type="presParOf" srcId="{99D8F635-5943-4A6F-AC19-F302B768BBCE}" destId="{5A20BD16-0EC5-4718-B194-D3758BE9AC2A}" srcOrd="1" destOrd="0" presId="urn:microsoft.com/office/officeart/2005/8/layout/hierarchy1"/>
    <dgm:cxn modelId="{D9672A8A-A2A8-4997-A341-0DC587F196FE}" type="presParOf" srcId="{5A20BD16-0EC5-4718-B194-D3758BE9AC2A}" destId="{08B7A947-5428-486B-938E-593BB4B955F8}" srcOrd="0" destOrd="0" presId="urn:microsoft.com/office/officeart/2005/8/layout/hierarchy1"/>
    <dgm:cxn modelId="{570C81F2-950E-4C52-B8C3-9FE3E6847858}" type="presParOf" srcId="{08B7A947-5428-486B-938E-593BB4B955F8}" destId="{8015531E-E10D-4549-BD55-A5EE554772D8}" srcOrd="0" destOrd="0" presId="urn:microsoft.com/office/officeart/2005/8/layout/hierarchy1"/>
    <dgm:cxn modelId="{D4CA3983-C160-4834-A0CE-FB6609610E0E}" type="presParOf" srcId="{08B7A947-5428-486B-938E-593BB4B955F8}" destId="{1FEA60F4-E615-43AB-AEC8-8F71F2481794}" srcOrd="1" destOrd="0" presId="urn:microsoft.com/office/officeart/2005/8/layout/hierarchy1"/>
    <dgm:cxn modelId="{C834A018-73F9-4A87-B2AB-B1A87B276011}" type="presParOf" srcId="{5A20BD16-0EC5-4718-B194-D3758BE9AC2A}" destId="{3264BA1C-31F9-4A77-B7BF-450B4C799AD5}" srcOrd="1" destOrd="0" presId="urn:microsoft.com/office/officeart/2005/8/layout/hierarchy1"/>
    <dgm:cxn modelId="{E37BDF88-79C4-45FC-BF27-E03EC7F82EF4}" type="presParOf" srcId="{99D8F635-5943-4A6F-AC19-F302B768BBCE}" destId="{6C9405F7-E2BB-4A95-986D-67A896C887D8}" srcOrd="2" destOrd="0" presId="urn:microsoft.com/office/officeart/2005/8/layout/hierarchy1"/>
    <dgm:cxn modelId="{3158F0A0-50B7-44FA-8C52-5D34D9D345C4}" type="presParOf" srcId="{99D8F635-5943-4A6F-AC19-F302B768BBCE}" destId="{4FE196F5-6B72-49AE-A597-72FE09D3EF4C}" srcOrd="3" destOrd="0" presId="urn:microsoft.com/office/officeart/2005/8/layout/hierarchy1"/>
    <dgm:cxn modelId="{47C79EA7-29AE-469D-A4C0-54A105886AB8}" type="presParOf" srcId="{4FE196F5-6B72-49AE-A597-72FE09D3EF4C}" destId="{038B2DE4-C209-4588-A500-906E0A2A0CD0}" srcOrd="0" destOrd="0" presId="urn:microsoft.com/office/officeart/2005/8/layout/hierarchy1"/>
    <dgm:cxn modelId="{24F6B69C-3D92-4E09-8CBA-8F9E2B241705}" type="presParOf" srcId="{038B2DE4-C209-4588-A500-906E0A2A0CD0}" destId="{32A6539B-227B-4862-AB4A-2C579EB314F0}" srcOrd="0" destOrd="0" presId="urn:microsoft.com/office/officeart/2005/8/layout/hierarchy1"/>
    <dgm:cxn modelId="{9862DFA0-B39B-4279-B1AD-CCCE679D1930}" type="presParOf" srcId="{038B2DE4-C209-4588-A500-906E0A2A0CD0}" destId="{F7109377-8760-4195-A4E5-EF30C764238F}" srcOrd="1" destOrd="0" presId="urn:microsoft.com/office/officeart/2005/8/layout/hierarchy1"/>
    <dgm:cxn modelId="{5423DA1F-733C-4C54-94D7-D73803C27FBB}" type="presParOf" srcId="{4FE196F5-6B72-49AE-A597-72FE09D3EF4C}" destId="{CF1436BA-35F6-4465-A984-68305689E7C5}" srcOrd="1" destOrd="0" presId="urn:microsoft.com/office/officeart/2005/8/layout/hierarchy1"/>
    <dgm:cxn modelId="{2C81F877-2035-4654-B34F-A07B8516EF36}" type="presParOf" srcId="{CF1436BA-35F6-4465-A984-68305689E7C5}" destId="{A7540594-C445-4914-A1ED-BBB9664613F7}" srcOrd="0" destOrd="0" presId="urn:microsoft.com/office/officeart/2005/8/layout/hierarchy1"/>
    <dgm:cxn modelId="{C927E586-04C6-413D-9009-19DDA9EA7705}" type="presParOf" srcId="{CF1436BA-35F6-4465-A984-68305689E7C5}" destId="{6E304B69-BA9E-49B5-ABB8-E09A7631C517}" srcOrd="1" destOrd="0" presId="urn:microsoft.com/office/officeart/2005/8/layout/hierarchy1"/>
    <dgm:cxn modelId="{5B96F7AF-4DF6-4F0E-9FBF-5667ABF5FEE9}" type="presParOf" srcId="{6E304B69-BA9E-49B5-ABB8-E09A7631C517}" destId="{160039C0-DA30-409B-8DF4-352445ADBACA}" srcOrd="0" destOrd="0" presId="urn:microsoft.com/office/officeart/2005/8/layout/hierarchy1"/>
    <dgm:cxn modelId="{E996AC7C-B825-4550-BC84-8161C8DCED9B}" type="presParOf" srcId="{160039C0-DA30-409B-8DF4-352445ADBACA}" destId="{6C046F42-84EC-44C3-83DB-31937BB51504}" srcOrd="0" destOrd="0" presId="urn:microsoft.com/office/officeart/2005/8/layout/hierarchy1"/>
    <dgm:cxn modelId="{A993EFCF-3298-4F15-8067-9EDE24442623}" type="presParOf" srcId="{160039C0-DA30-409B-8DF4-352445ADBACA}" destId="{8222A35B-8C21-4748-AB5B-74D0270D3D9A}" srcOrd="1" destOrd="0" presId="urn:microsoft.com/office/officeart/2005/8/layout/hierarchy1"/>
    <dgm:cxn modelId="{75A2B267-CC95-42DB-A508-D9AE243E2483}" type="presParOf" srcId="{6E304B69-BA9E-49B5-ABB8-E09A7631C517}" destId="{CD1667DC-B501-4AC2-AB5B-0043F577908F}" srcOrd="1" destOrd="0" presId="urn:microsoft.com/office/officeart/2005/8/layout/hierarchy1"/>
    <dgm:cxn modelId="{4E13E4C2-09F3-4A85-A572-9AA0EE578480}" type="presParOf" srcId="{CF1436BA-35F6-4465-A984-68305689E7C5}" destId="{E46763D1-0902-4B23-8EA2-F8FB9C2C89AE}" srcOrd="2" destOrd="0" presId="urn:microsoft.com/office/officeart/2005/8/layout/hierarchy1"/>
    <dgm:cxn modelId="{BB70C05D-8A0E-4139-B002-27E6C67340A7}" type="presParOf" srcId="{CF1436BA-35F6-4465-A984-68305689E7C5}" destId="{ED234CA4-C340-4FDF-990D-849F5E739F67}" srcOrd="3" destOrd="0" presId="urn:microsoft.com/office/officeart/2005/8/layout/hierarchy1"/>
    <dgm:cxn modelId="{A413795A-3C74-4043-9CCF-FB8A4E08B26D}" type="presParOf" srcId="{ED234CA4-C340-4FDF-990D-849F5E739F67}" destId="{40ED9DB2-6E30-451C-9F1C-FA3C8660EE13}" srcOrd="0" destOrd="0" presId="urn:microsoft.com/office/officeart/2005/8/layout/hierarchy1"/>
    <dgm:cxn modelId="{652A0FD9-E4BF-4BE0-AB05-4F0A22602E51}" type="presParOf" srcId="{40ED9DB2-6E30-451C-9F1C-FA3C8660EE13}" destId="{A054FC68-CB42-4604-B9C6-207910DF0449}" srcOrd="0" destOrd="0" presId="urn:microsoft.com/office/officeart/2005/8/layout/hierarchy1"/>
    <dgm:cxn modelId="{003E3E19-F982-4EFD-9DB4-538161D9A5D2}" type="presParOf" srcId="{40ED9DB2-6E30-451C-9F1C-FA3C8660EE13}" destId="{02BDDE46-EE69-4ABB-A9A8-05B1BF086E09}" srcOrd="1" destOrd="0" presId="urn:microsoft.com/office/officeart/2005/8/layout/hierarchy1"/>
    <dgm:cxn modelId="{A014762D-7629-4D4F-89D7-723D49E2FA09}" type="presParOf" srcId="{ED234CA4-C340-4FDF-990D-849F5E739F67}" destId="{37D62A06-7CBC-4EC3-96A9-EFD378CA9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63D1-0902-4B23-8EA2-F8FB9C2C89AE}">
      <dsp:nvSpPr>
        <dsp:cNvPr id="0" name=""/>
        <dsp:cNvSpPr/>
      </dsp:nvSpPr>
      <dsp:spPr>
        <a:xfrm>
          <a:off x="8271067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804342" y="260862"/>
              </a:lnTo>
              <a:lnTo>
                <a:pt x="804342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40594-C445-4914-A1ED-BBB9664613F7}">
      <dsp:nvSpPr>
        <dsp:cNvPr id="0" name=""/>
        <dsp:cNvSpPr/>
      </dsp:nvSpPr>
      <dsp:spPr>
        <a:xfrm>
          <a:off x="7466724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804342" y="0"/>
              </a:moveTo>
              <a:lnTo>
                <a:pt x="804342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05F7-E2BB-4A95-986D-67A896C887D8}">
      <dsp:nvSpPr>
        <dsp:cNvPr id="0" name=""/>
        <dsp:cNvSpPr/>
      </dsp:nvSpPr>
      <dsp:spPr>
        <a:xfrm>
          <a:off x="5675590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2595476" y="260862"/>
              </a:lnTo>
              <a:lnTo>
                <a:pt x="2595476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15B1-76F3-497F-9498-3E514A420CE7}">
      <dsp:nvSpPr>
        <dsp:cNvPr id="0" name=""/>
        <dsp:cNvSpPr/>
      </dsp:nvSpPr>
      <dsp:spPr>
        <a:xfrm>
          <a:off x="3080114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2595476" y="0"/>
              </a:moveTo>
              <a:lnTo>
                <a:pt x="2595476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A360-04BE-4E22-9FCD-AFA69060AD97}">
      <dsp:nvSpPr>
        <dsp:cNvPr id="0" name=""/>
        <dsp:cNvSpPr/>
      </dsp:nvSpPr>
      <dsp:spPr>
        <a:xfrm>
          <a:off x="5017492" y="2479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799-AC99-4911-B987-7CB11D6F1D48}">
      <dsp:nvSpPr>
        <dsp:cNvPr id="0" name=""/>
        <dsp:cNvSpPr/>
      </dsp:nvSpPr>
      <dsp:spPr>
        <a:xfrm>
          <a:off x="5163736" y="141411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ПА</a:t>
          </a:r>
        </a:p>
      </dsp:txBody>
      <dsp:txXfrm>
        <a:off x="5188215" y="165890"/>
        <a:ext cx="1267239" cy="786827"/>
      </dsp:txXfrm>
    </dsp:sp>
    <dsp:sp modelId="{8015531E-E10D-4549-BD55-A5EE554772D8}">
      <dsp:nvSpPr>
        <dsp:cNvPr id="0" name=""/>
        <dsp:cNvSpPr/>
      </dsp:nvSpPr>
      <dsp:spPr>
        <a:xfrm>
          <a:off x="630882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60F4-E615-43AB-AEC8-8F71F2481794}">
      <dsp:nvSpPr>
        <dsp:cNvPr id="0" name=""/>
        <dsp:cNvSpPr/>
      </dsp:nvSpPr>
      <dsp:spPr>
        <a:xfrm>
          <a:off x="777126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триместра / полугодия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(по текущим отметкам)</a:t>
          </a:r>
        </a:p>
      </dsp:txBody>
      <dsp:txXfrm>
        <a:off x="801605" y="1384469"/>
        <a:ext cx="4849506" cy="786827"/>
      </dsp:txXfrm>
    </dsp:sp>
    <dsp:sp modelId="{32A6539B-227B-4862-AB4A-2C579EB314F0}">
      <dsp:nvSpPr>
        <dsp:cNvPr id="0" name=""/>
        <dsp:cNvSpPr/>
      </dsp:nvSpPr>
      <dsp:spPr>
        <a:xfrm>
          <a:off x="5821835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9377-8760-4195-A4E5-EF30C764238F}">
      <dsp:nvSpPr>
        <dsp:cNvPr id="0" name=""/>
        <dsp:cNvSpPr/>
      </dsp:nvSpPr>
      <dsp:spPr>
        <a:xfrm>
          <a:off x="5968079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учебного года (итоговая работа в конце года)</a:t>
          </a:r>
        </a:p>
      </dsp:txBody>
      <dsp:txXfrm>
        <a:off x="5992558" y="1384469"/>
        <a:ext cx="4849506" cy="786827"/>
      </dsp:txXfrm>
    </dsp:sp>
    <dsp:sp modelId="{6C046F42-84EC-44C3-83DB-31937BB51504}">
      <dsp:nvSpPr>
        <dsp:cNvPr id="0" name=""/>
        <dsp:cNvSpPr/>
      </dsp:nvSpPr>
      <dsp:spPr>
        <a:xfrm>
          <a:off x="6808625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A35B-8C21-4748-AB5B-74D0270D3D9A}">
      <dsp:nvSpPr>
        <dsp:cNvPr id="0" name=""/>
        <dsp:cNvSpPr/>
      </dsp:nvSpPr>
      <dsp:spPr>
        <a:xfrm>
          <a:off x="6954870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МЦКО</a:t>
          </a:r>
        </a:p>
      </dsp:txBody>
      <dsp:txXfrm>
        <a:off x="6979349" y="2603048"/>
        <a:ext cx="1267239" cy="786827"/>
      </dsp:txXfrm>
    </dsp:sp>
    <dsp:sp modelId="{A054FC68-CB42-4604-B9C6-207910DF0449}">
      <dsp:nvSpPr>
        <dsp:cNvPr id="0" name=""/>
        <dsp:cNvSpPr/>
      </dsp:nvSpPr>
      <dsp:spPr>
        <a:xfrm>
          <a:off x="8417311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DE46-EE69-4ABB-A9A8-05B1BF086E09}">
      <dsp:nvSpPr>
        <dsp:cNvPr id="0" name=""/>
        <dsp:cNvSpPr/>
      </dsp:nvSpPr>
      <dsp:spPr>
        <a:xfrm>
          <a:off x="8563555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Школа</a:t>
          </a:r>
        </a:p>
      </dsp:txBody>
      <dsp:txXfrm>
        <a:off x="8588034" y="2603048"/>
        <a:ext cx="1267239" cy="78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arus@co627.r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jul.82@list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9882909" y="6175831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2, 3, 4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15419"/>
              </p:ext>
            </p:extLst>
          </p:nvPr>
        </p:nvGraphicFramePr>
        <p:xfrm>
          <a:off x="581890" y="1852379"/>
          <a:ext cx="10756669" cy="30963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</a:t>
                      </a:r>
                      <a:r>
                        <a:rPr lang="ru-RU" sz="1800" kern="1200" dirty="0" smtClean="0"/>
                        <a:t>классы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 ЖЗИ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73341" y="27779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73340" y="2370599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2314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63637" y="397210"/>
            <a:ext cx="9021432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 2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62345"/>
              </p:ext>
            </p:extLst>
          </p:nvPr>
        </p:nvGraphicFramePr>
        <p:xfrm>
          <a:off x="673332" y="1473147"/>
          <a:ext cx="10432472" cy="43941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11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898919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27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Габриелян Степанида Степановна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89169391426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2б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Казакова Анна Александровна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89031511212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Наливкина Ольга Викторовна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89508013643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112-В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Смирнова Надежда Михайловна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89652467192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112-Г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2д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Козлова Анастасия Дмитриевна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89130267117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2ж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Олейник Оксана Владимировна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89164530422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2з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89039772837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2н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Патрохина Ольга Николаевна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89167766549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2о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Алевтина Анатольевна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89168422213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2с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Матвеева Мария Владимировна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89057741516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46764" y="186839"/>
            <a:ext cx="893830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 3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1182"/>
              </p:ext>
            </p:extLst>
          </p:nvPr>
        </p:nvGraphicFramePr>
        <p:xfrm>
          <a:off x="673332" y="1289513"/>
          <a:ext cx="10432472" cy="4770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11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898919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27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Педь Ольга Львовна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89774868967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3б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Михайлова Елена Валерьевна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89006497411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Малышкина Галина Евгеньевна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89174334572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3у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Анциперова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89670064027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Федорова Юлия Андреевна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89771322445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3ж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Беляева Юлия Владимировна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89055731993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3з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Афанасьева Елена Николаевна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89057799075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Белан Наталья Петровна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89067613759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Глобина Ольга Ивановна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89168582965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Афонина Ирина Семеновна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89037255556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3с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Хисамова Эльмира Киямутдиновна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89261210796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63637" y="224843"/>
            <a:ext cx="91128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 4 классов 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19261"/>
              </p:ext>
            </p:extLst>
          </p:nvPr>
        </p:nvGraphicFramePr>
        <p:xfrm>
          <a:off x="673332" y="1289513"/>
          <a:ext cx="10432472" cy="4770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11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898919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27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Болотская Мария Сергеевна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89774607121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Бобряшева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Полина Константиновна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89166586239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Семенова Елена Александровна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89100880235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4у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Быкова Вера Павловна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89055159925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4д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Алмаева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Руслана Яковлевна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89372209721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4ж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Хасанова Фаина Михайловна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89166460591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4з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Богданова Лариса Сергеевна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89096716518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Шеина Мария Андреевна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89636093419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Чернышева Татьяна Викторовна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89775750713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4п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Мирошниченко Юлия Леонидовна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89261433438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4с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Истранина Екатерина Сергеевна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89670751192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 №5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928966" y="0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36544" y="132131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824711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600" i="1" dirty="0"/>
              <a:t>Возможны некоторые перестановки.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875512" y="4213246"/>
            <a:ext cx="355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Внимание!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444357" y="380632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86" y="902273"/>
            <a:ext cx="7309833" cy="51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10022996" y="3141821"/>
            <a:ext cx="239344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58189"/>
            <a:ext cx="10145713" cy="67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25991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152220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49827" y="275126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41207" y="3088386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83671"/>
            <a:ext cx="437174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504411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5306399"/>
            <a:ext cx="423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Обязательные курсы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265237" y="2353200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32" y="224443"/>
            <a:ext cx="6090630" cy="6557182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263845" y="2566472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265237" y="1326840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65237" y="3956763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280559" y="5226786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280559" y="5560682"/>
            <a:ext cx="326298" cy="1507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аттестация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A7A877-295D-3981-CAB9-8C2DE2FD9A7B}"/>
              </a:ext>
            </a:extLst>
          </p:cNvPr>
          <p:cNvSpPr txBox="1">
            <a:spLocks/>
          </p:cNvSpPr>
          <p:nvPr/>
        </p:nvSpPr>
        <p:spPr>
          <a:xfrm>
            <a:off x="376064" y="1837342"/>
            <a:ext cx="5084210" cy="31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Проводится на основании: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ст. 58 ФЗ-273 «Об образовании в РФ»,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«Положения о формах, периодичности и порядке текущего контроля и промежуточной аттестации обучающихся ГБОУ Школа № 627»</a:t>
            </a:r>
          </a:p>
        </p:txBody>
      </p:sp>
      <p:pic>
        <p:nvPicPr>
          <p:cNvPr id="13" name="Picture 2" descr="https://suzdalregion.ru/files/sfera_dejtelnosti/obrazovanie/4_4ffa43dbe717d8be6e93971e129c6830.jpg">
            <a:extLst>
              <a:ext uri="{FF2B5EF4-FFF2-40B4-BE49-F238E27FC236}">
                <a16:creationId xmlns:a16="http://schemas.microsoft.com/office/drawing/2014/main" id="{DBA348C7-A4D4-99F9-F7D7-433C1F2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232711"/>
            <a:ext cx="3380497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4340-BF6D-A733-6B59-C4D6CD9B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67" y="3790811"/>
            <a:ext cx="4180532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аттестация (ПА)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423025" y="1313109"/>
          <a:ext cx="11497426" cy="34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60" y="3633028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«5»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от 4,6 до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104" y="3598536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«4»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от 3,6 до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360" y="4043614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«3»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от 2,6 до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2104" y="397618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«2»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менее 2,6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341" y="4751399"/>
            <a:ext cx="5861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 средневзвешенных баллах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4,59 – 4,57; 3,59 – 3,57; 2,59 – 2,57: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ученик имеет право обратиться к учителю с просьбой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предоставить возможность улучшить средний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балл;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учитель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имеет право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учесть индивидуальную динамику результатов обучающегося и выставить отметку в соответствии с правилами математического округления: 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4,59 – 4,57 = 4,6;                  3,59 – 3,57 = 3,6;                    2,59 – 2,57 = 2,6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25" y="4953639"/>
            <a:ext cx="5863840" cy="94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039" y="1530037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 получении на ПА или за год «2»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Академическая задолженность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7219" y="1313108"/>
            <a:ext cx="326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Ученик обязан устранить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Академическую задолженность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установленные Школой сроки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1738" y="3505200"/>
            <a:ext cx="52733" cy="287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17.30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3482561" y="1413924"/>
            <a:ext cx="513918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ПРОФИЛЯ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28E5414-5DDD-45D6-B414-C554FEA37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47797"/>
              </p:ext>
            </p:extLst>
          </p:nvPr>
        </p:nvGraphicFramePr>
        <p:xfrm>
          <a:off x="677008" y="2019992"/>
          <a:ext cx="10750287" cy="35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483">
                  <a:extLst>
                    <a:ext uri="{9D8B030D-6E8A-4147-A177-3AD203B41FA5}">
                      <a16:colId xmlns:a16="http://schemas.microsoft.com/office/drawing/2014/main" val="810551231"/>
                    </a:ext>
                  </a:extLst>
                </a:gridCol>
                <a:gridCol w="3557847">
                  <a:extLst>
                    <a:ext uri="{9D8B030D-6E8A-4147-A177-3AD203B41FA5}">
                      <a16:colId xmlns:a16="http://schemas.microsoft.com/office/drawing/2014/main" val="3701765542"/>
                    </a:ext>
                  </a:extLst>
                </a:gridCol>
                <a:gridCol w="3629957">
                  <a:extLst>
                    <a:ext uri="{9D8B030D-6E8A-4147-A177-3AD203B41FA5}">
                      <a16:colId xmlns:a16="http://schemas.microsoft.com/office/drawing/2014/main" val="1744409676"/>
                    </a:ext>
                  </a:extLst>
                </a:gridCol>
              </a:tblGrid>
              <a:tr h="815211"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ПЛАТНО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00р.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месяц)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333" b="1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2333" b="1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0422"/>
                  </a:ext>
                </a:extLst>
              </a:tr>
              <a:tr h="963062">
                <a:tc>
                  <a:txBody>
                    <a:bodyPr/>
                    <a:lstStyle/>
                    <a:p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2Б, 2В, 2Г,</a:t>
                      </a:r>
                      <a:r>
                        <a:rPr lang="ru-RU" sz="2333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3Б, 3В, 4Б, 4В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Математический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«Робототехника» </a:t>
                      </a:r>
                    </a:p>
                    <a:p>
                      <a:pPr algn="ctr"/>
                      <a:endParaRPr lang="ru-RU" sz="2333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«Шахматы»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8077"/>
                  </a:ext>
                </a:extLst>
              </a:tr>
              <a:tr h="873684">
                <a:tc>
                  <a:txBody>
                    <a:bodyPr/>
                    <a:lstStyle/>
                    <a:p>
                      <a:r>
                        <a:rPr lang="ru-RU" sz="2333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3У, 4У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Естественно-научный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333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Экспериментариум</a:t>
                      </a:r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«Юный исследователь»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62357"/>
                  </a:ext>
                </a:extLst>
              </a:tr>
              <a:tr h="851643">
                <a:tc>
                  <a:txBody>
                    <a:bodyPr/>
                    <a:lstStyle/>
                    <a:p>
                      <a:r>
                        <a:rPr lang="ru-RU" sz="2333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2А, 2Ж, 2З, 3А, 4А </a:t>
                      </a:r>
                      <a:endParaRPr lang="ru-RU" sz="2333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Лингвистический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Английский язык</a:t>
                      </a:r>
                      <a:r>
                        <a:rPr lang="ru-RU" sz="2333" b="0" kern="120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Dialogue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«Мастерская слова»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33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2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78746" y="1257612"/>
            <a:ext cx="539045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1795" y="1810393"/>
          <a:ext cx="6944361" cy="467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215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97815">
                  <a:extLst>
                    <a:ext uri="{9D8B030D-6E8A-4147-A177-3AD203B41FA5}">
                      <a16:colId xmlns:a16="http://schemas.microsoft.com/office/drawing/2014/main" val="3528247503"/>
                    </a:ext>
                  </a:extLst>
                </a:gridCol>
                <a:gridCol w="1285331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364612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Изостудия «Радуга»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Гарус Е.Ю.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исследователь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Ларин-Ермаков Е-С.В.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</a:t>
                      </a:r>
                      <a:r>
                        <a:rPr lang="ru-RU" sz="17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7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-ручка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Инфознайка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317666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Мастерская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Габриелян С.С.</a:t>
                      </a:r>
                    </a:p>
                    <a:p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Педь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О.Л.</a:t>
                      </a:r>
                      <a:b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Болотская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(а)</a:t>
                      </a:r>
                      <a:r>
                        <a:rPr lang="ru-RU" sz="17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  <a:tr h="374171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72202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инспектор движения (ЮИД)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Егорова О.Н.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Занимательная информатика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Белякова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4б, 4в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Акробатика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Глебов А.Б.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</a:t>
                      </a:r>
                      <a:r>
                        <a:rPr lang="ru-RU" sz="17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350288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Баскетбол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Чудаева О.И.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7888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246156" y="1257612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58" y="2062871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570852" y="5655289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</p:spTree>
    <p:extLst>
      <p:ext uri="{BB962C8B-B14F-4D97-AF65-F5344CB8AC3E}">
        <p14:creationId xmlns:p14="http://schemas.microsoft.com/office/powerpoint/2010/main" val="32456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23448" y="1100809"/>
            <a:ext cx="53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6502" y="1432052"/>
          <a:ext cx="73043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69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1936865">
                  <a:extLst>
                    <a:ext uri="{9D8B030D-6E8A-4147-A177-3AD203B41FA5}">
                      <a16:colId xmlns:a16="http://schemas.microsoft.com/office/drawing/2014/main" val="3528247503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3622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21959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Изостудия «Радуга»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Гарус Е.Ю.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Пионербол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16972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Введение в информатику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246156" y="1257612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58" y="2062871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570852" y="5655289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66502" y="2818727"/>
          <a:ext cx="73043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69">
                  <a:extLst>
                    <a:ext uri="{9D8B030D-6E8A-4147-A177-3AD203B41FA5}">
                      <a16:colId xmlns:a16="http://schemas.microsoft.com/office/drawing/2014/main" val="3202793147"/>
                    </a:ext>
                  </a:extLst>
                </a:gridCol>
                <a:gridCol w="1936865">
                  <a:extLst>
                    <a:ext uri="{9D8B030D-6E8A-4147-A177-3AD203B41FA5}">
                      <a16:colId xmlns:a16="http://schemas.microsoft.com/office/drawing/2014/main" val="3170779393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2549027154"/>
                    </a:ext>
                  </a:extLst>
                </a:gridCol>
              </a:tblGrid>
              <a:tr h="18811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95110"/>
                  </a:ext>
                </a:extLst>
              </a:tr>
              <a:tr h="17980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Подвижные игры (с элементами баскетбола)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Рубаник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03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Ансамбль «Волшебная свирель»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Рябова И.Ю.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85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12296"/>
                  </a:ext>
                </a:extLst>
              </a:tr>
              <a:tr h="12161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Юный инспектор движения (ЮИД)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Колосова Ю.В.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47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66502" y="4484357"/>
          <a:ext cx="73043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69">
                  <a:extLst>
                    <a:ext uri="{9D8B030D-6E8A-4147-A177-3AD203B41FA5}">
                      <a16:colId xmlns:a16="http://schemas.microsoft.com/office/drawing/2014/main" val="760831065"/>
                    </a:ext>
                  </a:extLst>
                </a:gridCol>
                <a:gridCol w="1936865">
                  <a:extLst>
                    <a:ext uri="{9D8B030D-6E8A-4147-A177-3AD203B41FA5}">
                      <a16:colId xmlns:a16="http://schemas.microsoft.com/office/drawing/2014/main" val="2926809412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2360076832"/>
                    </a:ext>
                  </a:extLst>
                </a:gridCol>
              </a:tblGrid>
              <a:tr h="13493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Творческая мастерская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Фролова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И.Д.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9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2193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66502" y="5368361"/>
          <a:ext cx="73043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69">
                  <a:extLst>
                    <a:ext uri="{9D8B030D-6E8A-4147-A177-3AD203B41FA5}">
                      <a16:colId xmlns:a16="http://schemas.microsoft.com/office/drawing/2014/main" val="736776929"/>
                    </a:ext>
                  </a:extLst>
                </a:gridCol>
                <a:gridCol w="1936865">
                  <a:extLst>
                    <a:ext uri="{9D8B030D-6E8A-4147-A177-3AD203B41FA5}">
                      <a16:colId xmlns:a16="http://schemas.microsoft.com/office/drawing/2014/main" val="4029273037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val="3979554668"/>
                    </a:ext>
                  </a:extLst>
                </a:gridCol>
              </a:tblGrid>
              <a:tr h="18364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Компьютерное рисование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Ануфриев С.В.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810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9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Акробатика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Глебов А.Б.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6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Изостудия «Радуга»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Гарус Е.Ю.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2-4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2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Введение в информатику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4033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58741" y="5043348"/>
            <a:ext cx="53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58741" y="4148993"/>
            <a:ext cx="53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58741" y="2487046"/>
            <a:ext cx="539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УК3</a:t>
            </a:r>
          </a:p>
        </p:txBody>
      </p:sp>
    </p:spTree>
    <p:extLst>
      <p:ext uri="{BB962C8B-B14F-4D97-AF65-F5344CB8AC3E}">
        <p14:creationId xmlns:p14="http://schemas.microsoft.com/office/powerpoint/2010/main" val="39816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ЗАПИСЬ НА ДОПОЛНИТЕЛЬНОЕ </a:t>
            </a:r>
            <a:b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</a:br>
            <a:r>
              <a:rPr lang="ru-RU" sz="2400" b="1" dirty="0">
                <a:latin typeface="Segoe Script" panose="030B0504020000000003" pitchFamily="66" charset="0"/>
                <a:cs typeface="Assistant" panose="020B0604020202020204" charset="-79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Зайти на портал </a:t>
            </a:r>
            <a:r>
              <a:rPr lang="en-US" dirty="0">
                <a:latin typeface="Century Gothic" panose="020B0502020202020204" pitchFamily="34" charset="0"/>
              </a:rPr>
              <a:t>MOS.RU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Найти интересующий кружок</a:t>
            </a:r>
          </a:p>
          <a:p>
            <a:pPr marL="342900" indent="-342900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Заполнить договор по кружку на портале</a:t>
            </a:r>
            <a:r>
              <a:rPr lang="en-US" dirty="0">
                <a:latin typeface="Century Gothic" panose="020B0502020202020204" pitchFamily="34" charset="0"/>
              </a:rPr>
              <a:t> MOS.RU </a:t>
            </a:r>
            <a:r>
              <a:rPr lang="ru-RU" dirty="0">
                <a:latin typeface="Century Gothic" panose="020B0502020202020204" pitchFamily="34" charset="0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по приказу</a:t>
            </a:r>
          </a:p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этого ребенок считается зачислен в кружок или секцию)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договора на ПДОУ по заявлению 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328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Царско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Валерия Александровна (</a:t>
                      </a:r>
                      <a:r>
                        <a:rPr lang="ru-RU" sz="1800" baseline="0" dirty="0" err="1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 (бюджет)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8-903-977-2837,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kolosovayv@co627.ru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trishkina@co627.ru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vegero@co627.ru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179857" y="307441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Группа продленного дня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20AF3-33F2-4DC6-9C81-5BB51E2A8029}"/>
              </a:ext>
            </a:extLst>
          </p:cNvPr>
          <p:cNvSpPr txBox="1"/>
          <p:nvPr/>
        </p:nvSpPr>
        <p:spPr>
          <a:xfrm>
            <a:off x="173341" y="1573894"/>
            <a:ext cx="7191735" cy="2800767"/>
          </a:xfrm>
          <a:prstGeom prst="rect">
            <a:avLst/>
          </a:prstGeom>
          <a:noFill/>
          <a:ln>
            <a:solidFill>
              <a:srgbClr val="1C54BD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 включает в себя услуга: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досуга ребенка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домашнего задания </a:t>
            </a:r>
            <a:r>
              <a:rPr lang="ru-RU" sz="24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учителем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прогулок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питания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Охрана жизни и здоровья в указанный период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FADEA9-12E1-45D6-88E4-A19B6BD65228}"/>
              </a:ext>
            </a:extLst>
          </p:cNvPr>
          <p:cNvSpPr/>
          <p:nvPr/>
        </p:nvSpPr>
        <p:spPr>
          <a:xfrm>
            <a:off x="7076661" y="1741416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ДО 15:30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15EBE89-B86C-4672-ACFD-5536EA1BD0A5}"/>
              </a:ext>
            </a:extLst>
          </p:cNvPr>
          <p:cNvSpPr/>
          <p:nvPr/>
        </p:nvSpPr>
        <p:spPr>
          <a:xfrm>
            <a:off x="7076661" y="3256278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ДО 19:00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B1C50-627C-4F54-99B9-A8D7D5870C15}"/>
              </a:ext>
            </a:extLst>
          </p:cNvPr>
          <p:cNvSpPr txBox="1"/>
          <p:nvPr/>
        </p:nvSpPr>
        <p:spPr>
          <a:xfrm>
            <a:off x="9907105" y="191491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4000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F79B8-791C-4ED2-AB1E-DD12B3E752B6}"/>
              </a:ext>
            </a:extLst>
          </p:cNvPr>
          <p:cNvSpPr txBox="1"/>
          <p:nvPr/>
        </p:nvSpPr>
        <p:spPr>
          <a:xfrm>
            <a:off x="9907105" y="343063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6700 р.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FE0C-8008-4305-9AF1-862D4BAD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48" y="305419"/>
            <a:ext cx="1817716" cy="72232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1E8374-B793-4B41-9F13-E0D886C8EAEB}"/>
              </a:ext>
            </a:extLst>
          </p:cNvPr>
          <p:cNvSpPr/>
          <p:nvPr/>
        </p:nvSpPr>
        <p:spPr>
          <a:xfrm>
            <a:off x="9400493" y="1212508"/>
            <a:ext cx="2445026" cy="652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Стоимость за месяц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4CD1C-12B6-4B26-82D6-373C515A4265}"/>
              </a:ext>
            </a:extLst>
          </p:cNvPr>
          <p:cNvSpPr txBox="1"/>
          <p:nvPr/>
        </p:nvSpPr>
        <p:spPr>
          <a:xfrm>
            <a:off x="173341" y="464300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576D7-C9B4-480D-8B10-8B5056FABC1B}"/>
              </a:ext>
            </a:extLst>
          </p:cNvPr>
          <p:cNvSpPr txBox="1"/>
          <p:nvPr/>
        </p:nvSpPr>
        <p:spPr>
          <a:xfrm>
            <a:off x="167080" y="5015749"/>
            <a:ext cx="1106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Информировать об отсутствии ребенка в ГПД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за 3 дня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(в случае болезни ребенка –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в день заболевания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Оплата производится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не позднее 10-го числа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месяца, подлежащего к оплате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Перерасчет осуществляется по болезни </a:t>
            </a:r>
            <a:r>
              <a:rPr lang="ru-RU" u="sng" dirty="0">
                <a:latin typeface="Cambria" panose="02040503050406030204" pitchFamily="18" charset="0"/>
                <a:ea typeface="Cambria" panose="02040503050406030204" pitchFamily="18" charset="0"/>
              </a:rPr>
              <a:t>после предоставления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3964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Внешний вид обучающихся 1-4 класс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algn="r"/>
            <a:r>
              <a:rPr lang="ru-RU" dirty="0"/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50F1D-3E19-4581-BE15-FCA26B32ECA9}"/>
              </a:ext>
            </a:extLst>
          </p:cNvPr>
          <p:cNvSpPr/>
          <p:nvPr/>
        </p:nvSpPr>
        <p:spPr>
          <a:xfrm>
            <a:off x="173341" y="1561075"/>
            <a:ext cx="354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Комплект </a:t>
            </a: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повседневной одежды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учащихся 1-4 классов: 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Tenor Sans" panose="020B0604020202020204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– Мальчикам классический темный пиджак и брюки, рубашки светлых тонов, жилетки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Tenor Sans" panose="020B0604020202020204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- Девочкам сарафан, блузка светлого цвета, брюки, платья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0BEBE-60FA-48E8-BF15-A8151792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b="5575"/>
          <a:stretch/>
        </p:blipFill>
        <p:spPr>
          <a:xfrm>
            <a:off x="3618397" y="1544380"/>
            <a:ext cx="2171700" cy="24113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DFBC1-4F44-4A07-8062-391796CCDD68}"/>
              </a:ext>
            </a:extLst>
          </p:cNvPr>
          <p:cNvSpPr/>
          <p:nvPr/>
        </p:nvSpPr>
        <p:spPr>
          <a:xfrm>
            <a:off x="6401905" y="1503257"/>
            <a:ext cx="344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Парадная одежда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используется в дни проведения торжественных мероприятий. Состоит из повседневной школьной одежды, дополненной: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для мальчиков белой рубашкой;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для девочек белой блузой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134454-3D87-496F-A022-F7B4AA3C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" r="38283"/>
          <a:stretch/>
        </p:blipFill>
        <p:spPr>
          <a:xfrm>
            <a:off x="9876909" y="1561075"/>
            <a:ext cx="2141750" cy="2267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47283-BEB4-478C-BC94-84338F2B7CB0}"/>
              </a:ext>
            </a:extLst>
          </p:cNvPr>
          <p:cNvSpPr/>
          <p:nvPr/>
        </p:nvSpPr>
        <p:spPr>
          <a:xfrm>
            <a:off x="305905" y="4551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Tenor Sans" panose="020B0604020202020204"/>
              </a:rPr>
              <a:t>Спортивная одежда </a:t>
            </a: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используется обучающимися на занятиях физической культуры или спортом. Спортивная форма включает футболку, спортивные  шорты или спортивные брюки, спортивную обувь. Форма должна соответствовать погоде и месту проведения физкультурных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Tenor Sans" panose="020B0604020202020204"/>
              </a:rPr>
              <a:t>занятий.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2BDC58-AA73-4138-898C-B6F60A72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61" y="4412892"/>
            <a:ext cx="1816059" cy="2030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60DB68-22F9-452B-85EE-FDAEA52A9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357" y="4511692"/>
            <a:ext cx="3768485" cy="15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1251844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 категорию </a:t>
            </a:r>
            <a:r>
              <a:rPr lang="ru-RU" dirty="0">
                <a:solidFill>
                  <a:srgbClr val="FF0000"/>
                </a:solidFill>
              </a:rPr>
              <a:t>«Ребенок из малообеспеченной семьи» </a:t>
            </a:r>
            <a:r>
              <a:rPr lang="ru-RU" dirty="0"/>
              <a:t>действует проактивное назначение питания – </a:t>
            </a:r>
            <a:r>
              <a:rPr lang="ru-RU" dirty="0">
                <a:solidFill>
                  <a:srgbClr val="FF0000"/>
                </a:solidFill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38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Заявление на льготное питание необходимо подавать только следующим категориям: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Ребенок из многодетной семьи – требуется ежегодная подача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Вновь назначенный льготник по остальным действующим категориям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262793" y="5434030"/>
            <a:ext cx="1031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Подключение информирования</a:t>
            </a:r>
            <a:endParaRPr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Узнавайте, когда ребёнок посещал школу и что он ел</a:t>
            </a:r>
            <a:r>
              <a:rPr lang="ru-RU" dirty="0">
                <a:solidFill>
                  <a:schemeClr val="tx1"/>
                </a:solidFill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r>
              <a:rPr lang="ru-RU" b="1" dirty="0">
                <a:solidFill>
                  <a:schemeClr val="tx1"/>
                </a:solidFill>
              </a:rPr>
              <a:t>Пополняйте лицевой счёт ребёнка</a:t>
            </a:r>
            <a:r>
              <a:rPr lang="ru-RU" dirty="0">
                <a:solidFill>
                  <a:schemeClr val="tx1"/>
                </a:solidFill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r>
              <a:rPr lang="ru-RU" b="1" dirty="0">
                <a:solidFill>
                  <a:schemeClr val="tx1"/>
                </a:solidFill>
              </a:rPr>
              <a:t>Управляйте питанием ребёнка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</a:rPr>
              <a:t>Вы можете:</a:t>
            </a:r>
          </a:p>
          <a:p>
            <a:r>
              <a:rPr lang="ru-RU" dirty="0">
                <a:solidFill>
                  <a:schemeClr val="tx1"/>
                </a:solidFill>
              </a:rPr>
              <a:t>Установить лимит дневных трат в буфете</a:t>
            </a:r>
          </a:p>
          <a:p>
            <a:r>
              <a:rPr lang="ru-RU" dirty="0">
                <a:solidFill>
                  <a:schemeClr val="tx1"/>
                </a:solidFill>
              </a:rPr>
              <a:t>Установить запрет на покупку определённых товаров в буфете </a:t>
            </a:r>
          </a:p>
          <a:p>
            <a:r>
              <a:rPr lang="ru-RU" dirty="0">
                <a:solidFill>
                  <a:schemeClr val="tx1"/>
                </a:solidFill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Подключение информирования</a:t>
            </a:r>
            <a:endParaRPr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КАК ПОДКЛЮЧИТЬСЯ: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Убедитесь, что ваш ребёнок получил в школе бесплатную карту «</a:t>
            </a:r>
            <a:r>
              <a:rPr lang="ru-RU" dirty="0" err="1">
                <a:solidFill>
                  <a:schemeClr val="tx1"/>
                </a:solidFill>
              </a:rPr>
              <a:t>Москвёнок</a:t>
            </a:r>
            <a:r>
              <a:rPr lang="ru-RU" dirty="0">
                <a:solidFill>
                  <a:schemeClr val="tx1"/>
                </a:solidFill>
              </a:rPr>
              <a:t>» или вы приобрели её самостоятельно и активировали.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</a:rPr>
              <a:t>Зарегистрируйтесь на портале </a:t>
            </a:r>
            <a:r>
              <a:rPr lang="ru-RU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mos.ru</a:t>
            </a:r>
            <a:r>
              <a:rPr lang="ru-RU" dirty="0">
                <a:solidFill>
                  <a:schemeClr val="tx1"/>
                </a:solidFill>
              </a:rPr>
              <a:t>, либо в мобильном приложении «</a:t>
            </a:r>
            <a:r>
              <a:rPr lang="ru-RU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Госуслуги Москвы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08300"/>
              </p:ext>
            </p:extLst>
          </p:nvPr>
        </p:nvGraphicFramePr>
        <p:xfrm>
          <a:off x="95041" y="1422180"/>
          <a:ext cx="118799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758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13291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r>
                        <a:rPr lang="en-US" sz="1800" dirty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Заведующий</a:t>
                      </a:r>
                    </a:p>
                    <a:p>
                      <a:r>
                        <a:rPr lang="ru-RU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013468" y="2810160"/>
            <a:ext cx="374072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Расписание звонков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7" y="170164"/>
            <a:ext cx="7643653" cy="64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393946" y="851527"/>
            <a:ext cx="9575825" cy="5397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13335</TotalTime>
  <Words>3939</Words>
  <Application>Microsoft Office PowerPoint</Application>
  <PresentationFormat>Широкоэкранный</PresentationFormat>
  <Paragraphs>820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5" baseType="lpstr">
      <vt:lpstr>Tenor Sans</vt:lpstr>
      <vt:lpstr>Times New Roman</vt:lpstr>
      <vt:lpstr>Calibri Light</vt:lpstr>
      <vt:lpstr>Arial</vt:lpstr>
      <vt:lpstr>Roboto</vt:lpstr>
      <vt:lpstr>Calibri</vt:lpstr>
      <vt:lpstr>Cambria</vt:lpstr>
      <vt:lpstr>Segoe Script</vt:lpstr>
      <vt:lpstr>Roboto Light</vt:lpstr>
      <vt:lpstr>Century Gothic</vt:lpstr>
      <vt:lpstr>-apple-system</vt:lpstr>
      <vt:lpstr>Verdana</vt:lpstr>
      <vt:lpstr>Roboto Th</vt:lpstr>
      <vt:lpstr>Wingdings</vt:lpstr>
      <vt:lpstr>Assistant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353</cp:revision>
  <dcterms:created xsi:type="dcterms:W3CDTF">2020-05-04T08:49:58Z</dcterms:created>
  <dcterms:modified xsi:type="dcterms:W3CDTF">2025-08-26T17:48:32Z</dcterms:modified>
</cp:coreProperties>
</file>