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 autoCompressPictures="0">
  <p:sldMasterIdLst>
    <p:sldMasterId id="2147483648" r:id="rId1"/>
  </p:sldMasterIdLst>
  <p:notesMasterIdLst>
    <p:notesMasterId r:id="rId50"/>
  </p:notesMasterIdLst>
  <p:sldIdLst>
    <p:sldId id="1270" r:id="rId2"/>
    <p:sldId id="1271" r:id="rId3"/>
    <p:sldId id="1272" r:id="rId4"/>
    <p:sldId id="1334" r:id="rId5"/>
    <p:sldId id="1276" r:id="rId6"/>
    <p:sldId id="1277" r:id="rId7"/>
    <p:sldId id="1278" r:id="rId8"/>
    <p:sldId id="1279" r:id="rId9"/>
    <p:sldId id="1338" r:id="rId10"/>
    <p:sldId id="1335" r:id="rId11"/>
    <p:sldId id="1336" r:id="rId12"/>
    <p:sldId id="1337" r:id="rId13"/>
    <p:sldId id="1339" r:id="rId14"/>
    <p:sldId id="1287" r:id="rId15"/>
    <p:sldId id="1288" r:id="rId16"/>
    <p:sldId id="1340" r:id="rId17"/>
    <p:sldId id="298" r:id="rId18"/>
    <p:sldId id="1273" r:id="rId19"/>
    <p:sldId id="1290" r:id="rId20"/>
    <p:sldId id="1352" r:id="rId21"/>
    <p:sldId id="1353" r:id="rId22"/>
    <p:sldId id="1275" r:id="rId23"/>
    <p:sldId id="1354" r:id="rId24"/>
    <p:sldId id="1274" r:id="rId25"/>
    <p:sldId id="1324" r:id="rId26"/>
    <p:sldId id="1330" r:id="rId27"/>
    <p:sldId id="1332" r:id="rId28"/>
    <p:sldId id="1355" r:id="rId29"/>
    <p:sldId id="1294" r:id="rId30"/>
    <p:sldId id="1356" r:id="rId31"/>
    <p:sldId id="1366" r:id="rId32"/>
    <p:sldId id="1280" r:id="rId33"/>
    <p:sldId id="1342" r:id="rId34"/>
    <p:sldId id="1343" r:id="rId35"/>
    <p:sldId id="1358" r:id="rId36"/>
    <p:sldId id="1359" r:id="rId37"/>
    <p:sldId id="1360" r:id="rId38"/>
    <p:sldId id="1361" r:id="rId39"/>
    <p:sldId id="1362" r:id="rId40"/>
    <p:sldId id="1363" r:id="rId41"/>
    <p:sldId id="1364" r:id="rId42"/>
    <p:sldId id="1365" r:id="rId43"/>
    <p:sldId id="1357" r:id="rId44"/>
    <p:sldId id="1323" r:id="rId45"/>
    <p:sldId id="1322" r:id="rId46"/>
    <p:sldId id="1304" r:id="rId47"/>
    <p:sldId id="1305" r:id="rId48"/>
    <p:sldId id="1248" r:id="rId49"/>
  </p:sldIdLst>
  <p:sldSz cx="12192000" cy="6858000"/>
  <p:notesSz cx="6858000" cy="9144000"/>
  <p:embeddedFontLst>
    <p:embeddedFont>
      <p:font typeface="Century Gothic" panose="020B0502020202020204" pitchFamily="34" charset="0"/>
      <p:regular r:id="rId51"/>
      <p:bold r:id="rId52"/>
      <p:italic r:id="rId53"/>
      <p:boldItalic r:id="rId54"/>
    </p:embeddedFont>
    <p:embeddedFont>
      <p:font typeface="Verdana" panose="020B0604030504040204" pitchFamily="34" charset="0"/>
      <p:regular r:id="rId55"/>
      <p:bold r:id="rId56"/>
      <p:italic r:id="rId57"/>
      <p:boldItalic r:id="rId58"/>
    </p:embeddedFont>
    <p:embeddedFont>
      <p:font typeface="Calibri Light" panose="020F0302020204030204" pitchFamily="34" charset="0"/>
      <p:regular r:id="rId59"/>
      <p:italic r:id="rId60"/>
    </p:embeddedFont>
    <p:embeddedFont>
      <p:font typeface="Roboto" panose="020B0604020202020204" charset="0"/>
      <p:regular r:id="rId61"/>
      <p:bold r:id="rId62"/>
      <p:italic r:id="rId63"/>
      <p:boldItalic r:id="rId64"/>
    </p:embeddedFont>
    <p:embeddedFont>
      <p:font typeface="Calibri" panose="020F0502020204030204" pitchFamily="34" charset="0"/>
      <p:regular r:id="rId65"/>
      <p:bold r:id="rId66"/>
      <p:italic r:id="rId67"/>
      <p:boldItalic r:id="rId68"/>
    </p:embeddedFont>
    <p:embeddedFont>
      <p:font typeface="Cambria" panose="02040503050406030204" pitchFamily="18" charset="0"/>
      <p:regular r:id="rId69"/>
      <p:bold r:id="rId70"/>
      <p:italic r:id="rId71"/>
      <p:boldItalic r:id="rId72"/>
    </p:embeddedFont>
    <p:embeddedFont>
      <p:font typeface="Segoe Script" panose="030B0504020000000003" pitchFamily="66" charset="0"/>
      <p:regular r:id="rId73"/>
      <p:bold r:id="rId74"/>
    </p:embeddedFont>
  </p:embeddedFontLst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525" userDrawn="1">
          <p15:clr>
            <a:srgbClr val="A4A3A4"/>
          </p15:clr>
        </p15:guide>
        <p15:guide id="3" pos="232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Медведев Виталий" initials="МВ" lastIdx="1" clrIdx="0">
    <p:extLst>
      <p:ext uri="{19B8F6BF-5375-455C-9EA6-DF929625EA0E}">
        <p15:presenceInfo xmlns:p15="http://schemas.microsoft.com/office/powerpoint/2012/main" userId="S-1-5-21-796502427-2301557105-125416436-152506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B3D1"/>
    <a:srgbClr val="2091FF"/>
    <a:srgbClr val="180A6C"/>
    <a:srgbClr val="110C7A"/>
    <a:srgbClr val="333F50"/>
    <a:srgbClr val="2B3646"/>
    <a:srgbClr val="3D506A"/>
    <a:srgbClr val="364559"/>
    <a:srgbClr val="647388"/>
    <a:srgbClr val="6645C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E25E649-3F16-4E02-A733-19D2CDBF48F0}" styleName="Средний стиль 3 — акцент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838" autoAdjust="0"/>
    <p:restoredTop sz="96405"/>
  </p:normalViewPr>
  <p:slideViewPr>
    <p:cSldViewPr snapToGrid="0" snapToObjects="1">
      <p:cViewPr varScale="1">
        <p:scale>
          <a:sx n="115" d="100"/>
          <a:sy n="115" d="100"/>
        </p:scale>
        <p:origin x="438" y="108"/>
      </p:cViewPr>
      <p:guideLst>
        <p:guide orient="horz" pos="2160"/>
        <p:guide pos="2525"/>
        <p:guide pos="232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notesMaster" Target="notesMasters/notesMaster1.xml"/><Relationship Id="rId55" Type="http://schemas.openxmlformats.org/officeDocument/2006/relationships/font" Target="fonts/font5.fntdata"/><Relationship Id="rId63" Type="http://schemas.openxmlformats.org/officeDocument/2006/relationships/font" Target="fonts/font13.fntdata"/><Relationship Id="rId68" Type="http://schemas.openxmlformats.org/officeDocument/2006/relationships/font" Target="fonts/font18.fntdata"/><Relationship Id="rId76" Type="http://schemas.openxmlformats.org/officeDocument/2006/relationships/presProps" Target="presProps.xml"/><Relationship Id="rId7" Type="http://schemas.openxmlformats.org/officeDocument/2006/relationships/slide" Target="slides/slide6.xml"/><Relationship Id="rId71" Type="http://schemas.openxmlformats.org/officeDocument/2006/relationships/font" Target="fonts/font21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font" Target="fonts/font3.fntdata"/><Relationship Id="rId58" Type="http://schemas.openxmlformats.org/officeDocument/2006/relationships/font" Target="fonts/font8.fntdata"/><Relationship Id="rId66" Type="http://schemas.openxmlformats.org/officeDocument/2006/relationships/font" Target="fonts/font16.fntdata"/><Relationship Id="rId74" Type="http://schemas.openxmlformats.org/officeDocument/2006/relationships/font" Target="fonts/font24.fntdata"/><Relationship Id="rId79" Type="http://schemas.openxmlformats.org/officeDocument/2006/relationships/tableStyles" Target="tableStyles.xml"/><Relationship Id="rId5" Type="http://schemas.openxmlformats.org/officeDocument/2006/relationships/slide" Target="slides/slide4.xml"/><Relationship Id="rId61" Type="http://schemas.openxmlformats.org/officeDocument/2006/relationships/font" Target="fonts/font11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font" Target="fonts/font2.fntdata"/><Relationship Id="rId60" Type="http://schemas.openxmlformats.org/officeDocument/2006/relationships/font" Target="fonts/font10.fntdata"/><Relationship Id="rId65" Type="http://schemas.openxmlformats.org/officeDocument/2006/relationships/font" Target="fonts/font15.fntdata"/><Relationship Id="rId73" Type="http://schemas.openxmlformats.org/officeDocument/2006/relationships/font" Target="fonts/font23.fntdata"/><Relationship Id="rId78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font" Target="fonts/font6.fntdata"/><Relationship Id="rId64" Type="http://schemas.openxmlformats.org/officeDocument/2006/relationships/font" Target="fonts/font14.fntdata"/><Relationship Id="rId69" Type="http://schemas.openxmlformats.org/officeDocument/2006/relationships/font" Target="fonts/font19.fntdata"/><Relationship Id="rId77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font" Target="fonts/font1.fntdata"/><Relationship Id="rId72" Type="http://schemas.openxmlformats.org/officeDocument/2006/relationships/font" Target="fonts/font22.fntdata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font" Target="fonts/font9.fntdata"/><Relationship Id="rId67" Type="http://schemas.openxmlformats.org/officeDocument/2006/relationships/font" Target="fonts/font17.fntdata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font" Target="fonts/font4.fntdata"/><Relationship Id="rId62" Type="http://schemas.openxmlformats.org/officeDocument/2006/relationships/font" Target="fonts/font12.fntdata"/><Relationship Id="rId70" Type="http://schemas.openxmlformats.org/officeDocument/2006/relationships/font" Target="fonts/font20.fntdata"/><Relationship Id="rId75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font" Target="fonts/font7.fntdata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D5AD62F-7644-46FD-A983-BE52F30347CF}" type="doc">
      <dgm:prSet loTypeId="urn:microsoft.com/office/officeart/2005/8/layout/hierarchy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F41B9191-A0E0-4BDB-B7AA-332E882C21B7}">
      <dgm:prSet phldrT="[Текст]"/>
      <dgm:spPr/>
      <dgm:t>
        <a:bodyPr/>
        <a:lstStyle/>
        <a:p>
          <a:r>
            <a:rPr lang="ru-RU" dirty="0"/>
            <a:t>Получение образования</a:t>
          </a:r>
        </a:p>
      </dgm:t>
    </dgm:pt>
    <dgm:pt modelId="{013E42E9-AEEE-4391-BBC6-C5BC7EB8F7B5}" type="parTrans" cxnId="{72199FBF-0FB0-4013-B72B-61C352AECE52}">
      <dgm:prSet/>
      <dgm:spPr/>
      <dgm:t>
        <a:bodyPr/>
        <a:lstStyle/>
        <a:p>
          <a:endParaRPr lang="ru-RU"/>
        </a:p>
      </dgm:t>
    </dgm:pt>
    <dgm:pt modelId="{2F8F8E24-36EA-42BF-8687-6EAD11EB7ED0}" type="sibTrans" cxnId="{72199FBF-0FB0-4013-B72B-61C352AECE52}">
      <dgm:prSet/>
      <dgm:spPr/>
      <dgm:t>
        <a:bodyPr/>
        <a:lstStyle/>
        <a:p>
          <a:endParaRPr lang="ru-RU"/>
        </a:p>
      </dgm:t>
    </dgm:pt>
    <dgm:pt modelId="{A16BE9EC-23CB-40D3-9D51-66F1DDB5CF1E}">
      <dgm:prSet phldrT="[Текст]"/>
      <dgm:spPr/>
      <dgm:t>
        <a:bodyPr/>
        <a:lstStyle/>
        <a:p>
          <a:r>
            <a:rPr lang="ru-RU" dirty="0"/>
            <a:t>В образовательной организации</a:t>
          </a:r>
        </a:p>
      </dgm:t>
    </dgm:pt>
    <dgm:pt modelId="{EED48174-3AFF-447F-89DC-622881EABBAF}" type="parTrans" cxnId="{8B30E993-C289-406D-870D-A8E8D7EF8BFE}">
      <dgm:prSet/>
      <dgm:spPr/>
      <dgm:t>
        <a:bodyPr/>
        <a:lstStyle/>
        <a:p>
          <a:endParaRPr lang="ru-RU"/>
        </a:p>
      </dgm:t>
    </dgm:pt>
    <dgm:pt modelId="{1BF33AA9-DC97-49DA-94B6-AF9BFF5D0B30}" type="sibTrans" cxnId="{8B30E993-C289-406D-870D-A8E8D7EF8BFE}">
      <dgm:prSet/>
      <dgm:spPr/>
      <dgm:t>
        <a:bodyPr/>
        <a:lstStyle/>
        <a:p>
          <a:endParaRPr lang="ru-RU"/>
        </a:p>
      </dgm:t>
    </dgm:pt>
    <dgm:pt modelId="{D33FF9A1-9D6E-475D-8F13-E5FDC59CBD18}">
      <dgm:prSet phldrT="[Текст]"/>
      <dgm:spPr/>
      <dgm:t>
        <a:bodyPr/>
        <a:lstStyle/>
        <a:p>
          <a:r>
            <a:rPr lang="ru-RU" dirty="0"/>
            <a:t>Очная форма</a:t>
          </a:r>
        </a:p>
      </dgm:t>
    </dgm:pt>
    <dgm:pt modelId="{1160F2E1-3EFB-49BB-8284-C7B11E5D63AB}" type="parTrans" cxnId="{02B06090-D7D0-4733-8E40-C529ADAC064C}">
      <dgm:prSet/>
      <dgm:spPr/>
      <dgm:t>
        <a:bodyPr/>
        <a:lstStyle/>
        <a:p>
          <a:endParaRPr lang="ru-RU"/>
        </a:p>
      </dgm:t>
    </dgm:pt>
    <dgm:pt modelId="{16779D14-180C-4D83-90F3-7206C3126E76}" type="sibTrans" cxnId="{02B06090-D7D0-4733-8E40-C529ADAC064C}">
      <dgm:prSet/>
      <dgm:spPr/>
      <dgm:t>
        <a:bodyPr/>
        <a:lstStyle/>
        <a:p>
          <a:endParaRPr lang="ru-RU"/>
        </a:p>
      </dgm:t>
    </dgm:pt>
    <dgm:pt modelId="{763CC820-4812-4B2D-8B15-22FC9E7C1E56}">
      <dgm:prSet phldrT="[Текст]"/>
      <dgm:spPr/>
      <dgm:t>
        <a:bodyPr/>
        <a:lstStyle/>
        <a:p>
          <a:r>
            <a:rPr lang="ru-RU" dirty="0"/>
            <a:t>Заочная форма</a:t>
          </a:r>
        </a:p>
      </dgm:t>
    </dgm:pt>
    <dgm:pt modelId="{7496D602-08B3-43DA-8C24-1EB08F5ACBED}" type="parTrans" cxnId="{A121639D-BAB1-42FB-9674-BB7C931E2356}">
      <dgm:prSet/>
      <dgm:spPr/>
      <dgm:t>
        <a:bodyPr/>
        <a:lstStyle/>
        <a:p>
          <a:endParaRPr lang="ru-RU"/>
        </a:p>
      </dgm:t>
    </dgm:pt>
    <dgm:pt modelId="{F08DD638-3AD2-4F85-BD98-AD2FB04428EB}" type="sibTrans" cxnId="{A121639D-BAB1-42FB-9674-BB7C931E2356}">
      <dgm:prSet/>
      <dgm:spPr/>
      <dgm:t>
        <a:bodyPr/>
        <a:lstStyle/>
        <a:p>
          <a:endParaRPr lang="ru-RU"/>
        </a:p>
      </dgm:t>
    </dgm:pt>
    <dgm:pt modelId="{163921A8-A7E4-4CC6-A66D-9B6F8F0BA264}">
      <dgm:prSet phldrT="[Текст]"/>
      <dgm:spPr/>
      <dgm:t>
        <a:bodyPr/>
        <a:lstStyle/>
        <a:p>
          <a:r>
            <a:rPr lang="ru-RU" dirty="0"/>
            <a:t>Вне образовательной организации</a:t>
          </a:r>
        </a:p>
      </dgm:t>
    </dgm:pt>
    <dgm:pt modelId="{B22B90AD-C157-45D7-B773-725D51685748}" type="parTrans" cxnId="{65C8B376-916E-4081-B528-32C9EF3DF456}">
      <dgm:prSet/>
      <dgm:spPr/>
      <dgm:t>
        <a:bodyPr/>
        <a:lstStyle/>
        <a:p>
          <a:endParaRPr lang="ru-RU"/>
        </a:p>
      </dgm:t>
    </dgm:pt>
    <dgm:pt modelId="{A0E2A9F4-938A-4850-9AFB-795241AD04B2}" type="sibTrans" cxnId="{65C8B376-916E-4081-B528-32C9EF3DF456}">
      <dgm:prSet/>
      <dgm:spPr/>
      <dgm:t>
        <a:bodyPr/>
        <a:lstStyle/>
        <a:p>
          <a:endParaRPr lang="ru-RU"/>
        </a:p>
      </dgm:t>
    </dgm:pt>
    <dgm:pt modelId="{7243A677-1E10-4F8F-A825-87C47F15CEDC}">
      <dgm:prSet phldrT="[Текст]"/>
      <dgm:spPr/>
      <dgm:t>
        <a:bodyPr/>
        <a:lstStyle/>
        <a:p>
          <a:r>
            <a:rPr lang="ru-RU" dirty="0"/>
            <a:t>Самообразование</a:t>
          </a:r>
        </a:p>
      </dgm:t>
    </dgm:pt>
    <dgm:pt modelId="{ED291C6E-CBA0-46DA-AF85-184922B30EC0}" type="parTrans" cxnId="{744630D7-2E1C-468A-A0E1-0D4BBA48ACD4}">
      <dgm:prSet/>
      <dgm:spPr/>
      <dgm:t>
        <a:bodyPr/>
        <a:lstStyle/>
        <a:p>
          <a:endParaRPr lang="ru-RU"/>
        </a:p>
      </dgm:t>
    </dgm:pt>
    <dgm:pt modelId="{D13FB60B-E008-4865-BE1A-B50B7108EF73}" type="sibTrans" cxnId="{744630D7-2E1C-468A-A0E1-0D4BBA48ACD4}">
      <dgm:prSet/>
      <dgm:spPr/>
      <dgm:t>
        <a:bodyPr/>
        <a:lstStyle/>
        <a:p>
          <a:endParaRPr lang="ru-RU"/>
        </a:p>
      </dgm:t>
    </dgm:pt>
    <dgm:pt modelId="{56C71644-30BA-4BBD-ABA1-4AE48D83ECD6}">
      <dgm:prSet/>
      <dgm:spPr/>
      <dgm:t>
        <a:bodyPr/>
        <a:lstStyle/>
        <a:p>
          <a:r>
            <a:rPr lang="ru-RU" dirty="0"/>
            <a:t>Очно-заочная форма</a:t>
          </a:r>
        </a:p>
      </dgm:t>
    </dgm:pt>
    <dgm:pt modelId="{822D81DC-A87D-4C99-BA95-5027FF235B60}" type="parTrans" cxnId="{FB5EB820-534B-4C71-B14F-077E078D553D}">
      <dgm:prSet/>
      <dgm:spPr/>
      <dgm:t>
        <a:bodyPr/>
        <a:lstStyle/>
        <a:p>
          <a:endParaRPr lang="ru-RU"/>
        </a:p>
      </dgm:t>
    </dgm:pt>
    <dgm:pt modelId="{8ABACED8-D41C-4B11-9183-A6CF7AD16C60}" type="sibTrans" cxnId="{FB5EB820-534B-4C71-B14F-077E078D553D}">
      <dgm:prSet/>
      <dgm:spPr/>
      <dgm:t>
        <a:bodyPr/>
        <a:lstStyle/>
        <a:p>
          <a:endParaRPr lang="ru-RU"/>
        </a:p>
      </dgm:t>
    </dgm:pt>
    <dgm:pt modelId="{9B99A76A-0A9C-49FD-A358-CCA1EEE0B0EF}">
      <dgm:prSet/>
      <dgm:spPr/>
      <dgm:t>
        <a:bodyPr/>
        <a:lstStyle/>
        <a:p>
          <a:r>
            <a:rPr lang="ru-RU" dirty="0"/>
            <a:t>Семейное образование</a:t>
          </a:r>
        </a:p>
      </dgm:t>
    </dgm:pt>
    <dgm:pt modelId="{F23850AE-4E5F-4853-8727-F15A31A1E15B}" type="parTrans" cxnId="{AF69C580-89DC-4723-80EC-FD20013EF362}">
      <dgm:prSet/>
      <dgm:spPr/>
      <dgm:t>
        <a:bodyPr/>
        <a:lstStyle/>
        <a:p>
          <a:endParaRPr lang="ru-RU"/>
        </a:p>
      </dgm:t>
    </dgm:pt>
    <dgm:pt modelId="{A9C898BD-7388-4DAA-A08D-2E7471589A2A}" type="sibTrans" cxnId="{AF69C580-89DC-4723-80EC-FD20013EF362}">
      <dgm:prSet/>
      <dgm:spPr/>
      <dgm:t>
        <a:bodyPr/>
        <a:lstStyle/>
        <a:p>
          <a:endParaRPr lang="ru-RU"/>
        </a:p>
      </dgm:t>
    </dgm:pt>
    <dgm:pt modelId="{FA70A74D-4EDB-43F6-85F2-94F1721806CE}" type="pres">
      <dgm:prSet presAssocID="{3D5AD62F-7644-46FD-A983-BE52F30347CF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D5AFEF6C-A11C-48EC-B0C0-712EE6FDB5D9}" type="pres">
      <dgm:prSet presAssocID="{F41B9191-A0E0-4BDB-B7AA-332E882C21B7}" presName="hierRoot1" presStyleCnt="0"/>
      <dgm:spPr/>
    </dgm:pt>
    <dgm:pt modelId="{97DACBDB-9DB2-4115-B77D-9B9A9C54D33D}" type="pres">
      <dgm:prSet presAssocID="{F41B9191-A0E0-4BDB-B7AA-332E882C21B7}" presName="composite" presStyleCnt="0"/>
      <dgm:spPr/>
    </dgm:pt>
    <dgm:pt modelId="{24D00714-AF0C-44F4-91FE-06A963317A73}" type="pres">
      <dgm:prSet presAssocID="{F41B9191-A0E0-4BDB-B7AA-332E882C21B7}" presName="background" presStyleLbl="node0" presStyleIdx="0" presStyleCnt="1"/>
      <dgm:spPr/>
    </dgm:pt>
    <dgm:pt modelId="{8CFD2D2E-20DF-4CAF-BDA2-45F3D1C5FF62}" type="pres">
      <dgm:prSet presAssocID="{F41B9191-A0E0-4BDB-B7AA-332E882C21B7}" presName="text" presStyleLbl="fgAcc0" presStyleIdx="0" presStyleCnt="1" custScaleX="156321" custScaleY="73186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6B0F278F-09FA-46DC-B447-4593468DA872}" type="pres">
      <dgm:prSet presAssocID="{F41B9191-A0E0-4BDB-B7AA-332E882C21B7}" presName="hierChild2" presStyleCnt="0"/>
      <dgm:spPr/>
    </dgm:pt>
    <dgm:pt modelId="{C9A235FB-12F6-4491-9BCE-4FF88374B32D}" type="pres">
      <dgm:prSet presAssocID="{EED48174-3AFF-447F-89DC-622881EABBAF}" presName="Name10" presStyleLbl="parChTrans1D2" presStyleIdx="0" presStyleCnt="2"/>
      <dgm:spPr/>
      <dgm:t>
        <a:bodyPr/>
        <a:lstStyle/>
        <a:p>
          <a:endParaRPr lang="ru-RU"/>
        </a:p>
      </dgm:t>
    </dgm:pt>
    <dgm:pt modelId="{31B209E3-23D5-477B-9743-3BD96718FC4E}" type="pres">
      <dgm:prSet presAssocID="{A16BE9EC-23CB-40D3-9D51-66F1DDB5CF1E}" presName="hierRoot2" presStyleCnt="0"/>
      <dgm:spPr/>
    </dgm:pt>
    <dgm:pt modelId="{CD75E47F-495C-4F19-8C87-F7541E586FA6}" type="pres">
      <dgm:prSet presAssocID="{A16BE9EC-23CB-40D3-9D51-66F1DDB5CF1E}" presName="composite2" presStyleCnt="0"/>
      <dgm:spPr/>
    </dgm:pt>
    <dgm:pt modelId="{3E0BA31C-EFC8-4ADE-95C2-A555658B97F0}" type="pres">
      <dgm:prSet presAssocID="{A16BE9EC-23CB-40D3-9D51-66F1DDB5CF1E}" presName="background2" presStyleLbl="node2" presStyleIdx="0" presStyleCnt="2"/>
      <dgm:spPr/>
    </dgm:pt>
    <dgm:pt modelId="{E73E132D-AEB7-4E44-9772-522F299317F7}" type="pres">
      <dgm:prSet presAssocID="{A16BE9EC-23CB-40D3-9D51-66F1DDB5CF1E}" presName="text2" presStyleLbl="fgAcc2" presStyleIdx="0" presStyleCnt="2" custScaleX="156321" custScaleY="73186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DFEF8627-857A-4F0D-AB27-533066D1EC37}" type="pres">
      <dgm:prSet presAssocID="{A16BE9EC-23CB-40D3-9D51-66F1DDB5CF1E}" presName="hierChild3" presStyleCnt="0"/>
      <dgm:spPr/>
    </dgm:pt>
    <dgm:pt modelId="{73396041-5292-45EC-9A73-7196F6521FFC}" type="pres">
      <dgm:prSet presAssocID="{1160F2E1-3EFB-49BB-8284-C7B11E5D63AB}" presName="Name17" presStyleLbl="parChTrans1D3" presStyleIdx="0" presStyleCnt="5"/>
      <dgm:spPr/>
      <dgm:t>
        <a:bodyPr/>
        <a:lstStyle/>
        <a:p>
          <a:endParaRPr lang="ru-RU"/>
        </a:p>
      </dgm:t>
    </dgm:pt>
    <dgm:pt modelId="{8C4CFA5F-4C85-4AA3-906B-43967B502A68}" type="pres">
      <dgm:prSet presAssocID="{D33FF9A1-9D6E-475D-8F13-E5FDC59CBD18}" presName="hierRoot3" presStyleCnt="0"/>
      <dgm:spPr/>
    </dgm:pt>
    <dgm:pt modelId="{7323C8BA-51BE-43AB-9968-5A7A25C3444E}" type="pres">
      <dgm:prSet presAssocID="{D33FF9A1-9D6E-475D-8F13-E5FDC59CBD18}" presName="composite3" presStyleCnt="0"/>
      <dgm:spPr/>
    </dgm:pt>
    <dgm:pt modelId="{12CCF0AE-A227-4AE3-A354-D5426A152E5F}" type="pres">
      <dgm:prSet presAssocID="{D33FF9A1-9D6E-475D-8F13-E5FDC59CBD18}" presName="background3" presStyleLbl="node3" presStyleIdx="0" presStyleCnt="5"/>
      <dgm:spPr/>
    </dgm:pt>
    <dgm:pt modelId="{41E823CC-773A-4050-B5DA-0309E6BE80E1}" type="pres">
      <dgm:prSet presAssocID="{D33FF9A1-9D6E-475D-8F13-E5FDC59CBD18}" presName="text3" presStyleLbl="fgAcc3" presStyleIdx="0" presStyleCnt="5" custScaleY="60308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E50538E7-C615-457F-BEFD-BDB06F507C8E}" type="pres">
      <dgm:prSet presAssocID="{D33FF9A1-9D6E-475D-8F13-E5FDC59CBD18}" presName="hierChild4" presStyleCnt="0"/>
      <dgm:spPr/>
    </dgm:pt>
    <dgm:pt modelId="{520E44B7-F45E-480D-81A1-301831AD1857}" type="pres">
      <dgm:prSet presAssocID="{822D81DC-A87D-4C99-BA95-5027FF235B60}" presName="Name17" presStyleLbl="parChTrans1D3" presStyleIdx="1" presStyleCnt="5"/>
      <dgm:spPr/>
      <dgm:t>
        <a:bodyPr/>
        <a:lstStyle/>
        <a:p>
          <a:endParaRPr lang="ru-RU"/>
        </a:p>
      </dgm:t>
    </dgm:pt>
    <dgm:pt modelId="{64A80685-9664-49D2-A66D-F7C3E72A93B8}" type="pres">
      <dgm:prSet presAssocID="{56C71644-30BA-4BBD-ABA1-4AE48D83ECD6}" presName="hierRoot3" presStyleCnt="0"/>
      <dgm:spPr/>
    </dgm:pt>
    <dgm:pt modelId="{4A00B031-69B3-437B-91F9-511F2859D365}" type="pres">
      <dgm:prSet presAssocID="{56C71644-30BA-4BBD-ABA1-4AE48D83ECD6}" presName="composite3" presStyleCnt="0"/>
      <dgm:spPr/>
    </dgm:pt>
    <dgm:pt modelId="{551F14FD-51AC-4439-A3CF-0E0355F6A1FD}" type="pres">
      <dgm:prSet presAssocID="{56C71644-30BA-4BBD-ABA1-4AE48D83ECD6}" presName="background3" presStyleLbl="node3" presStyleIdx="1" presStyleCnt="5"/>
      <dgm:spPr/>
    </dgm:pt>
    <dgm:pt modelId="{D8B5CF71-EC3B-4B58-BE49-E9D73B7C73C6}" type="pres">
      <dgm:prSet presAssocID="{56C71644-30BA-4BBD-ABA1-4AE48D83ECD6}" presName="text3" presStyleLbl="fgAcc3" presStyleIdx="1" presStyleCnt="5" custScaleY="60308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AD8C3CF4-8557-4E97-BF69-3FEF0CD0FC86}" type="pres">
      <dgm:prSet presAssocID="{56C71644-30BA-4BBD-ABA1-4AE48D83ECD6}" presName="hierChild4" presStyleCnt="0"/>
      <dgm:spPr/>
    </dgm:pt>
    <dgm:pt modelId="{78320F0E-9298-4E9A-9884-380F5672FC87}" type="pres">
      <dgm:prSet presAssocID="{7496D602-08B3-43DA-8C24-1EB08F5ACBED}" presName="Name17" presStyleLbl="parChTrans1D3" presStyleIdx="2" presStyleCnt="5"/>
      <dgm:spPr/>
      <dgm:t>
        <a:bodyPr/>
        <a:lstStyle/>
        <a:p>
          <a:endParaRPr lang="ru-RU"/>
        </a:p>
      </dgm:t>
    </dgm:pt>
    <dgm:pt modelId="{5CFCDF50-5B2C-4C43-B5AB-B46067B1AD96}" type="pres">
      <dgm:prSet presAssocID="{763CC820-4812-4B2D-8B15-22FC9E7C1E56}" presName="hierRoot3" presStyleCnt="0"/>
      <dgm:spPr/>
    </dgm:pt>
    <dgm:pt modelId="{0F926C9F-DDB0-4489-BBFF-19E8771603AB}" type="pres">
      <dgm:prSet presAssocID="{763CC820-4812-4B2D-8B15-22FC9E7C1E56}" presName="composite3" presStyleCnt="0"/>
      <dgm:spPr/>
    </dgm:pt>
    <dgm:pt modelId="{270E71BC-8108-41C1-A252-5027E1F26C8C}" type="pres">
      <dgm:prSet presAssocID="{763CC820-4812-4B2D-8B15-22FC9E7C1E56}" presName="background3" presStyleLbl="node3" presStyleIdx="2" presStyleCnt="5"/>
      <dgm:spPr/>
    </dgm:pt>
    <dgm:pt modelId="{3DA43E7D-D248-47DF-84AD-F311C1227508}" type="pres">
      <dgm:prSet presAssocID="{763CC820-4812-4B2D-8B15-22FC9E7C1E56}" presName="text3" presStyleLbl="fgAcc3" presStyleIdx="2" presStyleCnt="5" custScaleY="60308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BFC33D17-2391-4273-9F2F-04CE30298B48}" type="pres">
      <dgm:prSet presAssocID="{763CC820-4812-4B2D-8B15-22FC9E7C1E56}" presName="hierChild4" presStyleCnt="0"/>
      <dgm:spPr/>
    </dgm:pt>
    <dgm:pt modelId="{998CF949-69F6-4897-B757-6C0D0117A443}" type="pres">
      <dgm:prSet presAssocID="{B22B90AD-C157-45D7-B773-725D51685748}" presName="Name10" presStyleLbl="parChTrans1D2" presStyleIdx="1" presStyleCnt="2"/>
      <dgm:spPr/>
      <dgm:t>
        <a:bodyPr/>
        <a:lstStyle/>
        <a:p>
          <a:endParaRPr lang="ru-RU"/>
        </a:p>
      </dgm:t>
    </dgm:pt>
    <dgm:pt modelId="{8C45C29B-947C-4873-95FD-3EE5B591239B}" type="pres">
      <dgm:prSet presAssocID="{163921A8-A7E4-4CC6-A66D-9B6F8F0BA264}" presName="hierRoot2" presStyleCnt="0"/>
      <dgm:spPr/>
    </dgm:pt>
    <dgm:pt modelId="{27751326-EE57-48D8-B372-9B328471D3DE}" type="pres">
      <dgm:prSet presAssocID="{163921A8-A7E4-4CC6-A66D-9B6F8F0BA264}" presName="composite2" presStyleCnt="0"/>
      <dgm:spPr/>
    </dgm:pt>
    <dgm:pt modelId="{8EA96C84-EDFB-466E-90D2-4C6ADDA68DEB}" type="pres">
      <dgm:prSet presAssocID="{163921A8-A7E4-4CC6-A66D-9B6F8F0BA264}" presName="background2" presStyleLbl="node2" presStyleIdx="1" presStyleCnt="2"/>
      <dgm:spPr/>
    </dgm:pt>
    <dgm:pt modelId="{36E36022-B248-4CDD-877E-25A809255983}" type="pres">
      <dgm:prSet presAssocID="{163921A8-A7E4-4CC6-A66D-9B6F8F0BA264}" presName="text2" presStyleLbl="fgAcc2" presStyleIdx="1" presStyleCnt="2" custScaleX="156321" custScaleY="73186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7092A2E7-0BE3-48AD-AC69-FB55A3AA30A8}" type="pres">
      <dgm:prSet presAssocID="{163921A8-A7E4-4CC6-A66D-9B6F8F0BA264}" presName="hierChild3" presStyleCnt="0"/>
      <dgm:spPr/>
    </dgm:pt>
    <dgm:pt modelId="{63FD3F3C-5A3D-47DB-BBB8-691AB770F97C}" type="pres">
      <dgm:prSet presAssocID="{F23850AE-4E5F-4853-8727-F15A31A1E15B}" presName="Name17" presStyleLbl="parChTrans1D3" presStyleIdx="3" presStyleCnt="5"/>
      <dgm:spPr/>
      <dgm:t>
        <a:bodyPr/>
        <a:lstStyle/>
        <a:p>
          <a:endParaRPr lang="ru-RU"/>
        </a:p>
      </dgm:t>
    </dgm:pt>
    <dgm:pt modelId="{3569E72D-2AE8-47A0-B9F1-9618250C23BE}" type="pres">
      <dgm:prSet presAssocID="{9B99A76A-0A9C-49FD-A358-CCA1EEE0B0EF}" presName="hierRoot3" presStyleCnt="0"/>
      <dgm:spPr/>
    </dgm:pt>
    <dgm:pt modelId="{2B684323-42B3-495A-8182-8656A99F8E0F}" type="pres">
      <dgm:prSet presAssocID="{9B99A76A-0A9C-49FD-A358-CCA1EEE0B0EF}" presName="composite3" presStyleCnt="0"/>
      <dgm:spPr/>
    </dgm:pt>
    <dgm:pt modelId="{16E7E80D-52EA-45B8-87A9-2CF5FA7BE6C5}" type="pres">
      <dgm:prSet presAssocID="{9B99A76A-0A9C-49FD-A358-CCA1EEE0B0EF}" presName="background3" presStyleLbl="node3" presStyleIdx="3" presStyleCnt="5"/>
      <dgm:spPr/>
    </dgm:pt>
    <dgm:pt modelId="{D84E0C22-5AA4-4A34-BE0A-0FDBB3712E54}" type="pres">
      <dgm:prSet presAssocID="{9B99A76A-0A9C-49FD-A358-CCA1EEE0B0EF}" presName="text3" presStyleLbl="fgAcc3" presStyleIdx="3" presStyleCnt="5" custScaleY="60308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42E0D5BD-0A2B-4772-BBCC-1B92FF83DC68}" type="pres">
      <dgm:prSet presAssocID="{9B99A76A-0A9C-49FD-A358-CCA1EEE0B0EF}" presName="hierChild4" presStyleCnt="0"/>
      <dgm:spPr/>
    </dgm:pt>
    <dgm:pt modelId="{55CB5BD6-78E8-4A3C-A7A7-EA72703F415E}" type="pres">
      <dgm:prSet presAssocID="{ED291C6E-CBA0-46DA-AF85-184922B30EC0}" presName="Name17" presStyleLbl="parChTrans1D3" presStyleIdx="4" presStyleCnt="5"/>
      <dgm:spPr/>
      <dgm:t>
        <a:bodyPr/>
        <a:lstStyle/>
        <a:p>
          <a:endParaRPr lang="ru-RU"/>
        </a:p>
      </dgm:t>
    </dgm:pt>
    <dgm:pt modelId="{792A9E18-1F75-4182-948A-0FFD0859B557}" type="pres">
      <dgm:prSet presAssocID="{7243A677-1E10-4F8F-A825-87C47F15CEDC}" presName="hierRoot3" presStyleCnt="0"/>
      <dgm:spPr/>
    </dgm:pt>
    <dgm:pt modelId="{D395EA21-A0AB-4CC5-AD98-FB9BA743473E}" type="pres">
      <dgm:prSet presAssocID="{7243A677-1E10-4F8F-A825-87C47F15CEDC}" presName="composite3" presStyleCnt="0"/>
      <dgm:spPr/>
    </dgm:pt>
    <dgm:pt modelId="{13290269-DDE0-4CE9-B139-EC7BB604D587}" type="pres">
      <dgm:prSet presAssocID="{7243A677-1E10-4F8F-A825-87C47F15CEDC}" presName="background3" presStyleLbl="node3" presStyleIdx="4" presStyleCnt="5"/>
      <dgm:spPr/>
    </dgm:pt>
    <dgm:pt modelId="{B531E1AC-33E8-4685-8D23-44D999296E7C}" type="pres">
      <dgm:prSet presAssocID="{7243A677-1E10-4F8F-A825-87C47F15CEDC}" presName="text3" presStyleLbl="fgAcc3" presStyleIdx="4" presStyleCnt="5" custScaleY="60308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A461B973-25D7-4460-9785-33E88F3C7E22}" type="pres">
      <dgm:prSet presAssocID="{7243A677-1E10-4F8F-A825-87C47F15CEDC}" presName="hierChild4" presStyleCnt="0"/>
      <dgm:spPr/>
    </dgm:pt>
  </dgm:ptLst>
  <dgm:cxnLst>
    <dgm:cxn modelId="{5322E60E-5691-42BB-B73C-2049D1DBCED5}" type="presOf" srcId="{A16BE9EC-23CB-40D3-9D51-66F1DDB5CF1E}" destId="{E73E132D-AEB7-4E44-9772-522F299317F7}" srcOrd="0" destOrd="0" presId="urn:microsoft.com/office/officeart/2005/8/layout/hierarchy1"/>
    <dgm:cxn modelId="{65C8B376-916E-4081-B528-32C9EF3DF456}" srcId="{F41B9191-A0E0-4BDB-B7AA-332E882C21B7}" destId="{163921A8-A7E4-4CC6-A66D-9B6F8F0BA264}" srcOrd="1" destOrd="0" parTransId="{B22B90AD-C157-45D7-B773-725D51685748}" sibTransId="{A0E2A9F4-938A-4850-9AFB-795241AD04B2}"/>
    <dgm:cxn modelId="{96BF2F7B-745A-42CE-94C6-6564185D3486}" type="presOf" srcId="{56C71644-30BA-4BBD-ABA1-4AE48D83ECD6}" destId="{D8B5CF71-EC3B-4B58-BE49-E9D73B7C73C6}" srcOrd="0" destOrd="0" presId="urn:microsoft.com/office/officeart/2005/8/layout/hierarchy1"/>
    <dgm:cxn modelId="{72199FBF-0FB0-4013-B72B-61C352AECE52}" srcId="{3D5AD62F-7644-46FD-A983-BE52F30347CF}" destId="{F41B9191-A0E0-4BDB-B7AA-332E882C21B7}" srcOrd="0" destOrd="0" parTransId="{013E42E9-AEEE-4391-BBC6-C5BC7EB8F7B5}" sibTransId="{2F8F8E24-36EA-42BF-8687-6EAD11EB7ED0}"/>
    <dgm:cxn modelId="{F3E1AC9C-DD97-4FF9-B614-0118ACD5BE95}" type="presOf" srcId="{7496D602-08B3-43DA-8C24-1EB08F5ACBED}" destId="{78320F0E-9298-4E9A-9884-380F5672FC87}" srcOrd="0" destOrd="0" presId="urn:microsoft.com/office/officeart/2005/8/layout/hierarchy1"/>
    <dgm:cxn modelId="{28E8E728-BD3B-4DD1-8B6B-2EDF3C195B08}" type="presOf" srcId="{7243A677-1E10-4F8F-A825-87C47F15CEDC}" destId="{B531E1AC-33E8-4685-8D23-44D999296E7C}" srcOrd="0" destOrd="0" presId="urn:microsoft.com/office/officeart/2005/8/layout/hierarchy1"/>
    <dgm:cxn modelId="{8B30E993-C289-406D-870D-A8E8D7EF8BFE}" srcId="{F41B9191-A0E0-4BDB-B7AA-332E882C21B7}" destId="{A16BE9EC-23CB-40D3-9D51-66F1DDB5CF1E}" srcOrd="0" destOrd="0" parTransId="{EED48174-3AFF-447F-89DC-622881EABBAF}" sibTransId="{1BF33AA9-DC97-49DA-94B6-AF9BFF5D0B30}"/>
    <dgm:cxn modelId="{02B06090-D7D0-4733-8E40-C529ADAC064C}" srcId="{A16BE9EC-23CB-40D3-9D51-66F1DDB5CF1E}" destId="{D33FF9A1-9D6E-475D-8F13-E5FDC59CBD18}" srcOrd="0" destOrd="0" parTransId="{1160F2E1-3EFB-49BB-8284-C7B11E5D63AB}" sibTransId="{16779D14-180C-4D83-90F3-7206C3126E76}"/>
    <dgm:cxn modelId="{5565ABEF-FE01-4BE9-B2D7-945EEE4E03C0}" type="presOf" srcId="{EED48174-3AFF-447F-89DC-622881EABBAF}" destId="{C9A235FB-12F6-4491-9BCE-4FF88374B32D}" srcOrd="0" destOrd="0" presId="urn:microsoft.com/office/officeart/2005/8/layout/hierarchy1"/>
    <dgm:cxn modelId="{43278B8E-6DB5-4017-9B39-73D22F3C72FB}" type="presOf" srcId="{763CC820-4812-4B2D-8B15-22FC9E7C1E56}" destId="{3DA43E7D-D248-47DF-84AD-F311C1227508}" srcOrd="0" destOrd="0" presId="urn:microsoft.com/office/officeart/2005/8/layout/hierarchy1"/>
    <dgm:cxn modelId="{25483F9D-A638-4B53-A248-F73B2CC4EC32}" type="presOf" srcId="{822D81DC-A87D-4C99-BA95-5027FF235B60}" destId="{520E44B7-F45E-480D-81A1-301831AD1857}" srcOrd="0" destOrd="0" presId="urn:microsoft.com/office/officeart/2005/8/layout/hierarchy1"/>
    <dgm:cxn modelId="{FB5EB820-534B-4C71-B14F-077E078D553D}" srcId="{A16BE9EC-23CB-40D3-9D51-66F1DDB5CF1E}" destId="{56C71644-30BA-4BBD-ABA1-4AE48D83ECD6}" srcOrd="1" destOrd="0" parTransId="{822D81DC-A87D-4C99-BA95-5027FF235B60}" sibTransId="{8ABACED8-D41C-4B11-9183-A6CF7AD16C60}"/>
    <dgm:cxn modelId="{BF1FA71E-1462-4FC6-B6C6-316CBCCEE7CA}" type="presOf" srcId="{F41B9191-A0E0-4BDB-B7AA-332E882C21B7}" destId="{8CFD2D2E-20DF-4CAF-BDA2-45F3D1C5FF62}" srcOrd="0" destOrd="0" presId="urn:microsoft.com/office/officeart/2005/8/layout/hierarchy1"/>
    <dgm:cxn modelId="{98A71326-1775-4F6F-9BFB-09A4F6C218E8}" type="presOf" srcId="{163921A8-A7E4-4CC6-A66D-9B6F8F0BA264}" destId="{36E36022-B248-4CDD-877E-25A809255983}" srcOrd="0" destOrd="0" presId="urn:microsoft.com/office/officeart/2005/8/layout/hierarchy1"/>
    <dgm:cxn modelId="{C1D7E1FA-242F-423A-AC71-C198F015EF1B}" type="presOf" srcId="{F23850AE-4E5F-4853-8727-F15A31A1E15B}" destId="{63FD3F3C-5A3D-47DB-BBB8-691AB770F97C}" srcOrd="0" destOrd="0" presId="urn:microsoft.com/office/officeart/2005/8/layout/hierarchy1"/>
    <dgm:cxn modelId="{AF69C580-89DC-4723-80EC-FD20013EF362}" srcId="{163921A8-A7E4-4CC6-A66D-9B6F8F0BA264}" destId="{9B99A76A-0A9C-49FD-A358-CCA1EEE0B0EF}" srcOrd="0" destOrd="0" parTransId="{F23850AE-4E5F-4853-8727-F15A31A1E15B}" sibTransId="{A9C898BD-7388-4DAA-A08D-2E7471589A2A}"/>
    <dgm:cxn modelId="{61F322EE-89E9-4EA6-8C78-7CB0A2871738}" type="presOf" srcId="{D33FF9A1-9D6E-475D-8F13-E5FDC59CBD18}" destId="{41E823CC-773A-4050-B5DA-0309E6BE80E1}" srcOrd="0" destOrd="0" presId="urn:microsoft.com/office/officeart/2005/8/layout/hierarchy1"/>
    <dgm:cxn modelId="{A121639D-BAB1-42FB-9674-BB7C931E2356}" srcId="{A16BE9EC-23CB-40D3-9D51-66F1DDB5CF1E}" destId="{763CC820-4812-4B2D-8B15-22FC9E7C1E56}" srcOrd="2" destOrd="0" parTransId="{7496D602-08B3-43DA-8C24-1EB08F5ACBED}" sibTransId="{F08DD638-3AD2-4F85-BD98-AD2FB04428EB}"/>
    <dgm:cxn modelId="{744630D7-2E1C-468A-A0E1-0D4BBA48ACD4}" srcId="{163921A8-A7E4-4CC6-A66D-9B6F8F0BA264}" destId="{7243A677-1E10-4F8F-A825-87C47F15CEDC}" srcOrd="1" destOrd="0" parTransId="{ED291C6E-CBA0-46DA-AF85-184922B30EC0}" sibTransId="{D13FB60B-E008-4865-BE1A-B50B7108EF73}"/>
    <dgm:cxn modelId="{1E418128-2792-4996-9769-8D079BCED2BF}" type="presOf" srcId="{1160F2E1-3EFB-49BB-8284-C7B11E5D63AB}" destId="{73396041-5292-45EC-9A73-7196F6521FFC}" srcOrd="0" destOrd="0" presId="urn:microsoft.com/office/officeart/2005/8/layout/hierarchy1"/>
    <dgm:cxn modelId="{B4D7487D-5A51-457E-BFBC-C76A25A6577D}" type="presOf" srcId="{9B99A76A-0A9C-49FD-A358-CCA1EEE0B0EF}" destId="{D84E0C22-5AA4-4A34-BE0A-0FDBB3712E54}" srcOrd="0" destOrd="0" presId="urn:microsoft.com/office/officeart/2005/8/layout/hierarchy1"/>
    <dgm:cxn modelId="{014C4890-37DE-4F24-A816-1203C920E79A}" type="presOf" srcId="{3D5AD62F-7644-46FD-A983-BE52F30347CF}" destId="{FA70A74D-4EDB-43F6-85F2-94F1721806CE}" srcOrd="0" destOrd="0" presId="urn:microsoft.com/office/officeart/2005/8/layout/hierarchy1"/>
    <dgm:cxn modelId="{E8631D08-CB3D-4E8D-93B3-6C5D55EC87FA}" type="presOf" srcId="{B22B90AD-C157-45D7-B773-725D51685748}" destId="{998CF949-69F6-4897-B757-6C0D0117A443}" srcOrd="0" destOrd="0" presId="urn:microsoft.com/office/officeart/2005/8/layout/hierarchy1"/>
    <dgm:cxn modelId="{5DAB5876-A04B-4C8E-80DF-B624ADE8F93B}" type="presOf" srcId="{ED291C6E-CBA0-46DA-AF85-184922B30EC0}" destId="{55CB5BD6-78E8-4A3C-A7A7-EA72703F415E}" srcOrd="0" destOrd="0" presId="urn:microsoft.com/office/officeart/2005/8/layout/hierarchy1"/>
    <dgm:cxn modelId="{AB63523D-E9BD-41C1-BA2E-A1AA1A92433E}" type="presParOf" srcId="{FA70A74D-4EDB-43F6-85F2-94F1721806CE}" destId="{D5AFEF6C-A11C-48EC-B0C0-712EE6FDB5D9}" srcOrd="0" destOrd="0" presId="urn:microsoft.com/office/officeart/2005/8/layout/hierarchy1"/>
    <dgm:cxn modelId="{B08E5531-09AF-4906-AD48-9153D0B53300}" type="presParOf" srcId="{D5AFEF6C-A11C-48EC-B0C0-712EE6FDB5D9}" destId="{97DACBDB-9DB2-4115-B77D-9B9A9C54D33D}" srcOrd="0" destOrd="0" presId="urn:microsoft.com/office/officeart/2005/8/layout/hierarchy1"/>
    <dgm:cxn modelId="{2934A819-0AE2-4D13-BD05-E866D067B6BF}" type="presParOf" srcId="{97DACBDB-9DB2-4115-B77D-9B9A9C54D33D}" destId="{24D00714-AF0C-44F4-91FE-06A963317A73}" srcOrd="0" destOrd="0" presId="urn:microsoft.com/office/officeart/2005/8/layout/hierarchy1"/>
    <dgm:cxn modelId="{22B10BE9-E46D-4E6B-900B-E21DE2DEB067}" type="presParOf" srcId="{97DACBDB-9DB2-4115-B77D-9B9A9C54D33D}" destId="{8CFD2D2E-20DF-4CAF-BDA2-45F3D1C5FF62}" srcOrd="1" destOrd="0" presId="urn:microsoft.com/office/officeart/2005/8/layout/hierarchy1"/>
    <dgm:cxn modelId="{722940AA-0C13-4294-A086-15DEB8E02CD5}" type="presParOf" srcId="{D5AFEF6C-A11C-48EC-B0C0-712EE6FDB5D9}" destId="{6B0F278F-09FA-46DC-B447-4593468DA872}" srcOrd="1" destOrd="0" presId="urn:microsoft.com/office/officeart/2005/8/layout/hierarchy1"/>
    <dgm:cxn modelId="{927299E9-2A53-4D15-88E2-43C365875741}" type="presParOf" srcId="{6B0F278F-09FA-46DC-B447-4593468DA872}" destId="{C9A235FB-12F6-4491-9BCE-4FF88374B32D}" srcOrd="0" destOrd="0" presId="urn:microsoft.com/office/officeart/2005/8/layout/hierarchy1"/>
    <dgm:cxn modelId="{E1D733EC-6A14-456F-ADC1-1A21403822E0}" type="presParOf" srcId="{6B0F278F-09FA-46DC-B447-4593468DA872}" destId="{31B209E3-23D5-477B-9743-3BD96718FC4E}" srcOrd="1" destOrd="0" presId="urn:microsoft.com/office/officeart/2005/8/layout/hierarchy1"/>
    <dgm:cxn modelId="{FCFA402F-3698-452F-BD31-678F12FBF1D1}" type="presParOf" srcId="{31B209E3-23D5-477B-9743-3BD96718FC4E}" destId="{CD75E47F-495C-4F19-8C87-F7541E586FA6}" srcOrd="0" destOrd="0" presId="urn:microsoft.com/office/officeart/2005/8/layout/hierarchy1"/>
    <dgm:cxn modelId="{DB0A752E-EAA0-4384-AA7C-3B27B62753BD}" type="presParOf" srcId="{CD75E47F-495C-4F19-8C87-F7541E586FA6}" destId="{3E0BA31C-EFC8-4ADE-95C2-A555658B97F0}" srcOrd="0" destOrd="0" presId="urn:microsoft.com/office/officeart/2005/8/layout/hierarchy1"/>
    <dgm:cxn modelId="{374FBD6C-B630-4467-A32D-78156B7BFEEC}" type="presParOf" srcId="{CD75E47F-495C-4F19-8C87-F7541E586FA6}" destId="{E73E132D-AEB7-4E44-9772-522F299317F7}" srcOrd="1" destOrd="0" presId="urn:microsoft.com/office/officeart/2005/8/layout/hierarchy1"/>
    <dgm:cxn modelId="{9BAF54C4-5DA9-4500-B48C-55F54543648C}" type="presParOf" srcId="{31B209E3-23D5-477B-9743-3BD96718FC4E}" destId="{DFEF8627-857A-4F0D-AB27-533066D1EC37}" srcOrd="1" destOrd="0" presId="urn:microsoft.com/office/officeart/2005/8/layout/hierarchy1"/>
    <dgm:cxn modelId="{49521965-A647-4C47-8712-8E9E764F4AFD}" type="presParOf" srcId="{DFEF8627-857A-4F0D-AB27-533066D1EC37}" destId="{73396041-5292-45EC-9A73-7196F6521FFC}" srcOrd="0" destOrd="0" presId="urn:microsoft.com/office/officeart/2005/8/layout/hierarchy1"/>
    <dgm:cxn modelId="{CFA979FB-CDD6-4BAE-A8F7-9B4BFDC44372}" type="presParOf" srcId="{DFEF8627-857A-4F0D-AB27-533066D1EC37}" destId="{8C4CFA5F-4C85-4AA3-906B-43967B502A68}" srcOrd="1" destOrd="0" presId="urn:microsoft.com/office/officeart/2005/8/layout/hierarchy1"/>
    <dgm:cxn modelId="{1DEA0FF2-E64B-4B05-8F64-B384BC751B13}" type="presParOf" srcId="{8C4CFA5F-4C85-4AA3-906B-43967B502A68}" destId="{7323C8BA-51BE-43AB-9968-5A7A25C3444E}" srcOrd="0" destOrd="0" presId="urn:microsoft.com/office/officeart/2005/8/layout/hierarchy1"/>
    <dgm:cxn modelId="{23DFEB1B-61BC-4857-8CC0-CE9EE1AF78FF}" type="presParOf" srcId="{7323C8BA-51BE-43AB-9968-5A7A25C3444E}" destId="{12CCF0AE-A227-4AE3-A354-D5426A152E5F}" srcOrd="0" destOrd="0" presId="urn:microsoft.com/office/officeart/2005/8/layout/hierarchy1"/>
    <dgm:cxn modelId="{34DA743E-4209-4762-9835-ADB79676E9C3}" type="presParOf" srcId="{7323C8BA-51BE-43AB-9968-5A7A25C3444E}" destId="{41E823CC-773A-4050-B5DA-0309E6BE80E1}" srcOrd="1" destOrd="0" presId="urn:microsoft.com/office/officeart/2005/8/layout/hierarchy1"/>
    <dgm:cxn modelId="{B0293C40-A006-49D0-930C-1EF255340B6D}" type="presParOf" srcId="{8C4CFA5F-4C85-4AA3-906B-43967B502A68}" destId="{E50538E7-C615-457F-BEFD-BDB06F507C8E}" srcOrd="1" destOrd="0" presId="urn:microsoft.com/office/officeart/2005/8/layout/hierarchy1"/>
    <dgm:cxn modelId="{2C8BBBBE-7A9A-49A2-B5FF-194FCAB8F6BE}" type="presParOf" srcId="{DFEF8627-857A-4F0D-AB27-533066D1EC37}" destId="{520E44B7-F45E-480D-81A1-301831AD1857}" srcOrd="2" destOrd="0" presId="urn:microsoft.com/office/officeart/2005/8/layout/hierarchy1"/>
    <dgm:cxn modelId="{BCD49E8D-0F8B-41E5-B788-7D5F535ACFA3}" type="presParOf" srcId="{DFEF8627-857A-4F0D-AB27-533066D1EC37}" destId="{64A80685-9664-49D2-A66D-F7C3E72A93B8}" srcOrd="3" destOrd="0" presId="urn:microsoft.com/office/officeart/2005/8/layout/hierarchy1"/>
    <dgm:cxn modelId="{B3BAD702-95D2-4546-B4C0-9D0ACA0A6EF2}" type="presParOf" srcId="{64A80685-9664-49D2-A66D-F7C3E72A93B8}" destId="{4A00B031-69B3-437B-91F9-511F2859D365}" srcOrd="0" destOrd="0" presId="urn:microsoft.com/office/officeart/2005/8/layout/hierarchy1"/>
    <dgm:cxn modelId="{8B7E9120-2624-45EB-AA36-FA21A759A180}" type="presParOf" srcId="{4A00B031-69B3-437B-91F9-511F2859D365}" destId="{551F14FD-51AC-4439-A3CF-0E0355F6A1FD}" srcOrd="0" destOrd="0" presId="urn:microsoft.com/office/officeart/2005/8/layout/hierarchy1"/>
    <dgm:cxn modelId="{4300FD2B-75C0-41DF-8445-B3D2C5A47C9C}" type="presParOf" srcId="{4A00B031-69B3-437B-91F9-511F2859D365}" destId="{D8B5CF71-EC3B-4B58-BE49-E9D73B7C73C6}" srcOrd="1" destOrd="0" presId="urn:microsoft.com/office/officeart/2005/8/layout/hierarchy1"/>
    <dgm:cxn modelId="{8C6E2419-C458-4111-BE70-3D10615DDA5E}" type="presParOf" srcId="{64A80685-9664-49D2-A66D-F7C3E72A93B8}" destId="{AD8C3CF4-8557-4E97-BF69-3FEF0CD0FC86}" srcOrd="1" destOrd="0" presId="urn:microsoft.com/office/officeart/2005/8/layout/hierarchy1"/>
    <dgm:cxn modelId="{F62ACADD-4F65-4D8F-817B-387E3FC5D50C}" type="presParOf" srcId="{DFEF8627-857A-4F0D-AB27-533066D1EC37}" destId="{78320F0E-9298-4E9A-9884-380F5672FC87}" srcOrd="4" destOrd="0" presId="urn:microsoft.com/office/officeart/2005/8/layout/hierarchy1"/>
    <dgm:cxn modelId="{13E5785F-8FF0-4455-8A60-646ADF906B9F}" type="presParOf" srcId="{DFEF8627-857A-4F0D-AB27-533066D1EC37}" destId="{5CFCDF50-5B2C-4C43-B5AB-B46067B1AD96}" srcOrd="5" destOrd="0" presId="urn:microsoft.com/office/officeart/2005/8/layout/hierarchy1"/>
    <dgm:cxn modelId="{FF43E6FB-5C3B-4341-922A-CDED17FDE679}" type="presParOf" srcId="{5CFCDF50-5B2C-4C43-B5AB-B46067B1AD96}" destId="{0F926C9F-DDB0-4489-BBFF-19E8771603AB}" srcOrd="0" destOrd="0" presId="urn:microsoft.com/office/officeart/2005/8/layout/hierarchy1"/>
    <dgm:cxn modelId="{6A24CE68-A7AB-4AE7-8CFD-CE5B6BC55112}" type="presParOf" srcId="{0F926C9F-DDB0-4489-BBFF-19E8771603AB}" destId="{270E71BC-8108-41C1-A252-5027E1F26C8C}" srcOrd="0" destOrd="0" presId="urn:microsoft.com/office/officeart/2005/8/layout/hierarchy1"/>
    <dgm:cxn modelId="{25ADF8D1-BD36-401F-AEB5-154F0A013A3B}" type="presParOf" srcId="{0F926C9F-DDB0-4489-BBFF-19E8771603AB}" destId="{3DA43E7D-D248-47DF-84AD-F311C1227508}" srcOrd="1" destOrd="0" presId="urn:microsoft.com/office/officeart/2005/8/layout/hierarchy1"/>
    <dgm:cxn modelId="{A2897792-9478-4DCE-A00D-D38050A218FD}" type="presParOf" srcId="{5CFCDF50-5B2C-4C43-B5AB-B46067B1AD96}" destId="{BFC33D17-2391-4273-9F2F-04CE30298B48}" srcOrd="1" destOrd="0" presId="urn:microsoft.com/office/officeart/2005/8/layout/hierarchy1"/>
    <dgm:cxn modelId="{D3095875-ACC4-47A9-ACDD-FD7B330B1A85}" type="presParOf" srcId="{6B0F278F-09FA-46DC-B447-4593468DA872}" destId="{998CF949-69F6-4897-B757-6C0D0117A443}" srcOrd="2" destOrd="0" presId="urn:microsoft.com/office/officeart/2005/8/layout/hierarchy1"/>
    <dgm:cxn modelId="{FA6DC23D-DFE9-429B-99C5-A68451838233}" type="presParOf" srcId="{6B0F278F-09FA-46DC-B447-4593468DA872}" destId="{8C45C29B-947C-4873-95FD-3EE5B591239B}" srcOrd="3" destOrd="0" presId="urn:microsoft.com/office/officeart/2005/8/layout/hierarchy1"/>
    <dgm:cxn modelId="{CD31152D-40F6-4910-BFB9-B0D8C918A420}" type="presParOf" srcId="{8C45C29B-947C-4873-95FD-3EE5B591239B}" destId="{27751326-EE57-48D8-B372-9B328471D3DE}" srcOrd="0" destOrd="0" presId="urn:microsoft.com/office/officeart/2005/8/layout/hierarchy1"/>
    <dgm:cxn modelId="{B4041878-61C6-4CCD-B44E-DBE03D03190D}" type="presParOf" srcId="{27751326-EE57-48D8-B372-9B328471D3DE}" destId="{8EA96C84-EDFB-466E-90D2-4C6ADDA68DEB}" srcOrd="0" destOrd="0" presId="urn:microsoft.com/office/officeart/2005/8/layout/hierarchy1"/>
    <dgm:cxn modelId="{40F67B8D-D128-409B-9A35-3756BC504DC5}" type="presParOf" srcId="{27751326-EE57-48D8-B372-9B328471D3DE}" destId="{36E36022-B248-4CDD-877E-25A809255983}" srcOrd="1" destOrd="0" presId="urn:microsoft.com/office/officeart/2005/8/layout/hierarchy1"/>
    <dgm:cxn modelId="{D4DAE9C7-3C1C-4151-8E92-D5D2F051AB09}" type="presParOf" srcId="{8C45C29B-947C-4873-95FD-3EE5B591239B}" destId="{7092A2E7-0BE3-48AD-AC69-FB55A3AA30A8}" srcOrd="1" destOrd="0" presId="urn:microsoft.com/office/officeart/2005/8/layout/hierarchy1"/>
    <dgm:cxn modelId="{3E9507CE-4757-404C-9695-B8400D4ABDF7}" type="presParOf" srcId="{7092A2E7-0BE3-48AD-AC69-FB55A3AA30A8}" destId="{63FD3F3C-5A3D-47DB-BBB8-691AB770F97C}" srcOrd="0" destOrd="0" presId="urn:microsoft.com/office/officeart/2005/8/layout/hierarchy1"/>
    <dgm:cxn modelId="{6F9DD04F-18B9-42D0-8DD1-FDBD9CF6722F}" type="presParOf" srcId="{7092A2E7-0BE3-48AD-AC69-FB55A3AA30A8}" destId="{3569E72D-2AE8-47A0-B9F1-9618250C23BE}" srcOrd="1" destOrd="0" presId="urn:microsoft.com/office/officeart/2005/8/layout/hierarchy1"/>
    <dgm:cxn modelId="{F182B1E2-1B21-45B9-804F-6B555DC0A4E1}" type="presParOf" srcId="{3569E72D-2AE8-47A0-B9F1-9618250C23BE}" destId="{2B684323-42B3-495A-8182-8656A99F8E0F}" srcOrd="0" destOrd="0" presId="urn:microsoft.com/office/officeart/2005/8/layout/hierarchy1"/>
    <dgm:cxn modelId="{8CB2CF4D-F49F-45CC-B9B0-9BE2BFB56709}" type="presParOf" srcId="{2B684323-42B3-495A-8182-8656A99F8E0F}" destId="{16E7E80D-52EA-45B8-87A9-2CF5FA7BE6C5}" srcOrd="0" destOrd="0" presId="urn:microsoft.com/office/officeart/2005/8/layout/hierarchy1"/>
    <dgm:cxn modelId="{42C1E21F-111B-4952-8182-B41EECE519E8}" type="presParOf" srcId="{2B684323-42B3-495A-8182-8656A99F8E0F}" destId="{D84E0C22-5AA4-4A34-BE0A-0FDBB3712E54}" srcOrd="1" destOrd="0" presId="urn:microsoft.com/office/officeart/2005/8/layout/hierarchy1"/>
    <dgm:cxn modelId="{79E9AD7A-CEB8-4BF1-8A45-4A031A21740E}" type="presParOf" srcId="{3569E72D-2AE8-47A0-B9F1-9618250C23BE}" destId="{42E0D5BD-0A2B-4772-BBCC-1B92FF83DC68}" srcOrd="1" destOrd="0" presId="urn:microsoft.com/office/officeart/2005/8/layout/hierarchy1"/>
    <dgm:cxn modelId="{C15B60EF-745C-4D52-BAB3-95DDDECBAE5C}" type="presParOf" srcId="{7092A2E7-0BE3-48AD-AC69-FB55A3AA30A8}" destId="{55CB5BD6-78E8-4A3C-A7A7-EA72703F415E}" srcOrd="2" destOrd="0" presId="urn:microsoft.com/office/officeart/2005/8/layout/hierarchy1"/>
    <dgm:cxn modelId="{599BFF15-96EB-4E7C-9EBB-54237CBFB61F}" type="presParOf" srcId="{7092A2E7-0BE3-48AD-AC69-FB55A3AA30A8}" destId="{792A9E18-1F75-4182-948A-0FFD0859B557}" srcOrd="3" destOrd="0" presId="urn:microsoft.com/office/officeart/2005/8/layout/hierarchy1"/>
    <dgm:cxn modelId="{B0ECD70D-450E-47A1-9372-147009407409}" type="presParOf" srcId="{792A9E18-1F75-4182-948A-0FFD0859B557}" destId="{D395EA21-A0AB-4CC5-AD98-FB9BA743473E}" srcOrd="0" destOrd="0" presId="urn:microsoft.com/office/officeart/2005/8/layout/hierarchy1"/>
    <dgm:cxn modelId="{0639039B-0FF8-4469-AC0B-A2348B296A13}" type="presParOf" srcId="{D395EA21-A0AB-4CC5-AD98-FB9BA743473E}" destId="{13290269-DDE0-4CE9-B139-EC7BB604D587}" srcOrd="0" destOrd="0" presId="urn:microsoft.com/office/officeart/2005/8/layout/hierarchy1"/>
    <dgm:cxn modelId="{F5E67E29-EE29-4CA5-BFCE-1CCBCBB56D0C}" type="presParOf" srcId="{D395EA21-A0AB-4CC5-AD98-FB9BA743473E}" destId="{B531E1AC-33E8-4685-8D23-44D999296E7C}" srcOrd="1" destOrd="0" presId="urn:microsoft.com/office/officeart/2005/8/layout/hierarchy1"/>
    <dgm:cxn modelId="{493ACBF8-C28A-4ACE-BA53-C1BDF1E31035}" type="presParOf" srcId="{792A9E18-1F75-4182-948A-0FFD0859B557}" destId="{A461B973-25D7-4460-9785-33E88F3C7E22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B30384A-2657-4361-8741-F5FBAB2BD897}" type="doc">
      <dgm:prSet loTypeId="urn:microsoft.com/office/officeart/2005/8/layout/hierarchy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30D414B2-321D-413B-A760-BB574EEB4FE8}">
      <dgm:prSet phldrT="[Текст]"/>
      <dgm:spPr/>
      <dgm:t>
        <a:bodyPr/>
        <a:lstStyle/>
        <a:p>
          <a:r>
            <a:rPr lang="ru-RU" dirty="0"/>
            <a:t>Условия приема в 10 классы</a:t>
          </a:r>
        </a:p>
      </dgm:t>
    </dgm:pt>
    <dgm:pt modelId="{56435017-6524-4FA4-8BD6-9A7D03832735}" type="parTrans" cxnId="{B408023A-F9CE-42C2-8451-A058E8E4318C}">
      <dgm:prSet/>
      <dgm:spPr/>
      <dgm:t>
        <a:bodyPr/>
        <a:lstStyle/>
        <a:p>
          <a:endParaRPr lang="ru-RU"/>
        </a:p>
      </dgm:t>
    </dgm:pt>
    <dgm:pt modelId="{E1FAA965-DF9D-4B38-9445-78D77A323229}" type="sibTrans" cxnId="{B408023A-F9CE-42C2-8451-A058E8E4318C}">
      <dgm:prSet/>
      <dgm:spPr/>
      <dgm:t>
        <a:bodyPr/>
        <a:lstStyle/>
        <a:p>
          <a:endParaRPr lang="ru-RU"/>
        </a:p>
      </dgm:t>
    </dgm:pt>
    <dgm:pt modelId="{4C8674E3-7214-473D-89E1-9CE963546AB5}">
      <dgm:prSet phldrT="[Текст]"/>
      <dgm:spPr/>
      <dgm:t>
        <a:bodyPr/>
        <a:lstStyle/>
        <a:p>
          <a:r>
            <a:rPr lang="ru-RU" dirty="0"/>
            <a:t>Предпрофессиональные (проекты)</a:t>
          </a:r>
        </a:p>
      </dgm:t>
    </dgm:pt>
    <dgm:pt modelId="{A634BCAF-A973-4EA7-BDEF-DE38212A6A97}" type="parTrans" cxnId="{E5A5EFF2-50EE-4709-8CB0-7E28BD612522}">
      <dgm:prSet/>
      <dgm:spPr/>
      <dgm:t>
        <a:bodyPr/>
        <a:lstStyle/>
        <a:p>
          <a:endParaRPr lang="ru-RU"/>
        </a:p>
      </dgm:t>
    </dgm:pt>
    <dgm:pt modelId="{7815F05B-F8FC-4919-AA3E-F53B8A914612}" type="sibTrans" cxnId="{E5A5EFF2-50EE-4709-8CB0-7E28BD612522}">
      <dgm:prSet/>
      <dgm:spPr/>
      <dgm:t>
        <a:bodyPr/>
        <a:lstStyle/>
        <a:p>
          <a:endParaRPr lang="ru-RU"/>
        </a:p>
      </dgm:t>
    </dgm:pt>
    <dgm:pt modelId="{37C93BA9-FE1C-4BA8-82CC-2881451A5B9A}">
      <dgm:prSet phldrT="[Текст]"/>
      <dgm:spPr/>
      <dgm:t>
        <a:bodyPr/>
        <a:lstStyle/>
        <a:p>
          <a:r>
            <a:rPr lang="ru-RU" dirty="0"/>
            <a:t>Профильные</a:t>
          </a:r>
        </a:p>
      </dgm:t>
    </dgm:pt>
    <dgm:pt modelId="{E46B9542-365E-44B8-AEB2-9EB3C3EBC282}" type="parTrans" cxnId="{0A0BCC90-153F-4CB2-9D3C-1F6F9830DA88}">
      <dgm:prSet/>
      <dgm:spPr/>
      <dgm:t>
        <a:bodyPr/>
        <a:lstStyle/>
        <a:p>
          <a:endParaRPr lang="ru-RU"/>
        </a:p>
      </dgm:t>
    </dgm:pt>
    <dgm:pt modelId="{17B6AE21-7093-44F4-B571-F9F09FF880F3}" type="sibTrans" cxnId="{0A0BCC90-153F-4CB2-9D3C-1F6F9830DA88}">
      <dgm:prSet/>
      <dgm:spPr/>
      <dgm:t>
        <a:bodyPr/>
        <a:lstStyle/>
        <a:p>
          <a:endParaRPr lang="ru-RU"/>
        </a:p>
      </dgm:t>
    </dgm:pt>
    <dgm:pt modelId="{5E1D5760-5932-48B5-AA0E-BD8FD062CCFA}" type="pres">
      <dgm:prSet presAssocID="{3B30384A-2657-4361-8741-F5FBAB2BD897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63AC272B-85F1-479D-9D28-9D265DE6EBA8}" type="pres">
      <dgm:prSet presAssocID="{30D414B2-321D-413B-A760-BB574EEB4FE8}" presName="hierRoot1" presStyleCnt="0"/>
      <dgm:spPr/>
    </dgm:pt>
    <dgm:pt modelId="{6A9B06B5-0967-4155-B52F-FE3893FE0311}" type="pres">
      <dgm:prSet presAssocID="{30D414B2-321D-413B-A760-BB574EEB4FE8}" presName="composite" presStyleCnt="0"/>
      <dgm:spPr/>
    </dgm:pt>
    <dgm:pt modelId="{4454F610-F98D-4F67-B421-F4AAE6610056}" type="pres">
      <dgm:prSet presAssocID="{30D414B2-321D-413B-A760-BB574EEB4FE8}" presName="background" presStyleLbl="node0" presStyleIdx="0" presStyleCnt="1"/>
      <dgm:spPr/>
    </dgm:pt>
    <dgm:pt modelId="{6E813DEA-002B-442D-A5D4-9AAC8034E2A8}" type="pres">
      <dgm:prSet presAssocID="{30D414B2-321D-413B-A760-BB574EEB4FE8}" presName="text" presStyleLbl="fgAcc0" presStyleIdx="0" presStyleCnt="1" custScaleX="25168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EF78554A-D8CF-4540-920F-77FC43FF589A}" type="pres">
      <dgm:prSet presAssocID="{30D414B2-321D-413B-A760-BB574EEB4FE8}" presName="hierChild2" presStyleCnt="0"/>
      <dgm:spPr/>
    </dgm:pt>
    <dgm:pt modelId="{7C41052E-D869-4CA2-8378-4E2154163CEB}" type="pres">
      <dgm:prSet presAssocID="{A634BCAF-A973-4EA7-BDEF-DE38212A6A97}" presName="Name10" presStyleLbl="parChTrans1D2" presStyleIdx="0" presStyleCnt="2"/>
      <dgm:spPr/>
      <dgm:t>
        <a:bodyPr/>
        <a:lstStyle/>
        <a:p>
          <a:endParaRPr lang="ru-RU"/>
        </a:p>
      </dgm:t>
    </dgm:pt>
    <dgm:pt modelId="{63B45E7D-9D72-4CC6-8460-079801BC7635}" type="pres">
      <dgm:prSet presAssocID="{4C8674E3-7214-473D-89E1-9CE963546AB5}" presName="hierRoot2" presStyleCnt="0"/>
      <dgm:spPr/>
    </dgm:pt>
    <dgm:pt modelId="{96151D22-E29E-4F16-AC4D-7B64B19577FA}" type="pres">
      <dgm:prSet presAssocID="{4C8674E3-7214-473D-89E1-9CE963546AB5}" presName="composite2" presStyleCnt="0"/>
      <dgm:spPr/>
    </dgm:pt>
    <dgm:pt modelId="{60DE1B98-EA23-44AF-9E87-1E0F7B5D9B1B}" type="pres">
      <dgm:prSet presAssocID="{4C8674E3-7214-473D-89E1-9CE963546AB5}" presName="background2" presStyleLbl="node2" presStyleIdx="0" presStyleCnt="2"/>
      <dgm:spPr/>
    </dgm:pt>
    <dgm:pt modelId="{6FAF1246-78F2-44E9-9257-03C09E818673}" type="pres">
      <dgm:prSet presAssocID="{4C8674E3-7214-473D-89E1-9CE963546AB5}" presName="text2" presStyleLbl="fgAcc2" presStyleIdx="0" presStyleCnt="2" custScaleX="25168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EE059C04-F996-4ACA-A592-2960EF9C4158}" type="pres">
      <dgm:prSet presAssocID="{4C8674E3-7214-473D-89E1-9CE963546AB5}" presName="hierChild3" presStyleCnt="0"/>
      <dgm:spPr/>
    </dgm:pt>
    <dgm:pt modelId="{B7827188-478A-4804-B229-DF59615474C4}" type="pres">
      <dgm:prSet presAssocID="{E46B9542-365E-44B8-AEB2-9EB3C3EBC282}" presName="Name10" presStyleLbl="parChTrans1D2" presStyleIdx="1" presStyleCnt="2"/>
      <dgm:spPr/>
      <dgm:t>
        <a:bodyPr/>
        <a:lstStyle/>
        <a:p>
          <a:endParaRPr lang="ru-RU"/>
        </a:p>
      </dgm:t>
    </dgm:pt>
    <dgm:pt modelId="{A2A44E15-4718-408C-A01A-FA01A16950E7}" type="pres">
      <dgm:prSet presAssocID="{37C93BA9-FE1C-4BA8-82CC-2881451A5B9A}" presName="hierRoot2" presStyleCnt="0"/>
      <dgm:spPr/>
    </dgm:pt>
    <dgm:pt modelId="{D909DB58-D3FB-4CEC-911F-59C1C7840A01}" type="pres">
      <dgm:prSet presAssocID="{37C93BA9-FE1C-4BA8-82CC-2881451A5B9A}" presName="composite2" presStyleCnt="0"/>
      <dgm:spPr/>
    </dgm:pt>
    <dgm:pt modelId="{9AC4E558-9AA1-473C-AC58-8D92934DB972}" type="pres">
      <dgm:prSet presAssocID="{37C93BA9-FE1C-4BA8-82CC-2881451A5B9A}" presName="background2" presStyleLbl="node2" presStyleIdx="1" presStyleCnt="2"/>
      <dgm:spPr/>
    </dgm:pt>
    <dgm:pt modelId="{1EDA0619-418A-4C0E-9C78-1828BD07AD38}" type="pres">
      <dgm:prSet presAssocID="{37C93BA9-FE1C-4BA8-82CC-2881451A5B9A}" presName="text2" presStyleLbl="fgAcc2" presStyleIdx="1" presStyleCnt="2" custScaleX="25168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EAD2759A-5D4A-4CE6-81BE-5E8C5B631704}" type="pres">
      <dgm:prSet presAssocID="{37C93BA9-FE1C-4BA8-82CC-2881451A5B9A}" presName="hierChild3" presStyleCnt="0"/>
      <dgm:spPr/>
    </dgm:pt>
  </dgm:ptLst>
  <dgm:cxnLst>
    <dgm:cxn modelId="{0A0BCC90-153F-4CB2-9D3C-1F6F9830DA88}" srcId="{30D414B2-321D-413B-A760-BB574EEB4FE8}" destId="{37C93BA9-FE1C-4BA8-82CC-2881451A5B9A}" srcOrd="1" destOrd="0" parTransId="{E46B9542-365E-44B8-AEB2-9EB3C3EBC282}" sibTransId="{17B6AE21-7093-44F4-B571-F9F09FF880F3}"/>
    <dgm:cxn modelId="{02DEAD24-669A-4865-8036-E66E2D36F8C1}" type="presOf" srcId="{E46B9542-365E-44B8-AEB2-9EB3C3EBC282}" destId="{B7827188-478A-4804-B229-DF59615474C4}" srcOrd="0" destOrd="0" presId="urn:microsoft.com/office/officeart/2005/8/layout/hierarchy1"/>
    <dgm:cxn modelId="{71EF29CF-46E9-4448-95BC-70EC9816B511}" type="presOf" srcId="{30D414B2-321D-413B-A760-BB574EEB4FE8}" destId="{6E813DEA-002B-442D-A5D4-9AAC8034E2A8}" srcOrd="0" destOrd="0" presId="urn:microsoft.com/office/officeart/2005/8/layout/hierarchy1"/>
    <dgm:cxn modelId="{C18A89F3-789E-446D-ADEB-46AAD28B726B}" type="presOf" srcId="{4C8674E3-7214-473D-89E1-9CE963546AB5}" destId="{6FAF1246-78F2-44E9-9257-03C09E818673}" srcOrd="0" destOrd="0" presId="urn:microsoft.com/office/officeart/2005/8/layout/hierarchy1"/>
    <dgm:cxn modelId="{E5A5EFF2-50EE-4709-8CB0-7E28BD612522}" srcId="{30D414B2-321D-413B-A760-BB574EEB4FE8}" destId="{4C8674E3-7214-473D-89E1-9CE963546AB5}" srcOrd="0" destOrd="0" parTransId="{A634BCAF-A973-4EA7-BDEF-DE38212A6A97}" sibTransId="{7815F05B-F8FC-4919-AA3E-F53B8A914612}"/>
    <dgm:cxn modelId="{B408023A-F9CE-42C2-8451-A058E8E4318C}" srcId="{3B30384A-2657-4361-8741-F5FBAB2BD897}" destId="{30D414B2-321D-413B-A760-BB574EEB4FE8}" srcOrd="0" destOrd="0" parTransId="{56435017-6524-4FA4-8BD6-9A7D03832735}" sibTransId="{E1FAA965-DF9D-4B38-9445-78D77A323229}"/>
    <dgm:cxn modelId="{64D2E35F-FB1C-4031-B377-62278F991888}" type="presOf" srcId="{37C93BA9-FE1C-4BA8-82CC-2881451A5B9A}" destId="{1EDA0619-418A-4C0E-9C78-1828BD07AD38}" srcOrd="0" destOrd="0" presId="urn:microsoft.com/office/officeart/2005/8/layout/hierarchy1"/>
    <dgm:cxn modelId="{9D391B77-D4CA-48EB-B6DA-C89B5F891241}" type="presOf" srcId="{A634BCAF-A973-4EA7-BDEF-DE38212A6A97}" destId="{7C41052E-D869-4CA2-8378-4E2154163CEB}" srcOrd="0" destOrd="0" presId="urn:microsoft.com/office/officeart/2005/8/layout/hierarchy1"/>
    <dgm:cxn modelId="{F03664B6-ECC2-4C95-ABA4-5588885E0599}" type="presOf" srcId="{3B30384A-2657-4361-8741-F5FBAB2BD897}" destId="{5E1D5760-5932-48B5-AA0E-BD8FD062CCFA}" srcOrd="0" destOrd="0" presId="urn:microsoft.com/office/officeart/2005/8/layout/hierarchy1"/>
    <dgm:cxn modelId="{18D42034-D20A-462A-A216-7CF47ADC241D}" type="presParOf" srcId="{5E1D5760-5932-48B5-AA0E-BD8FD062CCFA}" destId="{63AC272B-85F1-479D-9D28-9D265DE6EBA8}" srcOrd="0" destOrd="0" presId="urn:microsoft.com/office/officeart/2005/8/layout/hierarchy1"/>
    <dgm:cxn modelId="{BAB625AC-9200-450F-92F9-D19A3374B126}" type="presParOf" srcId="{63AC272B-85F1-479D-9D28-9D265DE6EBA8}" destId="{6A9B06B5-0967-4155-B52F-FE3893FE0311}" srcOrd="0" destOrd="0" presId="urn:microsoft.com/office/officeart/2005/8/layout/hierarchy1"/>
    <dgm:cxn modelId="{A4399001-63ED-45D1-A8DC-92DC438FD121}" type="presParOf" srcId="{6A9B06B5-0967-4155-B52F-FE3893FE0311}" destId="{4454F610-F98D-4F67-B421-F4AAE6610056}" srcOrd="0" destOrd="0" presId="urn:microsoft.com/office/officeart/2005/8/layout/hierarchy1"/>
    <dgm:cxn modelId="{58969819-785F-4507-B204-AFB2F98A932E}" type="presParOf" srcId="{6A9B06B5-0967-4155-B52F-FE3893FE0311}" destId="{6E813DEA-002B-442D-A5D4-9AAC8034E2A8}" srcOrd="1" destOrd="0" presId="urn:microsoft.com/office/officeart/2005/8/layout/hierarchy1"/>
    <dgm:cxn modelId="{F572FF1A-771B-4545-888C-D926B1445341}" type="presParOf" srcId="{63AC272B-85F1-479D-9D28-9D265DE6EBA8}" destId="{EF78554A-D8CF-4540-920F-77FC43FF589A}" srcOrd="1" destOrd="0" presId="urn:microsoft.com/office/officeart/2005/8/layout/hierarchy1"/>
    <dgm:cxn modelId="{E2CAD81F-9739-4E11-AE52-455D0BD9AF9F}" type="presParOf" srcId="{EF78554A-D8CF-4540-920F-77FC43FF589A}" destId="{7C41052E-D869-4CA2-8378-4E2154163CEB}" srcOrd="0" destOrd="0" presId="urn:microsoft.com/office/officeart/2005/8/layout/hierarchy1"/>
    <dgm:cxn modelId="{6433B79D-3C2E-40A9-B6CC-519C6F3C8826}" type="presParOf" srcId="{EF78554A-D8CF-4540-920F-77FC43FF589A}" destId="{63B45E7D-9D72-4CC6-8460-079801BC7635}" srcOrd="1" destOrd="0" presId="urn:microsoft.com/office/officeart/2005/8/layout/hierarchy1"/>
    <dgm:cxn modelId="{C52BD6C0-4FD5-409A-8B1C-0BAE19EB28D2}" type="presParOf" srcId="{63B45E7D-9D72-4CC6-8460-079801BC7635}" destId="{96151D22-E29E-4F16-AC4D-7B64B19577FA}" srcOrd="0" destOrd="0" presId="urn:microsoft.com/office/officeart/2005/8/layout/hierarchy1"/>
    <dgm:cxn modelId="{6CF29491-7A5C-4960-BA2B-9C108A77D04C}" type="presParOf" srcId="{96151D22-E29E-4F16-AC4D-7B64B19577FA}" destId="{60DE1B98-EA23-44AF-9E87-1E0F7B5D9B1B}" srcOrd="0" destOrd="0" presId="urn:microsoft.com/office/officeart/2005/8/layout/hierarchy1"/>
    <dgm:cxn modelId="{C2A49423-49F6-4A06-BA24-7AC29BCDA570}" type="presParOf" srcId="{96151D22-E29E-4F16-AC4D-7B64B19577FA}" destId="{6FAF1246-78F2-44E9-9257-03C09E818673}" srcOrd="1" destOrd="0" presId="urn:microsoft.com/office/officeart/2005/8/layout/hierarchy1"/>
    <dgm:cxn modelId="{E1B1676D-0E2F-42D6-9AC0-78A4C0D9A2A6}" type="presParOf" srcId="{63B45E7D-9D72-4CC6-8460-079801BC7635}" destId="{EE059C04-F996-4ACA-A592-2960EF9C4158}" srcOrd="1" destOrd="0" presId="urn:microsoft.com/office/officeart/2005/8/layout/hierarchy1"/>
    <dgm:cxn modelId="{804F1368-21E8-42CD-B7D6-7EA592ABD524}" type="presParOf" srcId="{EF78554A-D8CF-4540-920F-77FC43FF589A}" destId="{B7827188-478A-4804-B229-DF59615474C4}" srcOrd="2" destOrd="0" presId="urn:microsoft.com/office/officeart/2005/8/layout/hierarchy1"/>
    <dgm:cxn modelId="{D13BD2AF-9D52-4E47-B242-8B707982A851}" type="presParOf" srcId="{EF78554A-D8CF-4540-920F-77FC43FF589A}" destId="{A2A44E15-4718-408C-A01A-FA01A16950E7}" srcOrd="3" destOrd="0" presId="urn:microsoft.com/office/officeart/2005/8/layout/hierarchy1"/>
    <dgm:cxn modelId="{79C93851-1C20-4537-82FF-F895C764E123}" type="presParOf" srcId="{A2A44E15-4718-408C-A01A-FA01A16950E7}" destId="{D909DB58-D3FB-4CEC-911F-59C1C7840A01}" srcOrd="0" destOrd="0" presId="urn:microsoft.com/office/officeart/2005/8/layout/hierarchy1"/>
    <dgm:cxn modelId="{2104D1D5-7279-440F-853E-5CC8CA9ACDEF}" type="presParOf" srcId="{D909DB58-D3FB-4CEC-911F-59C1C7840A01}" destId="{9AC4E558-9AA1-473C-AC58-8D92934DB972}" srcOrd="0" destOrd="0" presId="urn:microsoft.com/office/officeart/2005/8/layout/hierarchy1"/>
    <dgm:cxn modelId="{9CD54FB9-236F-4253-A8CD-FB76CE6F811F}" type="presParOf" srcId="{D909DB58-D3FB-4CEC-911F-59C1C7840A01}" destId="{1EDA0619-418A-4C0E-9C78-1828BD07AD38}" srcOrd="1" destOrd="0" presId="urn:microsoft.com/office/officeart/2005/8/layout/hierarchy1"/>
    <dgm:cxn modelId="{57CFE986-C71A-4AA0-A837-4C7928513423}" type="presParOf" srcId="{A2A44E15-4718-408C-A01A-FA01A16950E7}" destId="{EAD2759A-5D4A-4CE6-81BE-5E8C5B631704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8C438F7F-24B0-4155-B726-8906BFC2EC83}" type="doc">
      <dgm:prSet loTypeId="urn:microsoft.com/office/officeart/2005/8/layout/process4" loCatId="list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EEA95DA1-8542-41A2-B919-BA9D2D6C2694}">
      <dgm:prSet phldrT="[Текст]" custT="1"/>
      <dgm:spPr/>
      <dgm:t>
        <a:bodyPr/>
        <a:lstStyle/>
        <a:p>
          <a:r>
            <a:rPr lang="ru-RU" sz="2400" b="1" dirty="0"/>
            <a:t>1. Классный руководитель</a:t>
          </a:r>
        </a:p>
      </dgm:t>
    </dgm:pt>
    <dgm:pt modelId="{554EA51B-AC62-465E-AC0C-5766A92BF732}" type="parTrans" cxnId="{8AA9266D-5DA9-43E8-9C56-DA529CD1057A}">
      <dgm:prSet/>
      <dgm:spPr/>
      <dgm:t>
        <a:bodyPr/>
        <a:lstStyle/>
        <a:p>
          <a:endParaRPr lang="ru-RU" sz="2800"/>
        </a:p>
      </dgm:t>
    </dgm:pt>
    <dgm:pt modelId="{E21BCEC1-C54E-4FF1-8BD3-9D0BA8325E9C}" type="sibTrans" cxnId="{8AA9266D-5DA9-43E8-9C56-DA529CD1057A}">
      <dgm:prSet/>
      <dgm:spPr/>
      <dgm:t>
        <a:bodyPr/>
        <a:lstStyle/>
        <a:p>
          <a:endParaRPr lang="ru-RU" sz="2800"/>
        </a:p>
      </dgm:t>
    </dgm:pt>
    <dgm:pt modelId="{48AD0E88-C56D-48FA-91F1-124EEA4AF51A}">
      <dgm:prSet phldrT="[Текст]" custT="1"/>
      <dgm:spPr/>
      <dgm:t>
        <a:bodyPr/>
        <a:lstStyle/>
        <a:p>
          <a:r>
            <a:rPr lang="ru-RU" sz="2400" b="1" dirty="0"/>
            <a:t>2. Руководитель УК (ответственный за УВР)</a:t>
          </a:r>
        </a:p>
      </dgm:t>
    </dgm:pt>
    <dgm:pt modelId="{6F12E502-3CA1-4A43-AAD8-0229A15D6BF0}" type="parTrans" cxnId="{4C5B4480-73D3-4B6F-AC1C-9953E13FE454}">
      <dgm:prSet/>
      <dgm:spPr/>
      <dgm:t>
        <a:bodyPr/>
        <a:lstStyle/>
        <a:p>
          <a:endParaRPr lang="ru-RU" sz="2800"/>
        </a:p>
      </dgm:t>
    </dgm:pt>
    <dgm:pt modelId="{972E2E20-D679-4C33-8C5B-52AC7A888C3F}" type="sibTrans" cxnId="{4C5B4480-73D3-4B6F-AC1C-9953E13FE454}">
      <dgm:prSet/>
      <dgm:spPr/>
      <dgm:t>
        <a:bodyPr/>
        <a:lstStyle/>
        <a:p>
          <a:endParaRPr lang="ru-RU" sz="2800"/>
        </a:p>
      </dgm:t>
    </dgm:pt>
    <dgm:pt modelId="{044D521D-40F5-4F91-A96D-C8A5FF736087}">
      <dgm:prSet phldrT="[Текст]" custT="1"/>
      <dgm:spPr/>
      <dgm:t>
        <a:bodyPr/>
        <a:lstStyle/>
        <a:p>
          <a:r>
            <a:rPr lang="ru-RU" sz="2400" b="1" dirty="0"/>
            <a:t>3. Заместитель директора</a:t>
          </a:r>
        </a:p>
      </dgm:t>
    </dgm:pt>
    <dgm:pt modelId="{0CE7B993-E2DB-4328-B458-33E8067E96FF}" type="parTrans" cxnId="{121B9ABD-9AD1-4F96-85A0-95F8A0CF74CE}">
      <dgm:prSet/>
      <dgm:spPr/>
      <dgm:t>
        <a:bodyPr/>
        <a:lstStyle/>
        <a:p>
          <a:endParaRPr lang="ru-RU" sz="2800"/>
        </a:p>
      </dgm:t>
    </dgm:pt>
    <dgm:pt modelId="{1E2A0E70-32AC-43BD-BB96-94E31B374179}" type="sibTrans" cxnId="{121B9ABD-9AD1-4F96-85A0-95F8A0CF74CE}">
      <dgm:prSet/>
      <dgm:spPr/>
      <dgm:t>
        <a:bodyPr/>
        <a:lstStyle/>
        <a:p>
          <a:endParaRPr lang="ru-RU" sz="2800"/>
        </a:p>
      </dgm:t>
    </dgm:pt>
    <dgm:pt modelId="{982C74E9-47C9-4C4C-9F86-31F9B5166C63}">
      <dgm:prSet custT="1"/>
      <dgm:spPr/>
      <dgm:t>
        <a:bodyPr/>
        <a:lstStyle/>
        <a:p>
          <a:r>
            <a:rPr lang="ru-RU" sz="2400" b="1" dirty="0"/>
            <a:t>4. Директор</a:t>
          </a:r>
        </a:p>
      </dgm:t>
    </dgm:pt>
    <dgm:pt modelId="{061250E7-D182-4E16-8EDA-5BB081F9F2C1}" type="parTrans" cxnId="{B9ADB52C-5A71-461A-B599-01509C9F7EE3}">
      <dgm:prSet/>
      <dgm:spPr/>
      <dgm:t>
        <a:bodyPr/>
        <a:lstStyle/>
        <a:p>
          <a:endParaRPr lang="ru-RU" sz="2800"/>
        </a:p>
      </dgm:t>
    </dgm:pt>
    <dgm:pt modelId="{B1BC0483-E06F-4781-9412-E97A028C9C60}" type="sibTrans" cxnId="{B9ADB52C-5A71-461A-B599-01509C9F7EE3}">
      <dgm:prSet/>
      <dgm:spPr/>
      <dgm:t>
        <a:bodyPr/>
        <a:lstStyle/>
        <a:p>
          <a:endParaRPr lang="ru-RU" sz="2800"/>
        </a:p>
      </dgm:t>
    </dgm:pt>
    <dgm:pt modelId="{773850FE-5024-4BFB-B963-FFCEB663A9ED}" type="pres">
      <dgm:prSet presAssocID="{8C438F7F-24B0-4155-B726-8906BFC2EC83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A2C0B9DC-1F22-4C83-96E2-AD43C3AA62B1}" type="pres">
      <dgm:prSet presAssocID="{982C74E9-47C9-4C4C-9F86-31F9B5166C63}" presName="boxAndChildren" presStyleCnt="0"/>
      <dgm:spPr/>
    </dgm:pt>
    <dgm:pt modelId="{001CA989-39B8-436E-A059-E90CA1783C25}" type="pres">
      <dgm:prSet presAssocID="{982C74E9-47C9-4C4C-9F86-31F9B5166C63}" presName="parentTextBox" presStyleLbl="node1" presStyleIdx="0" presStyleCnt="4"/>
      <dgm:spPr/>
      <dgm:t>
        <a:bodyPr/>
        <a:lstStyle/>
        <a:p>
          <a:endParaRPr lang="ru-RU"/>
        </a:p>
      </dgm:t>
    </dgm:pt>
    <dgm:pt modelId="{54A24642-7CF8-472E-A388-82244B47D069}" type="pres">
      <dgm:prSet presAssocID="{1E2A0E70-32AC-43BD-BB96-94E31B374179}" presName="sp" presStyleCnt="0"/>
      <dgm:spPr/>
    </dgm:pt>
    <dgm:pt modelId="{8B4FEB37-6F72-439E-A9B0-06E98EAC6698}" type="pres">
      <dgm:prSet presAssocID="{044D521D-40F5-4F91-A96D-C8A5FF736087}" presName="arrowAndChildren" presStyleCnt="0"/>
      <dgm:spPr/>
    </dgm:pt>
    <dgm:pt modelId="{5D443159-409F-4D4C-B352-3634D0AD881C}" type="pres">
      <dgm:prSet presAssocID="{044D521D-40F5-4F91-A96D-C8A5FF736087}" presName="parentTextArrow" presStyleLbl="node1" presStyleIdx="1" presStyleCnt="4"/>
      <dgm:spPr/>
      <dgm:t>
        <a:bodyPr/>
        <a:lstStyle/>
        <a:p>
          <a:endParaRPr lang="ru-RU"/>
        </a:p>
      </dgm:t>
    </dgm:pt>
    <dgm:pt modelId="{6C0B7703-67E7-4076-867B-21411BF2B92F}" type="pres">
      <dgm:prSet presAssocID="{972E2E20-D679-4C33-8C5B-52AC7A888C3F}" presName="sp" presStyleCnt="0"/>
      <dgm:spPr/>
    </dgm:pt>
    <dgm:pt modelId="{34881C2C-8BE5-417B-8A32-015CD574716C}" type="pres">
      <dgm:prSet presAssocID="{48AD0E88-C56D-48FA-91F1-124EEA4AF51A}" presName="arrowAndChildren" presStyleCnt="0"/>
      <dgm:spPr/>
    </dgm:pt>
    <dgm:pt modelId="{740737ED-D590-4A1B-B382-6162B61D3D04}" type="pres">
      <dgm:prSet presAssocID="{48AD0E88-C56D-48FA-91F1-124EEA4AF51A}" presName="parentTextArrow" presStyleLbl="node1" presStyleIdx="2" presStyleCnt="4" custLinFactNeighborX="-732" custLinFactNeighborY="-4991"/>
      <dgm:spPr/>
      <dgm:t>
        <a:bodyPr/>
        <a:lstStyle/>
        <a:p>
          <a:endParaRPr lang="ru-RU"/>
        </a:p>
      </dgm:t>
    </dgm:pt>
    <dgm:pt modelId="{C9A0FB75-196D-4A3C-BF2C-C4C492AC86AC}" type="pres">
      <dgm:prSet presAssocID="{E21BCEC1-C54E-4FF1-8BD3-9D0BA8325E9C}" presName="sp" presStyleCnt="0"/>
      <dgm:spPr/>
    </dgm:pt>
    <dgm:pt modelId="{2EF8B6FB-AC8B-4475-9389-688E6E01AA37}" type="pres">
      <dgm:prSet presAssocID="{EEA95DA1-8542-41A2-B919-BA9D2D6C2694}" presName="arrowAndChildren" presStyleCnt="0"/>
      <dgm:spPr/>
    </dgm:pt>
    <dgm:pt modelId="{E85A201D-1B63-4E9A-9359-EB350FEF04F9}" type="pres">
      <dgm:prSet presAssocID="{EEA95DA1-8542-41A2-B919-BA9D2D6C2694}" presName="parentTextArrow" presStyleLbl="node1" presStyleIdx="3" presStyleCnt="4"/>
      <dgm:spPr/>
      <dgm:t>
        <a:bodyPr/>
        <a:lstStyle/>
        <a:p>
          <a:endParaRPr lang="ru-RU"/>
        </a:p>
      </dgm:t>
    </dgm:pt>
  </dgm:ptLst>
  <dgm:cxnLst>
    <dgm:cxn modelId="{4C5B4480-73D3-4B6F-AC1C-9953E13FE454}" srcId="{8C438F7F-24B0-4155-B726-8906BFC2EC83}" destId="{48AD0E88-C56D-48FA-91F1-124EEA4AF51A}" srcOrd="1" destOrd="0" parTransId="{6F12E502-3CA1-4A43-AAD8-0229A15D6BF0}" sibTransId="{972E2E20-D679-4C33-8C5B-52AC7A888C3F}"/>
    <dgm:cxn modelId="{76F05041-8B72-4C1D-9289-DF716E13B773}" type="presOf" srcId="{982C74E9-47C9-4C4C-9F86-31F9B5166C63}" destId="{001CA989-39B8-436E-A059-E90CA1783C25}" srcOrd="0" destOrd="0" presId="urn:microsoft.com/office/officeart/2005/8/layout/process4"/>
    <dgm:cxn modelId="{B9ADB52C-5A71-461A-B599-01509C9F7EE3}" srcId="{8C438F7F-24B0-4155-B726-8906BFC2EC83}" destId="{982C74E9-47C9-4C4C-9F86-31F9B5166C63}" srcOrd="3" destOrd="0" parTransId="{061250E7-D182-4E16-8EDA-5BB081F9F2C1}" sibTransId="{B1BC0483-E06F-4781-9412-E97A028C9C60}"/>
    <dgm:cxn modelId="{121B9ABD-9AD1-4F96-85A0-95F8A0CF74CE}" srcId="{8C438F7F-24B0-4155-B726-8906BFC2EC83}" destId="{044D521D-40F5-4F91-A96D-C8A5FF736087}" srcOrd="2" destOrd="0" parTransId="{0CE7B993-E2DB-4328-B458-33E8067E96FF}" sibTransId="{1E2A0E70-32AC-43BD-BB96-94E31B374179}"/>
    <dgm:cxn modelId="{C31323A1-4C15-4204-B9E4-FE6484C9A909}" type="presOf" srcId="{48AD0E88-C56D-48FA-91F1-124EEA4AF51A}" destId="{740737ED-D590-4A1B-B382-6162B61D3D04}" srcOrd="0" destOrd="0" presId="urn:microsoft.com/office/officeart/2005/8/layout/process4"/>
    <dgm:cxn modelId="{DE70D10B-B6AA-4B7F-AC0A-0FEEDB5702D4}" type="presOf" srcId="{EEA95DA1-8542-41A2-B919-BA9D2D6C2694}" destId="{E85A201D-1B63-4E9A-9359-EB350FEF04F9}" srcOrd="0" destOrd="0" presId="urn:microsoft.com/office/officeart/2005/8/layout/process4"/>
    <dgm:cxn modelId="{B90D8DC1-69EC-4ADD-A171-2B6AB9AA7971}" type="presOf" srcId="{8C438F7F-24B0-4155-B726-8906BFC2EC83}" destId="{773850FE-5024-4BFB-B963-FFCEB663A9ED}" srcOrd="0" destOrd="0" presId="urn:microsoft.com/office/officeart/2005/8/layout/process4"/>
    <dgm:cxn modelId="{8AA9266D-5DA9-43E8-9C56-DA529CD1057A}" srcId="{8C438F7F-24B0-4155-B726-8906BFC2EC83}" destId="{EEA95DA1-8542-41A2-B919-BA9D2D6C2694}" srcOrd="0" destOrd="0" parTransId="{554EA51B-AC62-465E-AC0C-5766A92BF732}" sibTransId="{E21BCEC1-C54E-4FF1-8BD3-9D0BA8325E9C}"/>
    <dgm:cxn modelId="{734366A3-8EA3-4792-85CE-D19F5E9A58B9}" type="presOf" srcId="{044D521D-40F5-4F91-A96D-C8A5FF736087}" destId="{5D443159-409F-4D4C-B352-3634D0AD881C}" srcOrd="0" destOrd="0" presId="urn:microsoft.com/office/officeart/2005/8/layout/process4"/>
    <dgm:cxn modelId="{E8F8B9E8-B36A-40BC-9D94-9A3C3FD8A507}" type="presParOf" srcId="{773850FE-5024-4BFB-B963-FFCEB663A9ED}" destId="{A2C0B9DC-1F22-4C83-96E2-AD43C3AA62B1}" srcOrd="0" destOrd="0" presId="urn:microsoft.com/office/officeart/2005/8/layout/process4"/>
    <dgm:cxn modelId="{2EAEB143-0D56-4579-ADCE-EA1EBD106CC9}" type="presParOf" srcId="{A2C0B9DC-1F22-4C83-96E2-AD43C3AA62B1}" destId="{001CA989-39B8-436E-A059-E90CA1783C25}" srcOrd="0" destOrd="0" presId="urn:microsoft.com/office/officeart/2005/8/layout/process4"/>
    <dgm:cxn modelId="{4680D1DC-32FC-4591-AA27-32B0644842BC}" type="presParOf" srcId="{773850FE-5024-4BFB-B963-FFCEB663A9ED}" destId="{54A24642-7CF8-472E-A388-82244B47D069}" srcOrd="1" destOrd="0" presId="urn:microsoft.com/office/officeart/2005/8/layout/process4"/>
    <dgm:cxn modelId="{A3B03A8C-F424-4167-8992-3454F12C61C7}" type="presParOf" srcId="{773850FE-5024-4BFB-B963-FFCEB663A9ED}" destId="{8B4FEB37-6F72-439E-A9B0-06E98EAC6698}" srcOrd="2" destOrd="0" presId="urn:microsoft.com/office/officeart/2005/8/layout/process4"/>
    <dgm:cxn modelId="{E14B511F-DAFC-41C4-B4CF-F66A15915AFB}" type="presParOf" srcId="{8B4FEB37-6F72-439E-A9B0-06E98EAC6698}" destId="{5D443159-409F-4D4C-B352-3634D0AD881C}" srcOrd="0" destOrd="0" presId="urn:microsoft.com/office/officeart/2005/8/layout/process4"/>
    <dgm:cxn modelId="{3FD05A54-1034-4C0C-AC89-E7A7785718E9}" type="presParOf" srcId="{773850FE-5024-4BFB-B963-FFCEB663A9ED}" destId="{6C0B7703-67E7-4076-867B-21411BF2B92F}" srcOrd="3" destOrd="0" presId="urn:microsoft.com/office/officeart/2005/8/layout/process4"/>
    <dgm:cxn modelId="{D884D2CE-5ADC-4EF8-9CC7-312C63004221}" type="presParOf" srcId="{773850FE-5024-4BFB-B963-FFCEB663A9ED}" destId="{34881C2C-8BE5-417B-8A32-015CD574716C}" srcOrd="4" destOrd="0" presId="urn:microsoft.com/office/officeart/2005/8/layout/process4"/>
    <dgm:cxn modelId="{BCB22EED-1827-43C6-AC0B-3F5B2B7445F1}" type="presParOf" srcId="{34881C2C-8BE5-417B-8A32-015CD574716C}" destId="{740737ED-D590-4A1B-B382-6162B61D3D04}" srcOrd="0" destOrd="0" presId="urn:microsoft.com/office/officeart/2005/8/layout/process4"/>
    <dgm:cxn modelId="{602A943C-0FF5-45DE-89CE-7B0A9BE08D66}" type="presParOf" srcId="{773850FE-5024-4BFB-B963-FFCEB663A9ED}" destId="{C9A0FB75-196D-4A3C-BF2C-C4C492AC86AC}" srcOrd="5" destOrd="0" presId="urn:microsoft.com/office/officeart/2005/8/layout/process4"/>
    <dgm:cxn modelId="{9EB1A52B-12A0-40A7-9027-0BD73C77FBD4}" type="presParOf" srcId="{773850FE-5024-4BFB-B963-FFCEB663A9ED}" destId="{2EF8B6FB-AC8B-4475-9389-688E6E01AA37}" srcOrd="6" destOrd="0" presId="urn:microsoft.com/office/officeart/2005/8/layout/process4"/>
    <dgm:cxn modelId="{CB9D1220-9F5D-49B4-BBBA-9AFEAF992514}" type="presParOf" srcId="{2EF8B6FB-AC8B-4475-9389-688E6E01AA37}" destId="{E85A201D-1B63-4E9A-9359-EB350FEF04F9}" srcOrd="0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5CB5BD6-78E8-4A3C-A7A7-EA72703F415E}">
      <dsp:nvSpPr>
        <dsp:cNvPr id="0" name=""/>
        <dsp:cNvSpPr/>
      </dsp:nvSpPr>
      <dsp:spPr>
        <a:xfrm>
          <a:off x="8551806" y="2440980"/>
          <a:ext cx="1093366" cy="52034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54598"/>
              </a:lnTo>
              <a:lnTo>
                <a:pt x="1093366" y="354598"/>
              </a:lnTo>
              <a:lnTo>
                <a:pt x="1093366" y="520342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3FD3F3C-5A3D-47DB-BBB8-691AB770F97C}">
      <dsp:nvSpPr>
        <dsp:cNvPr id="0" name=""/>
        <dsp:cNvSpPr/>
      </dsp:nvSpPr>
      <dsp:spPr>
        <a:xfrm>
          <a:off x="7458440" y="2440980"/>
          <a:ext cx="1093366" cy="520342"/>
        </a:xfrm>
        <a:custGeom>
          <a:avLst/>
          <a:gdLst/>
          <a:ahLst/>
          <a:cxnLst/>
          <a:rect l="0" t="0" r="0" b="0"/>
          <a:pathLst>
            <a:path>
              <a:moveTo>
                <a:pt x="1093366" y="0"/>
              </a:moveTo>
              <a:lnTo>
                <a:pt x="1093366" y="354598"/>
              </a:lnTo>
              <a:lnTo>
                <a:pt x="0" y="354598"/>
              </a:lnTo>
              <a:lnTo>
                <a:pt x="0" y="520342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98CF949-69F6-4897-B757-6C0D0117A443}">
      <dsp:nvSpPr>
        <dsp:cNvPr id="0" name=""/>
        <dsp:cNvSpPr/>
      </dsp:nvSpPr>
      <dsp:spPr>
        <a:xfrm>
          <a:off x="5818391" y="1089166"/>
          <a:ext cx="2733415" cy="52034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54598"/>
              </a:lnTo>
              <a:lnTo>
                <a:pt x="2733415" y="354598"/>
              </a:lnTo>
              <a:lnTo>
                <a:pt x="2733415" y="520342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8320F0E-9298-4E9A-9884-380F5672FC87}">
      <dsp:nvSpPr>
        <dsp:cNvPr id="0" name=""/>
        <dsp:cNvSpPr/>
      </dsp:nvSpPr>
      <dsp:spPr>
        <a:xfrm>
          <a:off x="3084975" y="2440980"/>
          <a:ext cx="2186732" cy="52034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54598"/>
              </a:lnTo>
              <a:lnTo>
                <a:pt x="2186732" y="354598"/>
              </a:lnTo>
              <a:lnTo>
                <a:pt x="2186732" y="520342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20E44B7-F45E-480D-81A1-301831AD1857}">
      <dsp:nvSpPr>
        <dsp:cNvPr id="0" name=""/>
        <dsp:cNvSpPr/>
      </dsp:nvSpPr>
      <dsp:spPr>
        <a:xfrm>
          <a:off x="3039255" y="2440980"/>
          <a:ext cx="91440" cy="520342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520342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3396041-5292-45EC-9A73-7196F6521FFC}">
      <dsp:nvSpPr>
        <dsp:cNvPr id="0" name=""/>
        <dsp:cNvSpPr/>
      </dsp:nvSpPr>
      <dsp:spPr>
        <a:xfrm>
          <a:off x="898243" y="2440980"/>
          <a:ext cx="2186732" cy="520342"/>
        </a:xfrm>
        <a:custGeom>
          <a:avLst/>
          <a:gdLst/>
          <a:ahLst/>
          <a:cxnLst/>
          <a:rect l="0" t="0" r="0" b="0"/>
          <a:pathLst>
            <a:path>
              <a:moveTo>
                <a:pt x="2186732" y="0"/>
              </a:moveTo>
              <a:lnTo>
                <a:pt x="2186732" y="354598"/>
              </a:lnTo>
              <a:lnTo>
                <a:pt x="0" y="354598"/>
              </a:lnTo>
              <a:lnTo>
                <a:pt x="0" y="520342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9A235FB-12F6-4491-9BCE-4FF88374B32D}">
      <dsp:nvSpPr>
        <dsp:cNvPr id="0" name=""/>
        <dsp:cNvSpPr/>
      </dsp:nvSpPr>
      <dsp:spPr>
        <a:xfrm>
          <a:off x="3084975" y="1089166"/>
          <a:ext cx="2733415" cy="520342"/>
        </a:xfrm>
        <a:custGeom>
          <a:avLst/>
          <a:gdLst/>
          <a:ahLst/>
          <a:cxnLst/>
          <a:rect l="0" t="0" r="0" b="0"/>
          <a:pathLst>
            <a:path>
              <a:moveTo>
                <a:pt x="2733415" y="0"/>
              </a:moveTo>
              <a:lnTo>
                <a:pt x="2733415" y="354598"/>
              </a:lnTo>
              <a:lnTo>
                <a:pt x="0" y="354598"/>
              </a:lnTo>
              <a:lnTo>
                <a:pt x="0" y="520342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4D00714-AF0C-44F4-91FE-06A963317A73}">
      <dsp:nvSpPr>
        <dsp:cNvPr id="0" name=""/>
        <dsp:cNvSpPr/>
      </dsp:nvSpPr>
      <dsp:spPr>
        <a:xfrm>
          <a:off x="4419986" y="257695"/>
          <a:ext cx="2796808" cy="83147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CFD2D2E-20DF-4CAF-BDA2-45F3D1C5FF62}">
      <dsp:nvSpPr>
        <dsp:cNvPr id="0" name=""/>
        <dsp:cNvSpPr/>
      </dsp:nvSpPr>
      <dsp:spPr>
        <a:xfrm>
          <a:off x="4618780" y="446550"/>
          <a:ext cx="2796808" cy="83147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kern="1200" dirty="0"/>
            <a:t>Получение образования</a:t>
          </a:r>
        </a:p>
      </dsp:txBody>
      <dsp:txXfrm>
        <a:off x="4643133" y="470903"/>
        <a:ext cx="2748102" cy="782765"/>
      </dsp:txXfrm>
    </dsp:sp>
    <dsp:sp modelId="{3E0BA31C-EFC8-4ADE-95C2-A555658B97F0}">
      <dsp:nvSpPr>
        <dsp:cNvPr id="0" name=""/>
        <dsp:cNvSpPr/>
      </dsp:nvSpPr>
      <dsp:spPr>
        <a:xfrm>
          <a:off x="1686571" y="1609509"/>
          <a:ext cx="2796808" cy="83147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73E132D-AEB7-4E44-9772-522F299317F7}">
      <dsp:nvSpPr>
        <dsp:cNvPr id="0" name=""/>
        <dsp:cNvSpPr/>
      </dsp:nvSpPr>
      <dsp:spPr>
        <a:xfrm>
          <a:off x="1885365" y="1798363"/>
          <a:ext cx="2796808" cy="83147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kern="1200" dirty="0"/>
            <a:t>В образовательной организации</a:t>
          </a:r>
        </a:p>
      </dsp:txBody>
      <dsp:txXfrm>
        <a:off x="1909718" y="1822716"/>
        <a:ext cx="2748102" cy="782765"/>
      </dsp:txXfrm>
    </dsp:sp>
    <dsp:sp modelId="{12CCF0AE-A227-4AE3-A354-D5426A152E5F}">
      <dsp:nvSpPr>
        <dsp:cNvPr id="0" name=""/>
        <dsp:cNvSpPr/>
      </dsp:nvSpPr>
      <dsp:spPr>
        <a:xfrm>
          <a:off x="3671" y="2961323"/>
          <a:ext cx="1789144" cy="68516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1E823CC-773A-4050-B5DA-0309E6BE80E1}">
      <dsp:nvSpPr>
        <dsp:cNvPr id="0" name=""/>
        <dsp:cNvSpPr/>
      </dsp:nvSpPr>
      <dsp:spPr>
        <a:xfrm>
          <a:off x="202465" y="3150177"/>
          <a:ext cx="1789144" cy="68516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kern="1200" dirty="0"/>
            <a:t>Очная форма</a:t>
          </a:r>
        </a:p>
      </dsp:txBody>
      <dsp:txXfrm>
        <a:off x="222533" y="3170245"/>
        <a:ext cx="1749008" cy="645027"/>
      </dsp:txXfrm>
    </dsp:sp>
    <dsp:sp modelId="{551F14FD-51AC-4439-A3CF-0E0355F6A1FD}">
      <dsp:nvSpPr>
        <dsp:cNvPr id="0" name=""/>
        <dsp:cNvSpPr/>
      </dsp:nvSpPr>
      <dsp:spPr>
        <a:xfrm>
          <a:off x="2190403" y="2961323"/>
          <a:ext cx="1789144" cy="68516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8B5CF71-EC3B-4B58-BE49-E9D73B7C73C6}">
      <dsp:nvSpPr>
        <dsp:cNvPr id="0" name=""/>
        <dsp:cNvSpPr/>
      </dsp:nvSpPr>
      <dsp:spPr>
        <a:xfrm>
          <a:off x="2389197" y="3150177"/>
          <a:ext cx="1789144" cy="68516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kern="1200" dirty="0"/>
            <a:t>Очно-заочная форма</a:t>
          </a:r>
        </a:p>
      </dsp:txBody>
      <dsp:txXfrm>
        <a:off x="2409265" y="3170245"/>
        <a:ext cx="1749008" cy="645027"/>
      </dsp:txXfrm>
    </dsp:sp>
    <dsp:sp modelId="{270E71BC-8108-41C1-A252-5027E1F26C8C}">
      <dsp:nvSpPr>
        <dsp:cNvPr id="0" name=""/>
        <dsp:cNvSpPr/>
      </dsp:nvSpPr>
      <dsp:spPr>
        <a:xfrm>
          <a:off x="4377135" y="2961323"/>
          <a:ext cx="1789144" cy="68516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DA43E7D-D248-47DF-84AD-F311C1227508}">
      <dsp:nvSpPr>
        <dsp:cNvPr id="0" name=""/>
        <dsp:cNvSpPr/>
      </dsp:nvSpPr>
      <dsp:spPr>
        <a:xfrm>
          <a:off x="4575929" y="3150177"/>
          <a:ext cx="1789144" cy="68516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kern="1200" dirty="0"/>
            <a:t>Заочная форма</a:t>
          </a:r>
        </a:p>
      </dsp:txBody>
      <dsp:txXfrm>
        <a:off x="4595997" y="3170245"/>
        <a:ext cx="1749008" cy="645027"/>
      </dsp:txXfrm>
    </dsp:sp>
    <dsp:sp modelId="{8EA96C84-EDFB-466E-90D2-4C6ADDA68DEB}">
      <dsp:nvSpPr>
        <dsp:cNvPr id="0" name=""/>
        <dsp:cNvSpPr/>
      </dsp:nvSpPr>
      <dsp:spPr>
        <a:xfrm>
          <a:off x="7153401" y="1609509"/>
          <a:ext cx="2796808" cy="83147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6E36022-B248-4CDD-877E-25A809255983}">
      <dsp:nvSpPr>
        <dsp:cNvPr id="0" name=""/>
        <dsp:cNvSpPr/>
      </dsp:nvSpPr>
      <dsp:spPr>
        <a:xfrm>
          <a:off x="7352195" y="1798363"/>
          <a:ext cx="2796808" cy="83147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kern="1200" dirty="0"/>
            <a:t>Вне образовательной организации</a:t>
          </a:r>
        </a:p>
      </dsp:txBody>
      <dsp:txXfrm>
        <a:off x="7376548" y="1822716"/>
        <a:ext cx="2748102" cy="782765"/>
      </dsp:txXfrm>
    </dsp:sp>
    <dsp:sp modelId="{16E7E80D-52EA-45B8-87A9-2CF5FA7BE6C5}">
      <dsp:nvSpPr>
        <dsp:cNvPr id="0" name=""/>
        <dsp:cNvSpPr/>
      </dsp:nvSpPr>
      <dsp:spPr>
        <a:xfrm>
          <a:off x="6563867" y="2961323"/>
          <a:ext cx="1789144" cy="68516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84E0C22-5AA4-4A34-BE0A-0FDBB3712E54}">
      <dsp:nvSpPr>
        <dsp:cNvPr id="0" name=""/>
        <dsp:cNvSpPr/>
      </dsp:nvSpPr>
      <dsp:spPr>
        <a:xfrm>
          <a:off x="6762661" y="3150177"/>
          <a:ext cx="1789144" cy="68516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kern="1200" dirty="0"/>
            <a:t>Семейное образование</a:t>
          </a:r>
        </a:p>
      </dsp:txBody>
      <dsp:txXfrm>
        <a:off x="6782729" y="3170245"/>
        <a:ext cx="1749008" cy="645027"/>
      </dsp:txXfrm>
    </dsp:sp>
    <dsp:sp modelId="{13290269-DDE0-4CE9-B139-EC7BB604D587}">
      <dsp:nvSpPr>
        <dsp:cNvPr id="0" name=""/>
        <dsp:cNvSpPr/>
      </dsp:nvSpPr>
      <dsp:spPr>
        <a:xfrm>
          <a:off x="8750600" y="2961323"/>
          <a:ext cx="1789144" cy="68516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531E1AC-33E8-4685-8D23-44D999296E7C}">
      <dsp:nvSpPr>
        <dsp:cNvPr id="0" name=""/>
        <dsp:cNvSpPr/>
      </dsp:nvSpPr>
      <dsp:spPr>
        <a:xfrm>
          <a:off x="8949393" y="3150177"/>
          <a:ext cx="1789144" cy="68516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kern="1200" dirty="0"/>
            <a:t>Самообразование</a:t>
          </a:r>
        </a:p>
      </dsp:txBody>
      <dsp:txXfrm>
        <a:off x="8969461" y="3170245"/>
        <a:ext cx="1749008" cy="645027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7827188-478A-4804-B229-DF59615474C4}">
      <dsp:nvSpPr>
        <dsp:cNvPr id="0" name=""/>
        <dsp:cNvSpPr/>
      </dsp:nvSpPr>
      <dsp:spPr>
        <a:xfrm>
          <a:off x="5149075" y="1389831"/>
          <a:ext cx="2680229" cy="56917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87874"/>
              </a:lnTo>
              <a:lnTo>
                <a:pt x="2680229" y="387874"/>
              </a:lnTo>
              <a:lnTo>
                <a:pt x="2680229" y="569172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C41052E-D869-4CA2-8378-4E2154163CEB}">
      <dsp:nvSpPr>
        <dsp:cNvPr id="0" name=""/>
        <dsp:cNvSpPr/>
      </dsp:nvSpPr>
      <dsp:spPr>
        <a:xfrm>
          <a:off x="2468846" y="1389831"/>
          <a:ext cx="2680229" cy="569172"/>
        </a:xfrm>
        <a:custGeom>
          <a:avLst/>
          <a:gdLst/>
          <a:ahLst/>
          <a:cxnLst/>
          <a:rect l="0" t="0" r="0" b="0"/>
          <a:pathLst>
            <a:path>
              <a:moveTo>
                <a:pt x="2680229" y="0"/>
              </a:moveTo>
              <a:lnTo>
                <a:pt x="2680229" y="387874"/>
              </a:lnTo>
              <a:lnTo>
                <a:pt x="0" y="387874"/>
              </a:lnTo>
              <a:lnTo>
                <a:pt x="0" y="569172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454F610-F98D-4F67-B421-F4AAE6610056}">
      <dsp:nvSpPr>
        <dsp:cNvPr id="0" name=""/>
        <dsp:cNvSpPr/>
      </dsp:nvSpPr>
      <dsp:spPr>
        <a:xfrm>
          <a:off x="2686295" y="147109"/>
          <a:ext cx="4925560" cy="124272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E813DEA-002B-442D-A5D4-9AAC8034E2A8}">
      <dsp:nvSpPr>
        <dsp:cNvPr id="0" name=""/>
        <dsp:cNvSpPr/>
      </dsp:nvSpPr>
      <dsp:spPr>
        <a:xfrm>
          <a:off x="2903744" y="353686"/>
          <a:ext cx="4925560" cy="124272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100" kern="1200" dirty="0"/>
            <a:t>Условия приема в 10 классы</a:t>
          </a:r>
        </a:p>
      </dsp:txBody>
      <dsp:txXfrm>
        <a:off x="2940142" y="390084"/>
        <a:ext cx="4852764" cy="1169925"/>
      </dsp:txXfrm>
    </dsp:sp>
    <dsp:sp modelId="{60DE1B98-EA23-44AF-9E87-1E0F7B5D9B1B}">
      <dsp:nvSpPr>
        <dsp:cNvPr id="0" name=""/>
        <dsp:cNvSpPr/>
      </dsp:nvSpPr>
      <dsp:spPr>
        <a:xfrm>
          <a:off x="6066" y="1959004"/>
          <a:ext cx="4925560" cy="124272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FAF1246-78F2-44E9-9257-03C09E818673}">
      <dsp:nvSpPr>
        <dsp:cNvPr id="0" name=""/>
        <dsp:cNvSpPr/>
      </dsp:nvSpPr>
      <dsp:spPr>
        <a:xfrm>
          <a:off x="223515" y="2165580"/>
          <a:ext cx="4925560" cy="124272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100" kern="1200" dirty="0"/>
            <a:t>Предпрофессиональные (проекты)</a:t>
          </a:r>
        </a:p>
      </dsp:txBody>
      <dsp:txXfrm>
        <a:off x="259913" y="2201978"/>
        <a:ext cx="4852764" cy="1169925"/>
      </dsp:txXfrm>
    </dsp:sp>
    <dsp:sp modelId="{9AC4E558-9AA1-473C-AC58-8D92934DB972}">
      <dsp:nvSpPr>
        <dsp:cNvPr id="0" name=""/>
        <dsp:cNvSpPr/>
      </dsp:nvSpPr>
      <dsp:spPr>
        <a:xfrm>
          <a:off x="5366524" y="1959004"/>
          <a:ext cx="4925560" cy="124272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EDA0619-418A-4C0E-9C78-1828BD07AD38}">
      <dsp:nvSpPr>
        <dsp:cNvPr id="0" name=""/>
        <dsp:cNvSpPr/>
      </dsp:nvSpPr>
      <dsp:spPr>
        <a:xfrm>
          <a:off x="5583973" y="2165580"/>
          <a:ext cx="4925560" cy="124272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100" kern="1200" dirty="0"/>
            <a:t>Профильные</a:t>
          </a:r>
        </a:p>
      </dsp:txBody>
      <dsp:txXfrm>
        <a:off x="5620371" y="2201978"/>
        <a:ext cx="4852764" cy="1169925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01CA989-39B8-436E-A059-E90CA1783C25}">
      <dsp:nvSpPr>
        <dsp:cNvPr id="0" name=""/>
        <dsp:cNvSpPr/>
      </dsp:nvSpPr>
      <dsp:spPr>
        <a:xfrm>
          <a:off x="0" y="3088440"/>
          <a:ext cx="5947609" cy="675675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/>
            <a:t>4. Директор</a:t>
          </a:r>
        </a:p>
      </dsp:txBody>
      <dsp:txXfrm>
        <a:off x="0" y="3088440"/>
        <a:ext cx="5947609" cy="675675"/>
      </dsp:txXfrm>
    </dsp:sp>
    <dsp:sp modelId="{5D443159-409F-4D4C-B352-3634D0AD881C}">
      <dsp:nvSpPr>
        <dsp:cNvPr id="0" name=""/>
        <dsp:cNvSpPr/>
      </dsp:nvSpPr>
      <dsp:spPr>
        <a:xfrm rot="10800000">
          <a:off x="0" y="2059387"/>
          <a:ext cx="5947609" cy="1039188"/>
        </a:xfrm>
        <a:prstGeom prst="upArrowCallou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/>
            <a:t>3. Заместитель директора</a:t>
          </a:r>
        </a:p>
      </dsp:txBody>
      <dsp:txXfrm rot="10800000">
        <a:off x="0" y="2059387"/>
        <a:ext cx="5947609" cy="675233"/>
      </dsp:txXfrm>
    </dsp:sp>
    <dsp:sp modelId="{740737ED-D590-4A1B-B382-6162B61D3D04}">
      <dsp:nvSpPr>
        <dsp:cNvPr id="0" name=""/>
        <dsp:cNvSpPr/>
      </dsp:nvSpPr>
      <dsp:spPr>
        <a:xfrm rot="10800000">
          <a:off x="0" y="978467"/>
          <a:ext cx="5947609" cy="1039188"/>
        </a:xfrm>
        <a:prstGeom prst="upArrowCallou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/>
            <a:t>2. Руководитель УК (ответственный за УВР)</a:t>
          </a:r>
        </a:p>
      </dsp:txBody>
      <dsp:txXfrm rot="10800000">
        <a:off x="0" y="978467"/>
        <a:ext cx="5947609" cy="675233"/>
      </dsp:txXfrm>
    </dsp:sp>
    <dsp:sp modelId="{E85A201D-1B63-4E9A-9359-EB350FEF04F9}">
      <dsp:nvSpPr>
        <dsp:cNvPr id="0" name=""/>
        <dsp:cNvSpPr/>
      </dsp:nvSpPr>
      <dsp:spPr>
        <a:xfrm rot="10800000">
          <a:off x="0" y="1280"/>
          <a:ext cx="5947609" cy="1039188"/>
        </a:xfrm>
        <a:prstGeom prst="upArrowCallou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/>
            <a:t>1. Классный руководитель</a:t>
          </a:r>
        </a:p>
      </dsp:txBody>
      <dsp:txXfrm rot="10800000">
        <a:off x="0" y="1280"/>
        <a:ext cx="5947609" cy="67523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9C357E7-0AF1-410B-AEF1-24267E5EE020}" type="datetimeFigureOut">
              <a:rPr lang="ru-RU" smtClean="0"/>
              <a:t>27.08.2025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601B01B-66EC-4289-9AA4-81AA1DC678D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337131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530CF9D-38F3-AC40-936D-45E16CFC41A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92C99F98-0DCA-CC4F-987C-CCEA81DFCD0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</p:spTree>
    <p:extLst>
      <p:ext uri="{BB962C8B-B14F-4D97-AF65-F5344CB8AC3E}">
        <p14:creationId xmlns:p14="http://schemas.microsoft.com/office/powerpoint/2010/main" val="35148854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Marcador de posición de imagen 8">
            <a:extLst>
              <a:ext uri="{FF2B5EF4-FFF2-40B4-BE49-F238E27FC236}">
                <a16:creationId xmlns:a16="http://schemas.microsoft.com/office/drawing/2014/main" id="{1795F6E2-5AF9-D44E-92D8-6C1ADA917BE3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3173567" y="521221"/>
            <a:ext cx="1281309" cy="1188630"/>
          </a:xfrm>
          <a:prstGeom prst="roundRect">
            <a:avLst>
              <a:gd name="adj" fmla="val 8999"/>
            </a:avLst>
          </a:prstGeom>
          <a:solidFill>
            <a:schemeClr val="tx2">
              <a:lumMod val="60000"/>
              <a:lumOff val="40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200"/>
            </a:lvl1pPr>
          </a:lstStyle>
          <a:p>
            <a:r>
              <a:rPr lang="es-ES" dirty="0" err="1"/>
              <a:t>Image</a:t>
            </a:r>
            <a:endParaRPr lang="es-ES" dirty="0"/>
          </a:p>
        </p:txBody>
      </p:sp>
      <p:sp>
        <p:nvSpPr>
          <p:cNvPr id="8" name="Marcador de posición de imagen 8">
            <a:extLst>
              <a:ext uri="{FF2B5EF4-FFF2-40B4-BE49-F238E27FC236}">
                <a16:creationId xmlns:a16="http://schemas.microsoft.com/office/drawing/2014/main" id="{D1163F71-FB74-C042-A80C-EBA5CD7A9588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7660901" y="521221"/>
            <a:ext cx="1281309" cy="1188630"/>
          </a:xfrm>
          <a:prstGeom prst="roundRect">
            <a:avLst>
              <a:gd name="adj" fmla="val 8999"/>
            </a:avLst>
          </a:prstGeom>
          <a:solidFill>
            <a:schemeClr val="tx2">
              <a:lumMod val="60000"/>
              <a:lumOff val="40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200"/>
            </a:lvl1pPr>
          </a:lstStyle>
          <a:p>
            <a:r>
              <a:rPr lang="es-ES" dirty="0" err="1"/>
              <a:t>Image</a:t>
            </a:r>
            <a:endParaRPr lang="es-ES" dirty="0"/>
          </a:p>
        </p:txBody>
      </p:sp>
      <p:sp>
        <p:nvSpPr>
          <p:cNvPr id="9" name="Marcador de posición de imagen 8">
            <a:extLst>
              <a:ext uri="{FF2B5EF4-FFF2-40B4-BE49-F238E27FC236}">
                <a16:creationId xmlns:a16="http://schemas.microsoft.com/office/drawing/2014/main" id="{2672DE44-305E-554B-91D8-6E853378EDA0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5654300" y="3196687"/>
            <a:ext cx="1281309" cy="1188630"/>
          </a:xfrm>
          <a:prstGeom prst="roundRect">
            <a:avLst>
              <a:gd name="adj" fmla="val 8999"/>
            </a:avLst>
          </a:prstGeom>
          <a:solidFill>
            <a:schemeClr val="tx2">
              <a:lumMod val="60000"/>
              <a:lumOff val="40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200"/>
            </a:lvl1pPr>
          </a:lstStyle>
          <a:p>
            <a:r>
              <a:rPr lang="es-ES" dirty="0" err="1"/>
              <a:t>Image</a:t>
            </a:r>
            <a:endParaRPr lang="es-ES" dirty="0"/>
          </a:p>
        </p:txBody>
      </p:sp>
      <p:sp>
        <p:nvSpPr>
          <p:cNvPr id="10" name="Marcador de posición de imagen 8">
            <a:extLst>
              <a:ext uri="{FF2B5EF4-FFF2-40B4-BE49-F238E27FC236}">
                <a16:creationId xmlns:a16="http://schemas.microsoft.com/office/drawing/2014/main" id="{DB785F94-3E2D-3A45-B04D-4DEF8ECEB786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10370386" y="3239289"/>
            <a:ext cx="1281309" cy="1188630"/>
          </a:xfrm>
          <a:prstGeom prst="roundRect">
            <a:avLst>
              <a:gd name="adj" fmla="val 8999"/>
            </a:avLst>
          </a:prstGeom>
          <a:solidFill>
            <a:schemeClr val="tx2">
              <a:lumMod val="60000"/>
              <a:lumOff val="40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200"/>
            </a:lvl1pPr>
          </a:lstStyle>
          <a:p>
            <a:r>
              <a:rPr lang="es-ES" dirty="0" err="1"/>
              <a:t>Image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0999298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posición de imagen 8">
            <a:extLst>
              <a:ext uri="{FF2B5EF4-FFF2-40B4-BE49-F238E27FC236}">
                <a16:creationId xmlns:a16="http://schemas.microsoft.com/office/drawing/2014/main" id="{88800381-1101-7848-9226-15C43CCDEE42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1" y="0"/>
            <a:ext cx="12191999" cy="6857999"/>
          </a:xfrm>
          <a:prstGeom prst="roundRect">
            <a:avLst>
              <a:gd name="adj" fmla="val 0"/>
            </a:avLst>
          </a:prstGeom>
          <a:solidFill>
            <a:schemeClr val="tx2">
              <a:lumMod val="60000"/>
              <a:lumOff val="40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200"/>
            </a:lvl1pPr>
          </a:lstStyle>
          <a:p>
            <a:r>
              <a:rPr lang="es-ES" dirty="0" err="1"/>
              <a:t>Image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9757491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066933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64EC72A-3EA1-7649-B681-2BB8197CCA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1BF73E80-6528-644E-B2F1-29CA618E6B4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</p:spTree>
    <p:extLst>
      <p:ext uri="{BB962C8B-B14F-4D97-AF65-F5344CB8AC3E}">
        <p14:creationId xmlns:p14="http://schemas.microsoft.com/office/powerpoint/2010/main" val="16366432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471209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038241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398652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Marcador de posición de imagen 8">
            <a:extLst>
              <a:ext uri="{FF2B5EF4-FFF2-40B4-BE49-F238E27FC236}">
                <a16:creationId xmlns:a16="http://schemas.microsoft.com/office/drawing/2014/main" id="{96118C7C-48AF-3948-A175-12CF1D762963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7091363" y="3216483"/>
            <a:ext cx="955675" cy="955675"/>
          </a:xfrm>
          <a:prstGeom prst="roundRect">
            <a:avLst/>
          </a:prstGeom>
          <a:solidFill>
            <a:schemeClr val="tx2">
              <a:lumMod val="60000"/>
              <a:lumOff val="40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200"/>
            </a:lvl1pPr>
          </a:lstStyle>
          <a:p>
            <a:r>
              <a:rPr lang="es-ES" dirty="0" err="1"/>
              <a:t>Image</a:t>
            </a:r>
            <a:endParaRPr lang="es-ES" dirty="0"/>
          </a:p>
        </p:txBody>
      </p:sp>
      <p:sp>
        <p:nvSpPr>
          <p:cNvPr id="11" name="Marcador de posición de imagen 8">
            <a:extLst>
              <a:ext uri="{FF2B5EF4-FFF2-40B4-BE49-F238E27FC236}">
                <a16:creationId xmlns:a16="http://schemas.microsoft.com/office/drawing/2014/main" id="{04BCEA49-33D2-DC4F-A105-1BB3B2BD32E4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7091363" y="5180456"/>
            <a:ext cx="955675" cy="955675"/>
          </a:xfrm>
          <a:prstGeom prst="roundRect">
            <a:avLst/>
          </a:prstGeom>
          <a:solidFill>
            <a:schemeClr val="tx2">
              <a:lumMod val="60000"/>
              <a:lumOff val="40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200"/>
            </a:lvl1pPr>
          </a:lstStyle>
          <a:p>
            <a:r>
              <a:rPr lang="es-ES" dirty="0" err="1"/>
              <a:t>Image</a:t>
            </a:r>
            <a:endParaRPr lang="es-ES" dirty="0"/>
          </a:p>
        </p:txBody>
      </p:sp>
      <p:sp>
        <p:nvSpPr>
          <p:cNvPr id="9" name="Marcador de posición de imagen 8">
            <a:extLst>
              <a:ext uri="{FF2B5EF4-FFF2-40B4-BE49-F238E27FC236}">
                <a16:creationId xmlns:a16="http://schemas.microsoft.com/office/drawing/2014/main" id="{1A45AAE3-0C20-2A42-A90D-061FA2D8208F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7091363" y="1268413"/>
            <a:ext cx="955675" cy="955675"/>
          </a:xfrm>
          <a:prstGeom prst="roundRect">
            <a:avLst/>
          </a:prstGeom>
          <a:solidFill>
            <a:schemeClr val="tx2">
              <a:lumMod val="60000"/>
              <a:lumOff val="40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200"/>
            </a:lvl1pPr>
          </a:lstStyle>
          <a:p>
            <a:r>
              <a:rPr lang="es-ES" dirty="0" err="1"/>
              <a:t>Image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2351139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ángulo redondeado 2">
            <a:extLst>
              <a:ext uri="{FF2B5EF4-FFF2-40B4-BE49-F238E27FC236}">
                <a16:creationId xmlns:a16="http://schemas.microsoft.com/office/drawing/2014/main" id="{A2C0F842-B342-A145-A5E4-3323C65BA964}"/>
              </a:ext>
            </a:extLst>
          </p:cNvPr>
          <p:cNvSpPr/>
          <p:nvPr userDrawn="1"/>
        </p:nvSpPr>
        <p:spPr>
          <a:xfrm>
            <a:off x="0" y="0"/>
            <a:ext cx="9000878" cy="6858000"/>
          </a:xfrm>
          <a:prstGeom prst="roundRect">
            <a:avLst>
              <a:gd name="adj" fmla="val 0"/>
            </a:avLst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7" name="Marcador de posición de imagen 8">
            <a:extLst>
              <a:ext uri="{FF2B5EF4-FFF2-40B4-BE49-F238E27FC236}">
                <a16:creationId xmlns:a16="http://schemas.microsoft.com/office/drawing/2014/main" id="{43BE4891-D9F5-DD49-A1E2-D28643B5E779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8127276" y="375681"/>
            <a:ext cx="1747203" cy="1741739"/>
          </a:xfrm>
          <a:prstGeom prst="roundRect">
            <a:avLst>
              <a:gd name="adj" fmla="val 8999"/>
            </a:avLst>
          </a:prstGeom>
          <a:solidFill>
            <a:schemeClr val="tx2">
              <a:lumMod val="60000"/>
              <a:lumOff val="40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200"/>
            </a:lvl1pPr>
          </a:lstStyle>
          <a:p>
            <a:r>
              <a:rPr lang="es-ES" dirty="0" err="1"/>
              <a:t>Image</a:t>
            </a:r>
            <a:endParaRPr lang="es-ES" dirty="0"/>
          </a:p>
        </p:txBody>
      </p:sp>
      <p:sp>
        <p:nvSpPr>
          <p:cNvPr id="8" name="Marcador de posición de imagen 8">
            <a:extLst>
              <a:ext uri="{FF2B5EF4-FFF2-40B4-BE49-F238E27FC236}">
                <a16:creationId xmlns:a16="http://schemas.microsoft.com/office/drawing/2014/main" id="{E3608CB1-1519-7740-854B-9B6D5C98AB29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8127276" y="2574351"/>
            <a:ext cx="1747203" cy="1741739"/>
          </a:xfrm>
          <a:prstGeom prst="roundRect">
            <a:avLst>
              <a:gd name="adj" fmla="val 8999"/>
            </a:avLst>
          </a:prstGeom>
          <a:solidFill>
            <a:schemeClr val="tx2">
              <a:lumMod val="60000"/>
              <a:lumOff val="40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200"/>
            </a:lvl1pPr>
          </a:lstStyle>
          <a:p>
            <a:r>
              <a:rPr lang="es-ES" dirty="0" err="1"/>
              <a:t>Image</a:t>
            </a:r>
            <a:endParaRPr lang="es-ES" dirty="0"/>
          </a:p>
        </p:txBody>
      </p:sp>
      <p:sp>
        <p:nvSpPr>
          <p:cNvPr id="9" name="Marcador de posición de imagen 8">
            <a:extLst>
              <a:ext uri="{FF2B5EF4-FFF2-40B4-BE49-F238E27FC236}">
                <a16:creationId xmlns:a16="http://schemas.microsoft.com/office/drawing/2014/main" id="{C1A7C24B-7C6D-F343-99DB-A3D5A44F6D6A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8127276" y="4762747"/>
            <a:ext cx="1747203" cy="1741739"/>
          </a:xfrm>
          <a:prstGeom prst="roundRect">
            <a:avLst>
              <a:gd name="adj" fmla="val 8999"/>
            </a:avLst>
          </a:prstGeom>
          <a:solidFill>
            <a:schemeClr val="tx2">
              <a:lumMod val="60000"/>
              <a:lumOff val="40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200"/>
            </a:lvl1pPr>
          </a:lstStyle>
          <a:p>
            <a:r>
              <a:rPr lang="es-ES" dirty="0" err="1"/>
              <a:t>Image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3836451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Marcador de posición de imagen 8">
            <a:extLst>
              <a:ext uri="{FF2B5EF4-FFF2-40B4-BE49-F238E27FC236}">
                <a16:creationId xmlns:a16="http://schemas.microsoft.com/office/drawing/2014/main" id="{454508D3-2F9F-5C40-9744-96C7A0AEBD68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545113" y="806857"/>
            <a:ext cx="2026787" cy="2491691"/>
          </a:xfrm>
          <a:prstGeom prst="roundRect">
            <a:avLst>
              <a:gd name="adj" fmla="val 5451"/>
            </a:avLst>
          </a:prstGeom>
          <a:solidFill>
            <a:schemeClr val="tx2">
              <a:lumMod val="60000"/>
              <a:lumOff val="40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200"/>
            </a:lvl1pPr>
          </a:lstStyle>
          <a:p>
            <a:r>
              <a:rPr lang="es-ES" dirty="0" err="1"/>
              <a:t>Image</a:t>
            </a:r>
            <a:endParaRPr lang="es-ES" dirty="0"/>
          </a:p>
        </p:txBody>
      </p:sp>
      <p:sp>
        <p:nvSpPr>
          <p:cNvPr id="8" name="Marcador de posición de imagen 8">
            <a:extLst>
              <a:ext uri="{FF2B5EF4-FFF2-40B4-BE49-F238E27FC236}">
                <a16:creationId xmlns:a16="http://schemas.microsoft.com/office/drawing/2014/main" id="{867A97BA-FD43-FA43-8E44-E1596559546A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5086290" y="806857"/>
            <a:ext cx="2026787" cy="2491691"/>
          </a:xfrm>
          <a:prstGeom prst="roundRect">
            <a:avLst>
              <a:gd name="adj" fmla="val 5451"/>
            </a:avLst>
          </a:prstGeom>
          <a:solidFill>
            <a:schemeClr val="tx2">
              <a:lumMod val="60000"/>
              <a:lumOff val="40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200"/>
            </a:lvl1pPr>
          </a:lstStyle>
          <a:p>
            <a:r>
              <a:rPr lang="es-ES" dirty="0" err="1"/>
              <a:t>Image</a:t>
            </a:r>
            <a:endParaRPr lang="es-ES" dirty="0"/>
          </a:p>
        </p:txBody>
      </p:sp>
      <p:sp>
        <p:nvSpPr>
          <p:cNvPr id="9" name="Marcador de posición de imagen 8">
            <a:extLst>
              <a:ext uri="{FF2B5EF4-FFF2-40B4-BE49-F238E27FC236}">
                <a16:creationId xmlns:a16="http://schemas.microsoft.com/office/drawing/2014/main" id="{3FEAF7E4-AF4D-9C45-A3D7-92ABB7E5A323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7346605" y="806857"/>
            <a:ext cx="2026787" cy="2491691"/>
          </a:xfrm>
          <a:prstGeom prst="roundRect">
            <a:avLst>
              <a:gd name="adj" fmla="val 5451"/>
            </a:avLst>
          </a:prstGeom>
          <a:solidFill>
            <a:schemeClr val="tx2">
              <a:lumMod val="60000"/>
              <a:lumOff val="40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200"/>
            </a:lvl1pPr>
          </a:lstStyle>
          <a:p>
            <a:r>
              <a:rPr lang="es-ES" dirty="0" err="1"/>
              <a:t>Image</a:t>
            </a:r>
            <a:endParaRPr lang="es-ES" dirty="0"/>
          </a:p>
        </p:txBody>
      </p:sp>
      <p:sp>
        <p:nvSpPr>
          <p:cNvPr id="10" name="Marcador de posición de imagen 8">
            <a:extLst>
              <a:ext uri="{FF2B5EF4-FFF2-40B4-BE49-F238E27FC236}">
                <a16:creationId xmlns:a16="http://schemas.microsoft.com/office/drawing/2014/main" id="{53C79177-069F-9847-885A-FF4425AA860C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9617194" y="806857"/>
            <a:ext cx="2026787" cy="2491691"/>
          </a:xfrm>
          <a:prstGeom prst="roundRect">
            <a:avLst>
              <a:gd name="adj" fmla="val 5451"/>
            </a:avLst>
          </a:prstGeom>
          <a:solidFill>
            <a:schemeClr val="tx2">
              <a:lumMod val="60000"/>
              <a:lumOff val="40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200"/>
            </a:lvl1pPr>
          </a:lstStyle>
          <a:p>
            <a:r>
              <a:rPr lang="es-ES" dirty="0" err="1"/>
              <a:t>Image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782499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posición de imagen 8">
            <a:extLst>
              <a:ext uri="{FF2B5EF4-FFF2-40B4-BE49-F238E27FC236}">
                <a16:creationId xmlns:a16="http://schemas.microsoft.com/office/drawing/2014/main" id="{FB68F1F7-CEEE-BC41-A364-C403B1F6F465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611147" y="787177"/>
            <a:ext cx="2402397" cy="2377259"/>
          </a:xfrm>
          <a:prstGeom prst="roundRect">
            <a:avLst>
              <a:gd name="adj" fmla="val 8999"/>
            </a:avLst>
          </a:prstGeom>
          <a:solidFill>
            <a:schemeClr val="tx2">
              <a:lumMod val="60000"/>
              <a:lumOff val="40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200"/>
            </a:lvl1pPr>
          </a:lstStyle>
          <a:p>
            <a:r>
              <a:rPr lang="es-ES" dirty="0" err="1"/>
              <a:t>Image</a:t>
            </a:r>
            <a:endParaRPr lang="es-ES" dirty="0"/>
          </a:p>
        </p:txBody>
      </p:sp>
      <p:sp>
        <p:nvSpPr>
          <p:cNvPr id="5" name="Marcador de posición de imagen 8">
            <a:extLst>
              <a:ext uri="{FF2B5EF4-FFF2-40B4-BE49-F238E27FC236}">
                <a16:creationId xmlns:a16="http://schemas.microsoft.com/office/drawing/2014/main" id="{CC4B2FD1-47E9-6A4F-8557-304C9EE20E38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611147" y="3653667"/>
            <a:ext cx="2402397" cy="2377259"/>
          </a:xfrm>
          <a:prstGeom prst="roundRect">
            <a:avLst>
              <a:gd name="adj" fmla="val 8999"/>
            </a:avLst>
          </a:prstGeom>
          <a:solidFill>
            <a:schemeClr val="tx2">
              <a:lumMod val="60000"/>
              <a:lumOff val="40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200"/>
            </a:lvl1pPr>
          </a:lstStyle>
          <a:p>
            <a:r>
              <a:rPr lang="es-ES" dirty="0" err="1"/>
              <a:t>Image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5198672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E787CC80-1B6B-5240-8CC5-57E4125CBD7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dirty="0"/>
              <a:t>Haga clic para modificar los estilos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</a:p>
        </p:txBody>
      </p:sp>
      <p:sp>
        <p:nvSpPr>
          <p:cNvPr id="8" name="Marcador de título 7">
            <a:extLst>
              <a:ext uri="{FF2B5EF4-FFF2-40B4-BE49-F238E27FC236}">
                <a16:creationId xmlns:a16="http://schemas.microsoft.com/office/drawing/2014/main" id="{6923A324-E453-F649-95DA-00495ADE9F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dirty="0" err="1"/>
              <a:t>Slide</a:t>
            </a:r>
            <a:r>
              <a:rPr lang="es-ES" dirty="0"/>
              <a:t> </a:t>
            </a:r>
            <a:r>
              <a:rPr lang="es-ES" dirty="0" err="1"/>
              <a:t>Title</a:t>
            </a:r>
            <a:r>
              <a:rPr lang="es-ES" dirty="0"/>
              <a:t> </a:t>
            </a:r>
            <a:r>
              <a:rPr lang="es-ES" dirty="0" err="1"/>
              <a:t>Here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167915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5" r:id="rId3"/>
    <p:sldLayoutId id="2147483656" r:id="rId4"/>
    <p:sldLayoutId id="2147483657" r:id="rId5"/>
    <p:sldLayoutId id="2147483658" r:id="rId6"/>
    <p:sldLayoutId id="2147483659" r:id="rId7"/>
    <p:sldLayoutId id="2147483660" r:id="rId8"/>
    <p:sldLayoutId id="2147483661" r:id="rId9"/>
    <p:sldLayoutId id="2147483662" r:id="rId10"/>
    <p:sldLayoutId id="2147483664" r:id="rId11"/>
    <p:sldLayoutId id="2147483663" r:id="rId12"/>
  </p:sldLayoutIdLst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2"/>
          </a:solidFill>
          <a:latin typeface="Roboto" panose="02000000000000000000" pitchFamily="2" charset="0"/>
          <a:ea typeface="Roboto" panose="02000000000000000000" pitchFamily="2" charset="0"/>
          <a:cs typeface="Roboto" panose="02000000000000000000" pitchFamily="2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1800" kern="1200">
          <a:solidFill>
            <a:schemeClr val="tx2"/>
          </a:solidFill>
          <a:latin typeface="Roboto" panose="02000000000000000000" pitchFamily="2" charset="0"/>
          <a:ea typeface="Roboto" panose="02000000000000000000" pitchFamily="2" charset="0"/>
          <a:cs typeface="Roboto" panose="02000000000000000000" pitchFamily="2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2"/>
          </a:solidFill>
          <a:latin typeface="Roboto" panose="02000000000000000000" pitchFamily="2" charset="0"/>
          <a:ea typeface="Roboto" panose="02000000000000000000" pitchFamily="2" charset="0"/>
          <a:cs typeface="Roboto" panose="02000000000000000000" pitchFamily="2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2"/>
          </a:solidFill>
          <a:latin typeface="Roboto" panose="02000000000000000000" pitchFamily="2" charset="0"/>
          <a:ea typeface="Roboto" panose="02000000000000000000" pitchFamily="2" charset="0"/>
          <a:cs typeface="Roboto" panose="02000000000000000000" pitchFamily="2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2"/>
          </a:solidFill>
          <a:latin typeface="Roboto" panose="02000000000000000000" pitchFamily="2" charset="0"/>
          <a:ea typeface="Roboto" panose="02000000000000000000" pitchFamily="2" charset="0"/>
          <a:cs typeface="Roboto" panose="02000000000000000000" pitchFamily="2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2"/>
          </a:solidFill>
          <a:latin typeface="Roboto" panose="02000000000000000000" pitchFamily="2" charset="0"/>
          <a:ea typeface="Roboto" panose="02000000000000000000" pitchFamily="2" charset="0"/>
          <a:cs typeface="Roboto" panose="02000000000000000000" pitchFamily="2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4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hyperlink" Target="https://sch627.mskobr.ru/edu-news/9047" TargetMode="External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Relationship Id="rId9" Type="http://schemas.openxmlformats.org/officeDocument/2006/relationships/hyperlink" Target="https://sch627.mskobr.ru/roditelyam/algoritm-postuplenia/docs-for-review" TargetMode="Externa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hyperlink" Target="mailto:tsarsko@co627.ru" TargetMode="Externa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jpeg"/><Relationship Id="rId3" Type="http://schemas.openxmlformats.org/officeDocument/2006/relationships/image" Target="../media/image29.png"/><Relationship Id="rId7" Type="http://schemas.openxmlformats.org/officeDocument/2006/relationships/image" Target="../media/image32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1.png"/><Relationship Id="rId5" Type="http://schemas.openxmlformats.org/officeDocument/2006/relationships/image" Target="../media/image31.png"/><Relationship Id="rId10" Type="http://schemas.openxmlformats.org/officeDocument/2006/relationships/image" Target="../media/image35.gif"/><Relationship Id="rId4" Type="http://schemas.openxmlformats.org/officeDocument/2006/relationships/image" Target="../media/image30.png"/><Relationship Id="rId9" Type="http://schemas.openxmlformats.org/officeDocument/2006/relationships/image" Target="../media/image34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hyperlink" Target="mailto:fomina_ad@co627.ru" TargetMode="Externa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6.jpeg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hyperlink" Target="https://login.mos.ru/sps/login/methods/password?bo=%2Fsps%2Foauth%2Fae%3Fscope%3Dprofile%2Bopenid%2Bcontacts%2Busr_grps%26response_type%3Dcode%26redirect_uri%3Dhttps%3A%2F%2Fwww.mos.ru%2Fapi%2Facs%2Fv1%2Flogin%2Fsatisfy%26client_id%3Dmos.ru" TargetMode="Externa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Relationship Id="rId4" Type="http://schemas.openxmlformats.org/officeDocument/2006/relationships/hyperlink" Target="https://www.mos.ru/mosapps/" TargetMode="Externa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44.xml.rels><?xml version="1.0" encoding="UTF-8" standalone="yes"?>
<Relationships xmlns="http://schemas.openxmlformats.org/package/2006/relationships"><Relationship Id="rId8" Type="http://schemas.openxmlformats.org/officeDocument/2006/relationships/hyperlink" Target="mailto:davidova@co627.ru" TargetMode="External"/><Relationship Id="rId3" Type="http://schemas.openxmlformats.org/officeDocument/2006/relationships/hyperlink" Target="mailto:davydova_ua@co627.ru" TargetMode="External"/><Relationship Id="rId7" Type="http://schemas.openxmlformats.org/officeDocument/2006/relationships/hyperlink" Target="mailto:anufriev@co627.ru" TargetMode="External"/><Relationship Id="rId12" Type="http://schemas.openxmlformats.org/officeDocument/2006/relationships/image" Target="../media/image11.png"/><Relationship Id="rId2" Type="http://schemas.openxmlformats.org/officeDocument/2006/relationships/hyperlink" Target="mailto:motylev@co627.ru" TargetMode="External"/><Relationship Id="rId1" Type="http://schemas.openxmlformats.org/officeDocument/2006/relationships/slideLayout" Target="../slideLayouts/slideLayout4.xml"/><Relationship Id="rId6" Type="http://schemas.openxmlformats.org/officeDocument/2006/relationships/hyperlink" Target="mailto:vegero@co627.ru" TargetMode="External"/><Relationship Id="rId11" Type="http://schemas.openxmlformats.org/officeDocument/2006/relationships/hyperlink" Target="mailto:melchugova@co627.ru" TargetMode="External"/><Relationship Id="rId5" Type="http://schemas.openxmlformats.org/officeDocument/2006/relationships/hyperlink" Target="mailto:alhazova@co627.ru" TargetMode="External"/><Relationship Id="rId10" Type="http://schemas.openxmlformats.org/officeDocument/2006/relationships/hyperlink" Target="mailto:knyazkina@co627.ru" TargetMode="External"/><Relationship Id="rId4" Type="http://schemas.openxmlformats.org/officeDocument/2006/relationships/hyperlink" Target="mailto:tereshhenko@co627.ru" TargetMode="External"/><Relationship Id="rId9" Type="http://schemas.openxmlformats.org/officeDocument/2006/relationships/hyperlink" Target="mailto:prilepa@co627.ru" TargetMode="Externa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hyperlink" Target="mailto:PavlyuchenkoLV@edu.mos.ru" TargetMode="Externa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Relationship Id="rId6" Type="http://schemas.openxmlformats.org/officeDocument/2006/relationships/hyperlink" Target="mailto:mukhametshin@co627.ru" TargetMode="External"/><Relationship Id="rId5" Type="http://schemas.openxmlformats.org/officeDocument/2006/relationships/hyperlink" Target="mailto:gulivitskaya@co627.ru" TargetMode="External"/><Relationship Id="rId4" Type="http://schemas.openxmlformats.org/officeDocument/2006/relationships/hyperlink" Target="mailto:kunevskaya@co627.ru" TargetMode="Externa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38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7.png"/><Relationship Id="rId5" Type="http://schemas.openxmlformats.org/officeDocument/2006/relationships/hyperlink" Target="https://vk.com/public_school627?ysclid=m0725wa43c431981892" TargetMode="External"/><Relationship Id="rId4" Type="http://schemas.openxmlformats.org/officeDocument/2006/relationships/hyperlink" Target="https://sch627.mskobr.ru/?ysclid=m0722yroun661002841" TargetMode="Externa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5977AB8A-6297-4849-8DAB-38737D5612E3}"/>
              </a:ext>
            </a:extLst>
          </p:cNvPr>
          <p:cNvSpPr/>
          <p:nvPr/>
        </p:nvSpPr>
        <p:spPr>
          <a:xfrm>
            <a:off x="8792308" y="307731"/>
            <a:ext cx="3399691" cy="931765"/>
          </a:xfrm>
          <a:prstGeom prst="rect">
            <a:avLst/>
          </a:prstGeom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5734164E-C6F9-45CF-8213-551941787CF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04925"/>
            <a:ext cx="5293330" cy="5293330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4B8EBC4B-7805-4E6F-A000-5634C37D93C4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000" y="0"/>
            <a:ext cx="1179000" cy="1179000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AE907690-6B69-4AF4-B262-8E40EB056D9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1000" y="188536"/>
            <a:ext cx="786496" cy="841752"/>
          </a:xfrm>
          <a:prstGeom prst="rect">
            <a:avLst/>
          </a:prstGeom>
        </p:spPr>
      </p:pic>
      <p:sp>
        <p:nvSpPr>
          <p:cNvPr id="5" name="Google Shape;55;p11">
            <a:extLst>
              <a:ext uri="{FF2B5EF4-FFF2-40B4-BE49-F238E27FC236}">
                <a16:creationId xmlns:a16="http://schemas.microsoft.com/office/drawing/2014/main" id="{B6CA2483-1758-4308-A713-B51BF44C1E21}"/>
              </a:ext>
            </a:extLst>
          </p:cNvPr>
          <p:cNvSpPr/>
          <p:nvPr/>
        </p:nvSpPr>
        <p:spPr>
          <a:xfrm>
            <a:off x="-21626" y="6755325"/>
            <a:ext cx="12213625" cy="138675"/>
          </a:xfrm>
          <a:custGeom>
            <a:avLst/>
            <a:gdLst/>
            <a:ahLst/>
            <a:cxnLst/>
            <a:rect l="l" t="t" r="r" b="b"/>
            <a:pathLst>
              <a:path w="4816592" h="435940" extrusionOk="0">
                <a:moveTo>
                  <a:pt x="0" y="0"/>
                </a:moveTo>
                <a:lnTo>
                  <a:pt x="4816592" y="0"/>
                </a:lnTo>
                <a:lnTo>
                  <a:pt x="4816592" y="435940"/>
                </a:lnTo>
                <a:lnTo>
                  <a:pt x="0" y="435940"/>
                </a:lnTo>
                <a:close/>
              </a:path>
            </a:pathLst>
          </a:custGeom>
          <a:solidFill>
            <a:srgbClr val="0C48BB"/>
          </a:solidFill>
          <a:ln>
            <a:noFill/>
          </a:ln>
        </p:spPr>
        <p:txBody>
          <a:bodyPr/>
          <a:lstStyle/>
          <a:p>
            <a:endParaRPr lang="ru-RU"/>
          </a:p>
        </p:txBody>
      </p:sp>
      <p:sp>
        <p:nvSpPr>
          <p:cNvPr id="6" name="Google Shape;318;p25">
            <a:extLst>
              <a:ext uri="{FF2B5EF4-FFF2-40B4-BE49-F238E27FC236}">
                <a16:creationId xmlns:a16="http://schemas.microsoft.com/office/drawing/2014/main" id="{71C74179-6EBC-462F-BB36-0E541EE8A3A6}"/>
              </a:ext>
            </a:extLst>
          </p:cNvPr>
          <p:cNvSpPr/>
          <p:nvPr/>
        </p:nvSpPr>
        <p:spPr>
          <a:xfrm>
            <a:off x="1" y="1132400"/>
            <a:ext cx="2361000" cy="138675"/>
          </a:xfrm>
          <a:custGeom>
            <a:avLst/>
            <a:gdLst/>
            <a:ahLst/>
            <a:cxnLst/>
            <a:rect l="l" t="t" r="r" b="b"/>
            <a:pathLst>
              <a:path w="1454267" h="40351" extrusionOk="0">
                <a:moveTo>
                  <a:pt x="0" y="0"/>
                </a:moveTo>
                <a:lnTo>
                  <a:pt x="1454267" y="0"/>
                </a:lnTo>
                <a:lnTo>
                  <a:pt x="1454267" y="40351"/>
                </a:lnTo>
                <a:lnTo>
                  <a:pt x="0" y="40351"/>
                </a:lnTo>
                <a:close/>
              </a:path>
            </a:pathLst>
          </a:custGeom>
          <a:solidFill>
            <a:srgbClr val="2091FF"/>
          </a:solidFill>
          <a:ln>
            <a:noFill/>
          </a:ln>
        </p:spPr>
        <p:txBody>
          <a:bodyPr/>
          <a:lstStyle/>
          <a:p>
            <a:endParaRPr lang="ru-RU" dirty="0"/>
          </a:p>
        </p:txBody>
      </p:sp>
      <p:sp>
        <p:nvSpPr>
          <p:cNvPr id="8" name="Заголовок 1">
            <a:extLst>
              <a:ext uri="{FF2B5EF4-FFF2-40B4-BE49-F238E27FC236}">
                <a16:creationId xmlns:a16="http://schemas.microsoft.com/office/drawing/2014/main" id="{B0B8845A-DC55-4ECA-87C1-06B0FDC3BA12}"/>
              </a:ext>
            </a:extLst>
          </p:cNvPr>
          <p:cNvSpPr txBox="1">
            <a:spLocks/>
          </p:cNvSpPr>
          <p:nvPr/>
        </p:nvSpPr>
        <p:spPr>
          <a:xfrm>
            <a:off x="1" y="3066799"/>
            <a:ext cx="5689599" cy="988566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b">
            <a:normAutofit fontScale="550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b="1" dirty="0">
                <a:solidFill>
                  <a:srgbClr val="2091FF"/>
                </a:solidFill>
                <a:latin typeface="Century Gothic" panose="020B0502020202020204" pitchFamily="34" charset="0"/>
              </a:rPr>
              <a:t>Организационное родительское собрание</a:t>
            </a:r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DD65F284-5995-4DF7-940F-DF45243E587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4108" y="1891913"/>
            <a:ext cx="5613391" cy="4326903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AB3CF87A-F819-4D35-9100-24D0D9C2914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39390" y="113832"/>
            <a:ext cx="2703096" cy="1241572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9B9DA9B2-7C2F-7DD2-2055-AF7F2E8D6AAA}"/>
              </a:ext>
            </a:extLst>
          </p:cNvPr>
          <p:cNvSpPr txBox="1"/>
          <p:nvPr/>
        </p:nvSpPr>
        <p:spPr>
          <a:xfrm>
            <a:off x="10381672" y="6189848"/>
            <a:ext cx="13420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i="1" dirty="0"/>
              <a:t>9 классы</a:t>
            </a:r>
          </a:p>
        </p:txBody>
      </p:sp>
    </p:spTree>
    <p:extLst>
      <p:ext uri="{BB962C8B-B14F-4D97-AF65-F5344CB8AC3E}">
        <p14:creationId xmlns:p14="http://schemas.microsoft.com/office/powerpoint/2010/main" val="24334581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>
            <a:extLst>
              <a:ext uri="{FF2B5EF4-FFF2-40B4-BE49-F238E27FC236}">
                <a16:creationId xmlns:a16="http://schemas.microsoft.com/office/drawing/2014/main" id="{AA8830DF-D87A-4179-BAEA-2AACFF9CD757}"/>
              </a:ext>
            </a:extLst>
          </p:cNvPr>
          <p:cNvSpPr/>
          <p:nvPr/>
        </p:nvSpPr>
        <p:spPr>
          <a:xfrm>
            <a:off x="0" y="217061"/>
            <a:ext cx="12192000" cy="931765"/>
          </a:xfrm>
          <a:prstGeom prst="rect">
            <a:avLst/>
          </a:prstGeom>
          <a:gradFill>
            <a:gsLst>
              <a:gs pos="0">
                <a:srgbClr val="180A6C"/>
              </a:gs>
              <a:gs pos="100000">
                <a:srgbClr val="2091FF"/>
              </a:gs>
            </a:gsLst>
            <a:lin ang="3000000" scaled="0"/>
          </a:gradFill>
          <a:ln>
            <a:solidFill>
              <a:srgbClr val="2091FF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3" name="Google Shape;93;p13">
            <a:extLst>
              <a:ext uri="{FF2B5EF4-FFF2-40B4-BE49-F238E27FC236}">
                <a16:creationId xmlns:a16="http://schemas.microsoft.com/office/drawing/2014/main" id="{2DA4E6FE-B260-4849-BEF5-AB2220969FBE}"/>
              </a:ext>
            </a:extLst>
          </p:cNvPr>
          <p:cNvSpPr txBox="1"/>
          <p:nvPr/>
        </p:nvSpPr>
        <p:spPr>
          <a:xfrm>
            <a:off x="3708570" y="156176"/>
            <a:ext cx="4774860" cy="9233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5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  <a:sym typeface="Tenor Sans"/>
              </a:rPr>
              <a:t>1 сентября</a:t>
            </a:r>
            <a:endParaRPr kumimoji="0" sz="12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18" name="Google Shape;95;p13">
            <a:extLst>
              <a:ext uri="{FF2B5EF4-FFF2-40B4-BE49-F238E27FC236}">
                <a16:creationId xmlns:a16="http://schemas.microsoft.com/office/drawing/2014/main" id="{1B49F3B3-388F-4460-892B-DA5ED143277B}"/>
              </a:ext>
            </a:extLst>
          </p:cNvPr>
          <p:cNvSpPr/>
          <p:nvPr/>
        </p:nvSpPr>
        <p:spPr>
          <a:xfrm>
            <a:off x="0" y="6488723"/>
            <a:ext cx="12192000" cy="369276"/>
          </a:xfrm>
          <a:custGeom>
            <a:avLst/>
            <a:gdLst/>
            <a:ahLst/>
            <a:cxnLst/>
            <a:rect l="l" t="t" r="r" b="b"/>
            <a:pathLst>
              <a:path w="8971816" h="504665" extrusionOk="0">
                <a:moveTo>
                  <a:pt x="0" y="0"/>
                </a:moveTo>
                <a:lnTo>
                  <a:pt x="8971816" y="0"/>
                </a:lnTo>
                <a:lnTo>
                  <a:pt x="8971816" y="504665"/>
                </a:lnTo>
                <a:lnTo>
                  <a:pt x="0" y="504665"/>
                </a:lnTo>
                <a:close/>
              </a:path>
            </a:pathLst>
          </a:custGeom>
          <a:solidFill>
            <a:srgbClr val="2091FF"/>
          </a:solidFill>
          <a:ln>
            <a:noFill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9" name="Google Shape;98;p13">
            <a:extLst>
              <a:ext uri="{FF2B5EF4-FFF2-40B4-BE49-F238E27FC236}">
                <a16:creationId xmlns:a16="http://schemas.microsoft.com/office/drawing/2014/main" id="{EBF3C8D6-D4D3-455B-9A61-DDD25D7D32E8}"/>
              </a:ext>
            </a:extLst>
          </p:cNvPr>
          <p:cNvSpPr/>
          <p:nvPr/>
        </p:nvSpPr>
        <p:spPr>
          <a:xfrm>
            <a:off x="8178800" y="6265027"/>
            <a:ext cx="4013200" cy="223696"/>
          </a:xfrm>
          <a:custGeom>
            <a:avLst/>
            <a:gdLst/>
            <a:ahLst/>
            <a:cxnLst/>
            <a:rect l="l" t="t" r="r" b="b"/>
            <a:pathLst>
              <a:path w="1585462" h="88374" extrusionOk="0">
                <a:moveTo>
                  <a:pt x="0" y="0"/>
                </a:moveTo>
                <a:lnTo>
                  <a:pt x="1585462" y="0"/>
                </a:lnTo>
                <a:lnTo>
                  <a:pt x="1585462" y="88374"/>
                </a:lnTo>
                <a:lnTo>
                  <a:pt x="0" y="88374"/>
                </a:lnTo>
                <a:close/>
              </a:path>
            </a:pathLst>
          </a:custGeom>
          <a:solidFill>
            <a:srgbClr val="180A6C"/>
          </a:solidFill>
          <a:ln>
            <a:noFill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178B99C1-DC2D-469A-8762-11570791ED6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3341" y="52779"/>
            <a:ext cx="1833175" cy="1413044"/>
          </a:xfrm>
          <a:prstGeom prst="rect">
            <a:avLst/>
          </a:prstGeom>
        </p:spPr>
      </p:pic>
      <p:graphicFrame>
        <p:nvGraphicFramePr>
          <p:cNvPr id="12" name="Таблица 11">
            <a:extLst>
              <a:ext uri="{FF2B5EF4-FFF2-40B4-BE49-F238E27FC236}">
                <a16:creationId xmlns:a16="http://schemas.microsoft.com/office/drawing/2014/main" id="{D95AA5FD-C33A-4826-8A45-78E45EBB8E9B}"/>
              </a:ext>
            </a:extLst>
          </p:cNvPr>
          <p:cNvGraphicFramePr>
            <a:graphicFrameLocks noGrp="1"/>
          </p:cNvGraphicFramePr>
          <p:nvPr/>
        </p:nvGraphicFramePr>
        <p:xfrm>
          <a:off x="581890" y="1852379"/>
          <a:ext cx="10756669" cy="2937645"/>
        </p:xfrm>
        <a:graphic>
          <a:graphicData uri="http://schemas.openxmlformats.org/drawingml/2006/table">
            <a:tbl>
              <a:tblPr firstRow="1" bandRow="1">
                <a:tableStyleId>{6E25E649-3F16-4E02-A733-19D2CDBF48F0}</a:tableStyleId>
              </a:tblPr>
              <a:tblGrid>
                <a:gridCol w="3790097">
                  <a:extLst>
                    <a:ext uri="{9D8B030D-6E8A-4147-A177-3AD203B41FA5}">
                      <a16:colId xmlns:a16="http://schemas.microsoft.com/office/drawing/2014/main" val="4133980863"/>
                    </a:ext>
                  </a:extLst>
                </a:gridCol>
                <a:gridCol w="1938594">
                  <a:extLst>
                    <a:ext uri="{9D8B030D-6E8A-4147-A177-3AD203B41FA5}">
                      <a16:colId xmlns:a16="http://schemas.microsoft.com/office/drawing/2014/main" val="2068671009"/>
                    </a:ext>
                  </a:extLst>
                </a:gridCol>
                <a:gridCol w="3326220">
                  <a:extLst>
                    <a:ext uri="{9D8B030D-6E8A-4147-A177-3AD203B41FA5}">
                      <a16:colId xmlns:a16="http://schemas.microsoft.com/office/drawing/2014/main" val="1351137386"/>
                    </a:ext>
                  </a:extLst>
                </a:gridCol>
                <a:gridCol w="1701758">
                  <a:extLst>
                    <a:ext uri="{9D8B030D-6E8A-4147-A177-3AD203B41FA5}">
                      <a16:colId xmlns:a16="http://schemas.microsoft.com/office/drawing/2014/main" val="548555368"/>
                    </a:ext>
                  </a:extLst>
                </a:gridCol>
              </a:tblGrid>
              <a:tr h="750287">
                <a:tc>
                  <a:txBody>
                    <a:bodyPr/>
                    <a:lstStyle/>
                    <a:p>
                      <a:pPr algn="ctr"/>
                      <a:r>
                        <a:rPr lang="ru-RU" sz="1800" kern="1200" dirty="0">
                          <a:solidFill>
                            <a:schemeClr val="tx1"/>
                          </a:solidFill>
                        </a:rPr>
                        <a:t>Учебный корпус</a:t>
                      </a:r>
                      <a:endParaRPr lang="ru-RU" sz="1800" kern="1200" dirty="0">
                        <a:solidFill>
                          <a:schemeClr val="tx1"/>
                        </a:solidFill>
                        <a:latin typeface="Tenor Sans" panose="020B0604020202020204" charset="-52"/>
                        <a:ea typeface="+mn-ea"/>
                        <a:cs typeface="Assistant" panose="020B0604020202020204" charset="-79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kern="1200" dirty="0">
                          <a:solidFill>
                            <a:schemeClr val="tx1"/>
                          </a:solidFill>
                        </a:rPr>
                        <a:t>Параллель классов</a:t>
                      </a:r>
                      <a:endParaRPr lang="ru-RU" sz="1800" kern="1200" dirty="0">
                        <a:solidFill>
                          <a:schemeClr val="tx1"/>
                        </a:solidFill>
                        <a:latin typeface="Tenor Sans" panose="020B0604020202020204" charset="-52"/>
                        <a:ea typeface="+mn-ea"/>
                        <a:cs typeface="Assistant" panose="020B0604020202020204" charset="-79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kern="1200" dirty="0">
                          <a:solidFill>
                            <a:schemeClr val="tx1"/>
                          </a:solidFill>
                        </a:rPr>
                        <a:t>Форма организации мероприятия</a:t>
                      </a:r>
                      <a:endParaRPr lang="ru-RU" sz="1800" kern="1200" dirty="0">
                        <a:solidFill>
                          <a:schemeClr val="tx1"/>
                        </a:solidFill>
                        <a:latin typeface="Tenor Sans" panose="020B0604020202020204" charset="-52"/>
                        <a:ea typeface="+mn-ea"/>
                        <a:cs typeface="Assistant" panose="020B0604020202020204" charset="-79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kern="1200" dirty="0">
                          <a:solidFill>
                            <a:schemeClr val="tx1"/>
                          </a:solidFill>
                        </a:rPr>
                        <a:t>Время начала</a:t>
                      </a:r>
                      <a:endParaRPr lang="ru-RU" sz="1800" kern="1200" dirty="0">
                        <a:solidFill>
                          <a:schemeClr val="tx1"/>
                        </a:solidFill>
                        <a:latin typeface="Tenor Sans" panose="020B0604020202020204" charset="-52"/>
                        <a:ea typeface="+mn-ea"/>
                        <a:cs typeface="Assistant" panose="020B0604020202020204" charset="-79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33646964"/>
                  </a:ext>
                </a:extLst>
              </a:tr>
              <a:tr h="433755">
                <a:tc>
                  <a:txBody>
                    <a:bodyPr/>
                    <a:lstStyle/>
                    <a:p>
                      <a:pPr algn="l"/>
                      <a:r>
                        <a:rPr lang="ru-RU" sz="1800" kern="1200" dirty="0"/>
                        <a:t>УК1, ул. Дубининская, 42</a:t>
                      </a:r>
                      <a:endParaRPr lang="ru-RU" sz="1800" kern="1200" dirty="0">
                        <a:solidFill>
                          <a:schemeClr val="tx1"/>
                        </a:solidFill>
                        <a:latin typeface="Tenor Sans" panose="020B0604020202020204" charset="-52"/>
                        <a:ea typeface="+mn-ea"/>
                        <a:cs typeface="Assistant" panose="020B0604020202020204" charset="-79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kern="1200" dirty="0"/>
                        <a:t>1 классы</a:t>
                      </a:r>
                      <a:endParaRPr lang="ru-RU" sz="1800" kern="1200" dirty="0">
                        <a:solidFill>
                          <a:schemeClr val="tx1"/>
                        </a:solidFill>
                        <a:latin typeface="Tenor Sans" panose="020B0604020202020204" charset="-52"/>
                        <a:ea typeface="+mn-ea"/>
                        <a:cs typeface="Assistant" panose="020B0604020202020204" charset="-79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5">
                  <a:txBody>
                    <a:bodyPr/>
                    <a:lstStyle/>
                    <a:p>
                      <a:pPr algn="ctr"/>
                      <a:endParaRPr lang="ru-RU" sz="1800" kern="1200" dirty="0"/>
                    </a:p>
                    <a:p>
                      <a:pPr algn="ctr"/>
                      <a:endParaRPr lang="ru-RU" sz="1800" kern="1200" dirty="0"/>
                    </a:p>
                    <a:p>
                      <a:pPr algn="ctr"/>
                      <a:r>
                        <a:rPr lang="ru-RU" sz="1800" kern="1200" dirty="0"/>
                        <a:t>ПРАЗДНИЧНАЯ ЛИНЕЙКА</a:t>
                      </a:r>
                      <a:endParaRPr lang="ru-RU" sz="1800" kern="1200" dirty="0">
                        <a:solidFill>
                          <a:schemeClr val="tx1"/>
                        </a:solidFill>
                        <a:latin typeface="Tenor Sans" panose="020B0604020202020204" charset="-52"/>
                        <a:ea typeface="+mn-ea"/>
                        <a:cs typeface="Assistant" panose="020B0604020202020204" charset="-79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kern="1200" dirty="0"/>
                        <a:t>09.00</a:t>
                      </a:r>
                      <a:endParaRPr lang="ru-RU" sz="1800" kern="1200" dirty="0">
                        <a:solidFill>
                          <a:schemeClr val="tx1"/>
                        </a:solidFill>
                        <a:latin typeface="Tenor Sans" panose="020B0604020202020204" charset="-52"/>
                        <a:ea typeface="+mn-ea"/>
                        <a:cs typeface="Assistant" panose="020B0604020202020204" charset="-79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79537199"/>
                  </a:ext>
                </a:extLst>
              </a:tr>
              <a:tr h="424075">
                <a:tc>
                  <a:txBody>
                    <a:bodyPr/>
                    <a:lstStyle/>
                    <a:p>
                      <a:pPr algn="l"/>
                      <a:r>
                        <a:rPr lang="ru-RU" sz="1800" kern="1200" dirty="0"/>
                        <a:t>УК2, ул. Бахрушина, 24</a:t>
                      </a:r>
                      <a:endParaRPr lang="ru-RU" sz="1800" kern="1200" dirty="0">
                        <a:solidFill>
                          <a:schemeClr val="tx1"/>
                        </a:solidFill>
                        <a:latin typeface="Tenor Sans" panose="020B0604020202020204" charset="-52"/>
                        <a:ea typeface="+mn-ea"/>
                        <a:cs typeface="Assistant" panose="020B0604020202020204" charset="-79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kern="1200" dirty="0"/>
                        <a:t>Все классы</a:t>
                      </a:r>
                      <a:endParaRPr lang="ru-RU" sz="1800" kern="1200" dirty="0">
                        <a:solidFill>
                          <a:schemeClr val="tx1"/>
                        </a:solidFill>
                        <a:latin typeface="Tenor Sans" panose="020B0604020202020204" charset="-52"/>
                        <a:ea typeface="+mn-ea"/>
                        <a:cs typeface="Assistant" panose="020B0604020202020204" charset="-79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2000" kern="1200" dirty="0">
                        <a:solidFill>
                          <a:schemeClr val="tx1"/>
                        </a:solidFill>
                        <a:latin typeface="Tenor Sans" panose="020B0604020202020204" charset="-52"/>
                        <a:ea typeface="+mn-ea"/>
                        <a:cs typeface="Assistant" panose="020B0604020202020204" charset="-79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kern="1200" dirty="0"/>
                        <a:t>09.00</a:t>
                      </a:r>
                      <a:endParaRPr lang="ru-RU" sz="1800" kern="1200" dirty="0">
                        <a:solidFill>
                          <a:schemeClr val="tx1"/>
                        </a:solidFill>
                        <a:latin typeface="Tenor Sans" panose="020B0604020202020204" charset="-52"/>
                        <a:ea typeface="+mn-ea"/>
                        <a:cs typeface="Assistant" panose="020B0604020202020204" charset="-79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33335404"/>
                  </a:ext>
                </a:extLst>
              </a:tr>
              <a:tr h="424075">
                <a:tc>
                  <a:txBody>
                    <a:bodyPr/>
                    <a:lstStyle/>
                    <a:p>
                      <a:pPr algn="l"/>
                      <a:r>
                        <a:rPr lang="ru-RU" sz="1800" kern="1200" dirty="0"/>
                        <a:t>УК3, ул. Житная, 6</a:t>
                      </a:r>
                      <a:endParaRPr lang="ru-RU" sz="1800" kern="1200" dirty="0">
                        <a:solidFill>
                          <a:schemeClr val="tx1"/>
                        </a:solidFill>
                        <a:latin typeface="Tenor Sans" panose="020B0604020202020204" charset="-52"/>
                        <a:ea typeface="+mn-ea"/>
                        <a:cs typeface="Assistant" panose="020B0604020202020204" charset="-79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kern="1200" dirty="0"/>
                        <a:t>1 классы</a:t>
                      </a:r>
                      <a:endParaRPr lang="ru-RU" sz="1800" kern="1200" dirty="0">
                        <a:solidFill>
                          <a:schemeClr val="tx1"/>
                        </a:solidFill>
                        <a:latin typeface="Tenor Sans" panose="020B0604020202020204" charset="-52"/>
                        <a:ea typeface="+mn-ea"/>
                        <a:cs typeface="Assistant" panose="020B0604020202020204" charset="-79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2000" kern="1200" dirty="0">
                        <a:solidFill>
                          <a:schemeClr val="tx1"/>
                        </a:solidFill>
                        <a:latin typeface="Tenor Sans" panose="020B0604020202020204" charset="-52"/>
                        <a:ea typeface="+mn-ea"/>
                        <a:cs typeface="Assistant" panose="020B0604020202020204" charset="-79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kern="1200" dirty="0"/>
                        <a:t>09.00</a:t>
                      </a:r>
                      <a:endParaRPr lang="ru-RU" sz="1800" kern="1200" dirty="0">
                        <a:solidFill>
                          <a:schemeClr val="tx1"/>
                        </a:solidFill>
                        <a:latin typeface="Tenor Sans" panose="020B0604020202020204" charset="-52"/>
                        <a:ea typeface="+mn-ea"/>
                        <a:cs typeface="Assistant" panose="020B0604020202020204" charset="-79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25626702"/>
                  </a:ext>
                </a:extLst>
              </a:tr>
              <a:tr h="424075">
                <a:tc>
                  <a:txBody>
                    <a:bodyPr/>
                    <a:lstStyle/>
                    <a:p>
                      <a:pPr algn="l"/>
                      <a:r>
                        <a:rPr lang="ru-RU" sz="1800" kern="1200" dirty="0"/>
                        <a:t>УК4, пер. Стремянный 33/35</a:t>
                      </a:r>
                      <a:endParaRPr lang="ru-RU" sz="1800" kern="1200" dirty="0">
                        <a:solidFill>
                          <a:schemeClr val="tx1"/>
                        </a:solidFill>
                        <a:latin typeface="Tenor Sans" panose="020B0604020202020204" charset="-52"/>
                        <a:ea typeface="+mn-ea"/>
                        <a:cs typeface="Assistant" panose="020B0604020202020204" charset="-79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kern="1200" dirty="0"/>
                        <a:t>1 классы</a:t>
                      </a:r>
                      <a:endParaRPr lang="ru-RU" sz="1800" kern="1200" dirty="0">
                        <a:solidFill>
                          <a:schemeClr val="tx1"/>
                        </a:solidFill>
                        <a:latin typeface="Tenor Sans" panose="020B0604020202020204" charset="-52"/>
                        <a:ea typeface="+mn-ea"/>
                        <a:cs typeface="Assistant" panose="020B0604020202020204" charset="-79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2000" kern="1200" dirty="0">
                        <a:solidFill>
                          <a:schemeClr val="tx1"/>
                        </a:solidFill>
                        <a:latin typeface="Tenor Sans" panose="020B0604020202020204" charset="-52"/>
                        <a:ea typeface="+mn-ea"/>
                        <a:cs typeface="Assistant" panose="020B0604020202020204" charset="-79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kern="1200" dirty="0"/>
                        <a:t>09.00</a:t>
                      </a:r>
                      <a:endParaRPr lang="ru-RU" sz="1800" kern="1200" dirty="0">
                        <a:solidFill>
                          <a:schemeClr val="tx1"/>
                        </a:solidFill>
                        <a:latin typeface="Tenor Sans" panose="020B0604020202020204" charset="-52"/>
                        <a:ea typeface="+mn-ea"/>
                        <a:cs typeface="Assistant" panose="020B0604020202020204" charset="-79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7840373"/>
                  </a:ext>
                </a:extLst>
              </a:tr>
              <a:tr h="481378">
                <a:tc>
                  <a:txBody>
                    <a:bodyPr/>
                    <a:lstStyle/>
                    <a:p>
                      <a:pPr algn="l"/>
                      <a:r>
                        <a:rPr lang="ru-RU" sz="1800" kern="1200" dirty="0"/>
                        <a:t>УК5, ул. Люсиновская 31 стр.1</a:t>
                      </a:r>
                      <a:endParaRPr lang="ru-RU" sz="1800" kern="1200" dirty="0">
                        <a:solidFill>
                          <a:schemeClr val="tx1"/>
                        </a:solidFill>
                        <a:latin typeface="Tenor Sans" panose="020B0604020202020204" charset="-52"/>
                        <a:ea typeface="+mn-ea"/>
                        <a:cs typeface="Assistant" panose="020B0604020202020204" charset="-79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kern="1200" dirty="0"/>
                        <a:t>2 - 4 классы</a:t>
                      </a:r>
                      <a:endParaRPr lang="ru-RU" sz="1800" kern="1200" dirty="0">
                        <a:solidFill>
                          <a:schemeClr val="tx1"/>
                        </a:solidFill>
                        <a:latin typeface="Tenor Sans" panose="020B0604020202020204" charset="-52"/>
                        <a:ea typeface="+mn-ea"/>
                        <a:cs typeface="Assistant" panose="020B0604020202020204" charset="-79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2000" kern="1200" dirty="0">
                        <a:solidFill>
                          <a:schemeClr val="tx1"/>
                        </a:solidFill>
                        <a:latin typeface="Tenor Sans" panose="020B0604020202020204" charset="-52"/>
                        <a:ea typeface="+mn-ea"/>
                        <a:cs typeface="Assistant" panose="020B0604020202020204" charset="-79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kern="1200" dirty="0"/>
                        <a:t>09.00</a:t>
                      </a:r>
                      <a:endParaRPr lang="ru-RU" sz="1800" kern="1200" dirty="0">
                        <a:solidFill>
                          <a:schemeClr val="tx1"/>
                        </a:solidFill>
                        <a:latin typeface="Tenor Sans" panose="020B0604020202020204" charset="-52"/>
                        <a:ea typeface="+mn-ea"/>
                        <a:cs typeface="Assistant" panose="020B0604020202020204" charset="-79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45497408"/>
                  </a:ext>
                </a:extLst>
              </a:tr>
            </a:tbl>
          </a:graphicData>
        </a:graphic>
      </p:graphicFrame>
      <p:sp>
        <p:nvSpPr>
          <p:cNvPr id="13" name="Google Shape;94;p13">
            <a:extLst>
              <a:ext uri="{FF2B5EF4-FFF2-40B4-BE49-F238E27FC236}">
                <a16:creationId xmlns:a16="http://schemas.microsoft.com/office/drawing/2014/main" id="{F9D018F0-1E62-4DF8-B88B-CDC051455CB4}"/>
              </a:ext>
            </a:extLst>
          </p:cNvPr>
          <p:cNvSpPr txBox="1"/>
          <p:nvPr/>
        </p:nvSpPr>
        <p:spPr>
          <a:xfrm>
            <a:off x="581891" y="5100663"/>
            <a:ext cx="6650182" cy="8863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enor Sans" panose="020B0604020202020204" charset="-52"/>
                <a:ea typeface="+mn-ea"/>
                <a:cs typeface="Assistant" panose="020B0604020202020204" charset="-79"/>
                <a:sym typeface="Assistant"/>
              </a:rPr>
              <a:t>Остальные классы</a:t>
            </a: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enor Sans" panose="020B0604020202020204" charset="-52"/>
                <a:ea typeface="+mn-ea"/>
                <a:cs typeface="Assistant" panose="020B0604020202020204" charset="-79"/>
                <a:sym typeface="Assistant"/>
              </a:rPr>
              <a:t>: праздничный классный час </a:t>
            </a: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enor Sans" panose="020B0604020202020204" charset="-52"/>
                <a:ea typeface="+mn-ea"/>
                <a:cs typeface="Assistant" panose="020B0604020202020204" charset="-79"/>
                <a:sym typeface="Assistant"/>
              </a:rPr>
              <a:t>в 8:30 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enor Sans" panose="020B0604020202020204" charset="-52"/>
              <a:ea typeface="+mn-ea"/>
              <a:cs typeface="Assistant" panose="020B0604020202020204" charset="-79"/>
              <a:sym typeface="Assistant"/>
            </a:endParaRPr>
          </a:p>
          <a:p>
            <a:pPr marL="0" marR="0" lvl="0" indent="0" algn="ctr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enor Sans" panose="020B0604020202020204" charset="-52"/>
                <a:ea typeface="+mn-ea"/>
                <a:cs typeface="Assistant" panose="020B0604020202020204" charset="-79"/>
                <a:sym typeface="Assistant"/>
              </a:rPr>
              <a:t>+</a:t>
            </a:r>
            <a:endParaRPr kumimoji="0" lang="ru-RU" sz="1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enor Sans" panose="020B0604020202020204" charset="-52"/>
              <a:ea typeface="+mn-ea"/>
              <a:cs typeface="Assistant" panose="020B0604020202020204" charset="-79"/>
            </a:endParaRPr>
          </a:p>
        </p:txBody>
      </p:sp>
      <p:pic>
        <p:nvPicPr>
          <p:cNvPr id="1028" name="Picture 4" descr="1 сентября - День Знаний!">
            <a:extLst>
              <a:ext uri="{FF2B5EF4-FFF2-40B4-BE49-F238E27FC236}">
                <a16:creationId xmlns:a16="http://schemas.microsoft.com/office/drawing/2014/main" id="{CAE025D6-F500-49C5-A8D5-66EE8B17EA8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85143" y="217061"/>
            <a:ext cx="3506857" cy="13565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Google Shape;94;p13">
            <a:extLst>
              <a:ext uri="{FF2B5EF4-FFF2-40B4-BE49-F238E27FC236}">
                <a16:creationId xmlns:a16="http://schemas.microsoft.com/office/drawing/2014/main" id="{4F58BB5C-6309-4586-90EE-FDE25C98790D}"/>
              </a:ext>
            </a:extLst>
          </p:cNvPr>
          <p:cNvSpPr txBox="1"/>
          <p:nvPr/>
        </p:nvSpPr>
        <p:spPr>
          <a:xfrm>
            <a:off x="698017" y="5987060"/>
            <a:ext cx="7088489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enor Sans" panose="020B0604020202020204" charset="-52"/>
                <a:ea typeface="+mn-ea"/>
                <a:cs typeface="Assistant" panose="020B0604020202020204" charset="-79"/>
                <a:sym typeface="Assistant"/>
              </a:rPr>
              <a:t>Праздничная программа </a:t>
            </a: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enor Sans" panose="020B0604020202020204" charset="-52"/>
                <a:ea typeface="+mn-ea"/>
                <a:cs typeface="Assistant" panose="020B0604020202020204" charset="-79"/>
                <a:sym typeface="Assistant"/>
              </a:rPr>
              <a:t>на переменах весь день</a:t>
            </a:r>
            <a:endParaRPr kumimoji="0" lang="ru-RU" sz="11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enor Sans" panose="020B0604020202020204" charset="-52"/>
              <a:ea typeface="+mn-ea"/>
              <a:cs typeface="Assistant" panose="020B0604020202020204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27309834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>
            <a:extLst>
              <a:ext uri="{FF2B5EF4-FFF2-40B4-BE49-F238E27FC236}">
                <a16:creationId xmlns:a16="http://schemas.microsoft.com/office/drawing/2014/main" id="{AA8830DF-D87A-4179-BAEA-2AACFF9CD757}"/>
              </a:ext>
            </a:extLst>
          </p:cNvPr>
          <p:cNvSpPr/>
          <p:nvPr/>
        </p:nvSpPr>
        <p:spPr>
          <a:xfrm>
            <a:off x="0" y="217061"/>
            <a:ext cx="12192000" cy="931765"/>
          </a:xfrm>
          <a:prstGeom prst="rect">
            <a:avLst/>
          </a:prstGeom>
          <a:gradFill>
            <a:gsLst>
              <a:gs pos="0">
                <a:srgbClr val="180A6C"/>
              </a:gs>
              <a:gs pos="100000">
                <a:srgbClr val="2091FF"/>
              </a:gs>
            </a:gsLst>
            <a:lin ang="3000000" scaled="0"/>
          </a:gra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3" name="Google Shape;93;p13">
            <a:extLst>
              <a:ext uri="{FF2B5EF4-FFF2-40B4-BE49-F238E27FC236}">
                <a16:creationId xmlns:a16="http://schemas.microsoft.com/office/drawing/2014/main" id="{2DA4E6FE-B260-4849-BEF5-AB2220969FBE}"/>
              </a:ext>
            </a:extLst>
          </p:cNvPr>
          <p:cNvSpPr txBox="1"/>
          <p:nvPr/>
        </p:nvSpPr>
        <p:spPr>
          <a:xfrm>
            <a:off x="2505935" y="428135"/>
            <a:ext cx="8914126" cy="5539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Организация обучения 1 сентября</a:t>
            </a:r>
          </a:p>
        </p:txBody>
      </p:sp>
      <p:sp>
        <p:nvSpPr>
          <p:cNvPr id="18" name="Google Shape;95;p13">
            <a:extLst>
              <a:ext uri="{FF2B5EF4-FFF2-40B4-BE49-F238E27FC236}">
                <a16:creationId xmlns:a16="http://schemas.microsoft.com/office/drawing/2014/main" id="{1B49F3B3-388F-4460-892B-DA5ED143277B}"/>
              </a:ext>
            </a:extLst>
          </p:cNvPr>
          <p:cNvSpPr/>
          <p:nvPr/>
        </p:nvSpPr>
        <p:spPr>
          <a:xfrm>
            <a:off x="0" y="6488723"/>
            <a:ext cx="12192000" cy="369276"/>
          </a:xfrm>
          <a:custGeom>
            <a:avLst/>
            <a:gdLst/>
            <a:ahLst/>
            <a:cxnLst/>
            <a:rect l="l" t="t" r="r" b="b"/>
            <a:pathLst>
              <a:path w="8971816" h="504665" extrusionOk="0">
                <a:moveTo>
                  <a:pt x="0" y="0"/>
                </a:moveTo>
                <a:lnTo>
                  <a:pt x="8971816" y="0"/>
                </a:lnTo>
                <a:lnTo>
                  <a:pt x="8971816" y="504665"/>
                </a:lnTo>
                <a:lnTo>
                  <a:pt x="0" y="504665"/>
                </a:lnTo>
                <a:close/>
              </a:path>
            </a:pathLst>
          </a:custGeom>
          <a:solidFill>
            <a:srgbClr val="2091FF"/>
          </a:solidFill>
          <a:ln>
            <a:solidFill>
              <a:srgbClr val="1D64CD"/>
            </a:solidFill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9" name="Google Shape;98;p13">
            <a:extLst>
              <a:ext uri="{FF2B5EF4-FFF2-40B4-BE49-F238E27FC236}">
                <a16:creationId xmlns:a16="http://schemas.microsoft.com/office/drawing/2014/main" id="{EBF3C8D6-D4D3-455B-9A61-DDD25D7D32E8}"/>
              </a:ext>
            </a:extLst>
          </p:cNvPr>
          <p:cNvSpPr/>
          <p:nvPr/>
        </p:nvSpPr>
        <p:spPr>
          <a:xfrm>
            <a:off x="8178800" y="6265027"/>
            <a:ext cx="4013200" cy="223696"/>
          </a:xfrm>
          <a:custGeom>
            <a:avLst/>
            <a:gdLst/>
            <a:ahLst/>
            <a:cxnLst/>
            <a:rect l="l" t="t" r="r" b="b"/>
            <a:pathLst>
              <a:path w="1585462" h="88374" extrusionOk="0">
                <a:moveTo>
                  <a:pt x="0" y="0"/>
                </a:moveTo>
                <a:lnTo>
                  <a:pt x="1585462" y="0"/>
                </a:lnTo>
                <a:lnTo>
                  <a:pt x="1585462" y="88374"/>
                </a:lnTo>
                <a:lnTo>
                  <a:pt x="0" y="88374"/>
                </a:lnTo>
                <a:close/>
              </a:path>
            </a:pathLst>
          </a:custGeom>
          <a:solidFill>
            <a:srgbClr val="180A6C"/>
          </a:solidFill>
          <a:ln>
            <a:solidFill>
              <a:srgbClr val="1D64CD"/>
            </a:solidFill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178B99C1-DC2D-469A-8762-11570791ED6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3341" y="52779"/>
            <a:ext cx="1833175" cy="1413044"/>
          </a:xfrm>
          <a:prstGeom prst="rect">
            <a:avLst/>
          </a:prstGeom>
          <a:ln>
            <a:noFill/>
          </a:ln>
        </p:spPr>
      </p:pic>
      <p:sp>
        <p:nvSpPr>
          <p:cNvPr id="24" name="Объект 12">
            <a:extLst>
              <a:ext uri="{FF2B5EF4-FFF2-40B4-BE49-F238E27FC236}">
                <a16:creationId xmlns:a16="http://schemas.microsoft.com/office/drawing/2014/main" id="{371A686B-1CF4-4627-85B6-31045C7B2DBA}"/>
              </a:ext>
            </a:extLst>
          </p:cNvPr>
          <p:cNvSpPr txBox="1">
            <a:spLocks/>
          </p:cNvSpPr>
          <p:nvPr/>
        </p:nvSpPr>
        <p:spPr>
          <a:xfrm>
            <a:off x="431959" y="2753736"/>
            <a:ext cx="5157787" cy="1857966"/>
          </a:xfrm>
          <a:prstGeom prst="rect">
            <a:avLst/>
          </a:prstGeom>
          <a:ln w="28575">
            <a:solidFill>
              <a:srgbClr val="1D64CD"/>
            </a:solidFill>
          </a:ln>
        </p:spPr>
        <p:txBody>
          <a:bodyPr vert="horz" lIns="91440" tIns="45720" rIns="91440" bIns="45720" rtlCol="0">
            <a:normAutofit fontScale="92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Торжественная линейка (09:00)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Урок знаний 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Коллективно-массовое праздничное мероприятие с классом</a:t>
            </a:r>
          </a:p>
        </p:txBody>
      </p:sp>
      <p:sp>
        <p:nvSpPr>
          <p:cNvPr id="25" name="Текст 11">
            <a:extLst>
              <a:ext uri="{FF2B5EF4-FFF2-40B4-BE49-F238E27FC236}">
                <a16:creationId xmlns:a16="http://schemas.microsoft.com/office/drawing/2014/main" id="{367964F7-99BE-421E-8693-4E452E3064EB}"/>
              </a:ext>
            </a:extLst>
          </p:cNvPr>
          <p:cNvSpPr txBox="1">
            <a:spLocks/>
          </p:cNvSpPr>
          <p:nvPr/>
        </p:nvSpPr>
        <p:spPr>
          <a:xfrm>
            <a:off x="431959" y="2352127"/>
            <a:ext cx="5157787" cy="407344"/>
          </a:xfrm>
          <a:prstGeom prst="rect">
            <a:avLst/>
          </a:prstGeom>
          <a:ln w="28575">
            <a:solidFill>
              <a:srgbClr val="1D64CD"/>
            </a:solidFill>
          </a:ln>
        </p:spPr>
        <p:txBody>
          <a:bodyPr vert="horz" lIns="91440" tIns="45720" rIns="91440" bIns="45720" rtlCol="0" anchor="b">
            <a:normAutofit lnSpcReduction="10000"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1 классы</a:t>
            </a:r>
          </a:p>
        </p:txBody>
      </p:sp>
      <p:sp>
        <p:nvSpPr>
          <p:cNvPr id="28" name="Текст 11">
            <a:extLst>
              <a:ext uri="{FF2B5EF4-FFF2-40B4-BE49-F238E27FC236}">
                <a16:creationId xmlns:a16="http://schemas.microsoft.com/office/drawing/2014/main" id="{BF047520-5AE0-4D2E-89AB-B24F34880007}"/>
              </a:ext>
            </a:extLst>
          </p:cNvPr>
          <p:cNvSpPr txBox="1">
            <a:spLocks/>
          </p:cNvSpPr>
          <p:nvPr/>
        </p:nvSpPr>
        <p:spPr>
          <a:xfrm>
            <a:off x="6096000" y="2355492"/>
            <a:ext cx="5157787" cy="407344"/>
          </a:xfrm>
          <a:prstGeom prst="rect">
            <a:avLst/>
          </a:prstGeom>
          <a:ln w="28575">
            <a:solidFill>
              <a:srgbClr val="1D64CD"/>
            </a:solidFill>
          </a:ln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2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2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2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2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2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ru-RU" sz="2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Roboto" panose="02000000000000000000" pitchFamily="2" charset="0"/>
                <a:cs typeface="Roboto" panose="02000000000000000000" pitchFamily="2" charset="0"/>
              </a:rPr>
              <a:t>2-11 классы</a:t>
            </a:r>
          </a:p>
        </p:txBody>
      </p:sp>
      <p:sp>
        <p:nvSpPr>
          <p:cNvPr id="29" name="Объект 12">
            <a:extLst>
              <a:ext uri="{FF2B5EF4-FFF2-40B4-BE49-F238E27FC236}">
                <a16:creationId xmlns:a16="http://schemas.microsoft.com/office/drawing/2014/main" id="{F45DE477-CD17-417D-A9AD-1C67388A42AB}"/>
              </a:ext>
            </a:extLst>
          </p:cNvPr>
          <p:cNvSpPr txBox="1">
            <a:spLocks/>
          </p:cNvSpPr>
          <p:nvPr/>
        </p:nvSpPr>
        <p:spPr>
          <a:xfrm>
            <a:off x="6096000" y="2775367"/>
            <a:ext cx="5157787" cy="1857966"/>
          </a:xfrm>
          <a:prstGeom prst="rect">
            <a:avLst/>
          </a:prstGeom>
          <a:ln w="28575">
            <a:solidFill>
              <a:srgbClr val="1D64CD"/>
            </a:solidFill>
          </a:ln>
        </p:spPr>
        <p:txBody>
          <a:bodyPr>
            <a:normAutofit fontScale="925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2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2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2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2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2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Roboto" panose="02000000000000000000" pitchFamily="2" charset="0"/>
                <a:cs typeface="Roboto" panose="02000000000000000000" pitchFamily="2" charset="0"/>
              </a:rPr>
              <a:t>Урок знаний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Roboto" panose="02000000000000000000" pitchFamily="2" charset="0"/>
                <a:cs typeface="Roboto" panose="02000000000000000000" pitchFamily="2" charset="0"/>
              </a:rPr>
              <a:t>3 урока по расписанию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Roboto" panose="02000000000000000000" pitchFamily="2" charset="0"/>
                <a:cs typeface="Roboto" panose="02000000000000000000" pitchFamily="2" charset="0"/>
              </a:rPr>
              <a:t>Коллективно-массовое праздничное мероприятие с классом</a:t>
            </a:r>
          </a:p>
        </p:txBody>
      </p:sp>
    </p:spTree>
    <p:extLst>
      <p:ext uri="{BB962C8B-B14F-4D97-AF65-F5344CB8AC3E}">
        <p14:creationId xmlns:p14="http://schemas.microsoft.com/office/powerpoint/2010/main" val="10867084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Рисунок 23">
            <a:extLst>
              <a:ext uri="{FF2B5EF4-FFF2-40B4-BE49-F238E27FC236}">
                <a16:creationId xmlns:a16="http://schemas.microsoft.com/office/drawing/2014/main" id="{858AB2B3-BFBC-4360-9936-3137F078314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56997" y="3164788"/>
            <a:ext cx="5130509" cy="2469394"/>
          </a:xfrm>
          <a:prstGeom prst="rect">
            <a:avLst/>
          </a:prstGeom>
        </p:spPr>
      </p:pic>
      <p:sp>
        <p:nvSpPr>
          <p:cNvPr id="17" name="Прямоугольник 16">
            <a:extLst>
              <a:ext uri="{FF2B5EF4-FFF2-40B4-BE49-F238E27FC236}">
                <a16:creationId xmlns:a16="http://schemas.microsoft.com/office/drawing/2014/main" id="{AA8830DF-D87A-4179-BAEA-2AACFF9CD757}"/>
              </a:ext>
            </a:extLst>
          </p:cNvPr>
          <p:cNvSpPr/>
          <p:nvPr/>
        </p:nvSpPr>
        <p:spPr>
          <a:xfrm>
            <a:off x="0" y="217061"/>
            <a:ext cx="12192000" cy="931765"/>
          </a:xfrm>
          <a:prstGeom prst="rect">
            <a:avLst/>
          </a:prstGeom>
          <a:gradFill>
            <a:gsLst>
              <a:gs pos="0">
                <a:srgbClr val="180A6C"/>
              </a:gs>
              <a:gs pos="100000">
                <a:srgbClr val="2091FF"/>
              </a:gs>
            </a:gsLst>
            <a:lin ang="3000000" scaled="0"/>
          </a:gradFill>
          <a:ln>
            <a:solidFill>
              <a:srgbClr val="2091FF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3" name="Google Shape;93;p13">
            <a:extLst>
              <a:ext uri="{FF2B5EF4-FFF2-40B4-BE49-F238E27FC236}">
                <a16:creationId xmlns:a16="http://schemas.microsoft.com/office/drawing/2014/main" id="{2DA4E6FE-B260-4849-BEF5-AB2220969FBE}"/>
              </a:ext>
            </a:extLst>
          </p:cNvPr>
          <p:cNvSpPr txBox="1"/>
          <p:nvPr/>
        </p:nvSpPr>
        <p:spPr>
          <a:xfrm>
            <a:off x="2313216" y="365734"/>
            <a:ext cx="9311691" cy="6647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  <a:sym typeface="Tenor Sans"/>
              </a:rPr>
              <a:t>Организация обучения 2 сентября</a:t>
            </a:r>
            <a:endParaRPr kumimoji="0" sz="36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18" name="Google Shape;95;p13">
            <a:extLst>
              <a:ext uri="{FF2B5EF4-FFF2-40B4-BE49-F238E27FC236}">
                <a16:creationId xmlns:a16="http://schemas.microsoft.com/office/drawing/2014/main" id="{1B49F3B3-388F-4460-892B-DA5ED143277B}"/>
              </a:ext>
            </a:extLst>
          </p:cNvPr>
          <p:cNvSpPr/>
          <p:nvPr/>
        </p:nvSpPr>
        <p:spPr>
          <a:xfrm>
            <a:off x="0" y="6488723"/>
            <a:ext cx="12192000" cy="369276"/>
          </a:xfrm>
          <a:custGeom>
            <a:avLst/>
            <a:gdLst/>
            <a:ahLst/>
            <a:cxnLst/>
            <a:rect l="l" t="t" r="r" b="b"/>
            <a:pathLst>
              <a:path w="8971816" h="504665" extrusionOk="0">
                <a:moveTo>
                  <a:pt x="0" y="0"/>
                </a:moveTo>
                <a:lnTo>
                  <a:pt x="8971816" y="0"/>
                </a:lnTo>
                <a:lnTo>
                  <a:pt x="8971816" y="504665"/>
                </a:lnTo>
                <a:lnTo>
                  <a:pt x="0" y="504665"/>
                </a:lnTo>
                <a:close/>
              </a:path>
            </a:pathLst>
          </a:custGeom>
          <a:solidFill>
            <a:srgbClr val="2091FF"/>
          </a:solidFill>
          <a:ln>
            <a:noFill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9" name="Google Shape;98;p13">
            <a:extLst>
              <a:ext uri="{FF2B5EF4-FFF2-40B4-BE49-F238E27FC236}">
                <a16:creationId xmlns:a16="http://schemas.microsoft.com/office/drawing/2014/main" id="{EBF3C8D6-D4D3-455B-9A61-DDD25D7D32E8}"/>
              </a:ext>
            </a:extLst>
          </p:cNvPr>
          <p:cNvSpPr/>
          <p:nvPr/>
        </p:nvSpPr>
        <p:spPr>
          <a:xfrm>
            <a:off x="8178800" y="6265027"/>
            <a:ext cx="4013200" cy="223696"/>
          </a:xfrm>
          <a:custGeom>
            <a:avLst/>
            <a:gdLst/>
            <a:ahLst/>
            <a:cxnLst/>
            <a:rect l="l" t="t" r="r" b="b"/>
            <a:pathLst>
              <a:path w="1585462" h="88374" extrusionOk="0">
                <a:moveTo>
                  <a:pt x="0" y="0"/>
                </a:moveTo>
                <a:lnTo>
                  <a:pt x="1585462" y="0"/>
                </a:lnTo>
                <a:lnTo>
                  <a:pt x="1585462" y="88374"/>
                </a:lnTo>
                <a:lnTo>
                  <a:pt x="0" y="88374"/>
                </a:lnTo>
                <a:close/>
              </a:path>
            </a:pathLst>
          </a:custGeom>
          <a:solidFill>
            <a:srgbClr val="180A6C"/>
          </a:solidFill>
          <a:ln>
            <a:noFill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178B99C1-DC2D-469A-8762-11570791ED6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3341" y="52779"/>
            <a:ext cx="1833175" cy="1413044"/>
          </a:xfrm>
          <a:prstGeom prst="rect">
            <a:avLst/>
          </a:prstGeom>
        </p:spPr>
      </p:pic>
      <p:sp>
        <p:nvSpPr>
          <p:cNvPr id="13" name="Google Shape;94;p13">
            <a:extLst>
              <a:ext uri="{FF2B5EF4-FFF2-40B4-BE49-F238E27FC236}">
                <a16:creationId xmlns:a16="http://schemas.microsoft.com/office/drawing/2014/main" id="{F9D018F0-1E62-4DF8-B88B-CDC051455CB4}"/>
              </a:ext>
            </a:extLst>
          </p:cNvPr>
          <p:cNvSpPr txBox="1"/>
          <p:nvPr/>
        </p:nvSpPr>
        <p:spPr>
          <a:xfrm>
            <a:off x="486054" y="1899853"/>
            <a:ext cx="4138186" cy="12802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333" b="0" i="0" u="sng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enor Sans" panose="020B0604020202020204" charset="-52"/>
                <a:ea typeface="+mn-ea"/>
                <a:cs typeface="Assistant" panose="020B0604020202020204" charset="-79"/>
                <a:sym typeface="Assistant"/>
              </a:rPr>
              <a:t>2</a:t>
            </a:r>
            <a:r>
              <a:rPr kumimoji="0" lang="en-US" sz="2333" b="0" i="0" u="sng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enor Sans" panose="020B0604020202020204" charset="-52"/>
                <a:ea typeface="+mn-ea"/>
                <a:cs typeface="Assistant" panose="020B0604020202020204" charset="-79"/>
                <a:sym typeface="Assistant"/>
              </a:rPr>
              <a:t> </a:t>
            </a:r>
            <a:r>
              <a:rPr kumimoji="0" lang="ru-RU" sz="2333" b="0" i="0" u="sng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enor Sans" panose="020B0604020202020204" charset="-52"/>
                <a:ea typeface="+mn-ea"/>
                <a:cs typeface="Assistant" panose="020B0604020202020204" charset="-79"/>
                <a:sym typeface="Assistant"/>
              </a:rPr>
              <a:t>сентября:</a:t>
            </a:r>
          </a:p>
          <a:p>
            <a:pPr marL="0" marR="0" lvl="0" indent="0" algn="ctr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enor Sans" panose="020B0604020202020204" charset="-52"/>
                <a:ea typeface="+mn-ea"/>
                <a:cs typeface="Assistant" panose="020B0604020202020204" charset="-79"/>
                <a:sym typeface="Assistant"/>
              </a:rPr>
              <a:t>УК№3 (ул. Житная, д.6) </a:t>
            </a:r>
          </a:p>
          <a:p>
            <a:pPr marL="0" marR="0" lvl="0" indent="0" algn="ctr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enor Sans" panose="020B0604020202020204" charset="-52"/>
              <a:ea typeface="+mn-ea"/>
              <a:cs typeface="Assistant" panose="020B0604020202020204" charset="-79"/>
            </a:endParaRPr>
          </a:p>
        </p:txBody>
      </p:sp>
      <p:pic>
        <p:nvPicPr>
          <p:cNvPr id="15" name="Picture 4" descr="Ау-у-у-у, Экскурсоводы! - FOX TRAVEL">
            <a:extLst>
              <a:ext uri="{FF2B5EF4-FFF2-40B4-BE49-F238E27FC236}">
                <a16:creationId xmlns:a16="http://schemas.microsoft.com/office/drawing/2014/main" id="{C93A6D77-A3CA-4AE5-A9B7-B1ECA384A3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54363" y="4758405"/>
            <a:ext cx="2345331" cy="13971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37AB4B5C-AAAF-4C06-A458-C3E532751F2A}"/>
              </a:ext>
            </a:extLst>
          </p:cNvPr>
          <p:cNvSpPr txBox="1"/>
          <p:nvPr/>
        </p:nvSpPr>
        <p:spPr>
          <a:xfrm>
            <a:off x="159467" y="3115130"/>
            <a:ext cx="3723776" cy="45134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333" b="1" i="0" u="none" strike="noStrike" kern="1200" cap="none" spc="0" normalizeH="0" baseline="0" noProof="0" dirty="0">
                <a:ln>
                  <a:noFill/>
                </a:ln>
                <a:solidFill>
                  <a:srgbClr val="1B399F"/>
                </a:solidFill>
                <a:effectLst/>
                <a:uLnTx/>
                <a:uFillTx/>
                <a:latin typeface="Tenor Sans" panose="020B0604020202020204" charset="-52"/>
                <a:ea typeface="+mn-ea"/>
                <a:cs typeface="Assistant" panose="020B0604020202020204" charset="-79"/>
              </a:rPr>
              <a:t>Резервный день сдачи ГИА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1E46A11-BFD1-4A11-8214-83F106C239B2}"/>
              </a:ext>
            </a:extLst>
          </p:cNvPr>
          <p:cNvSpPr txBox="1"/>
          <p:nvPr/>
        </p:nvSpPr>
        <p:spPr>
          <a:xfrm>
            <a:off x="143615" y="3907323"/>
            <a:ext cx="3627340" cy="11693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333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enor Sans" panose="020B0604020202020204" charset="-52"/>
                <a:ea typeface="+mn-ea"/>
                <a:cs typeface="Assistant" panose="020B0604020202020204" charset="-79"/>
              </a:rPr>
              <a:t>Обучение с применением дистанционных технологий</a:t>
            </a:r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D7F1EAB2-B9D6-422E-8CF4-C75F0AC20D25}"/>
              </a:ext>
            </a:extLst>
          </p:cNvPr>
          <p:cNvSpPr/>
          <p:nvPr/>
        </p:nvSpPr>
        <p:spPr>
          <a:xfrm>
            <a:off x="4209762" y="1465823"/>
            <a:ext cx="7982238" cy="11693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333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enor Sans" panose="020B0604020202020204" charset="-52"/>
                <a:ea typeface="+mn-ea"/>
                <a:cs typeface="Assistant" panose="020B0604020202020204" charset="-79"/>
              </a:rPr>
              <a:t>ИЛИ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333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enor Sans" panose="020B0604020202020204" charset="-52"/>
                <a:ea typeface="+mn-ea"/>
                <a:cs typeface="Assistant" panose="020B0604020202020204" charset="-79"/>
              </a:rPr>
              <a:t>Классные руководители организуют воспитательные мероприятия за пределами школы</a:t>
            </a:r>
          </a:p>
        </p:txBody>
      </p:sp>
    </p:spTree>
    <p:extLst>
      <p:ext uri="{BB962C8B-B14F-4D97-AF65-F5344CB8AC3E}">
        <p14:creationId xmlns:p14="http://schemas.microsoft.com/office/powerpoint/2010/main" val="40349142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47C6321-C724-35CD-F2DD-77F20B6562A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" name="Conector recto 7">
            <a:extLst>
              <a:ext uri="{FF2B5EF4-FFF2-40B4-BE49-F238E27FC236}">
                <a16:creationId xmlns:a16="http://schemas.microsoft.com/office/drawing/2014/main" id="{BC624E33-4FB9-3C7C-695D-B5080B77FBFC}"/>
              </a:ext>
            </a:extLst>
          </p:cNvPr>
          <p:cNvCxnSpPr>
            <a:cxnSpLocks/>
          </p:cNvCxnSpPr>
          <p:nvPr/>
        </p:nvCxnSpPr>
        <p:spPr>
          <a:xfrm flipH="1">
            <a:off x="11977763" y="3550414"/>
            <a:ext cx="13237" cy="2766352"/>
          </a:xfrm>
          <a:prstGeom prst="line">
            <a:avLst/>
          </a:prstGeom>
          <a:ln w="25400" cap="rnd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" name="Conector recto 12">
            <a:extLst>
              <a:ext uri="{FF2B5EF4-FFF2-40B4-BE49-F238E27FC236}">
                <a16:creationId xmlns:a16="http://schemas.microsoft.com/office/drawing/2014/main" id="{36145780-1BAE-10F8-2CA1-5193AB937C4F}"/>
              </a:ext>
            </a:extLst>
          </p:cNvPr>
          <p:cNvCxnSpPr>
            <a:cxnSpLocks/>
          </p:cNvCxnSpPr>
          <p:nvPr/>
        </p:nvCxnSpPr>
        <p:spPr>
          <a:xfrm>
            <a:off x="246000" y="0"/>
            <a:ext cx="0" cy="2889000"/>
          </a:xfrm>
          <a:prstGeom prst="line">
            <a:avLst/>
          </a:prstGeom>
          <a:ln w="28575" cap="rnd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Google Shape;93;p13">
            <a:extLst>
              <a:ext uri="{FF2B5EF4-FFF2-40B4-BE49-F238E27FC236}">
                <a16:creationId xmlns:a16="http://schemas.microsoft.com/office/drawing/2014/main" id="{B671579E-B3FC-617F-3A6A-C10570B695DE}"/>
              </a:ext>
            </a:extLst>
          </p:cNvPr>
          <p:cNvSpPr txBox="1"/>
          <p:nvPr/>
        </p:nvSpPr>
        <p:spPr>
          <a:xfrm>
            <a:off x="413796" y="0"/>
            <a:ext cx="6521600" cy="7386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000" b="1" i="0" u="none" strike="noStrike" kern="1200" cap="none" spc="0" normalizeH="0" baseline="0" noProof="0" dirty="0">
                <a:ln>
                  <a:noFill/>
                </a:ln>
                <a:solidFill>
                  <a:srgbClr val="2091FF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  <a:sym typeface="Tenor Sans"/>
              </a:rPr>
              <a:t>Повестка</a:t>
            </a:r>
            <a:endParaRPr kumimoji="0" sz="1000" b="1" i="0" u="none" strike="noStrike" kern="1200" cap="none" spc="0" normalizeH="0" baseline="0" noProof="0" dirty="0">
              <a:ln>
                <a:noFill/>
              </a:ln>
              <a:solidFill>
                <a:srgbClr val="2091FF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5" name="Google Shape;95;p13">
            <a:extLst>
              <a:ext uri="{FF2B5EF4-FFF2-40B4-BE49-F238E27FC236}">
                <a16:creationId xmlns:a16="http://schemas.microsoft.com/office/drawing/2014/main" id="{029848C0-3DF5-9BB2-5C0A-EB81050EB5A6}"/>
              </a:ext>
            </a:extLst>
          </p:cNvPr>
          <p:cNvSpPr/>
          <p:nvPr/>
        </p:nvSpPr>
        <p:spPr>
          <a:xfrm>
            <a:off x="0" y="6526858"/>
            <a:ext cx="12192000" cy="331142"/>
          </a:xfrm>
          <a:custGeom>
            <a:avLst/>
            <a:gdLst/>
            <a:ahLst/>
            <a:cxnLst/>
            <a:rect l="l" t="t" r="r" b="b"/>
            <a:pathLst>
              <a:path w="8971816" h="504665" extrusionOk="0">
                <a:moveTo>
                  <a:pt x="0" y="0"/>
                </a:moveTo>
                <a:lnTo>
                  <a:pt x="8971816" y="0"/>
                </a:lnTo>
                <a:lnTo>
                  <a:pt x="8971816" y="504665"/>
                </a:lnTo>
                <a:lnTo>
                  <a:pt x="0" y="504665"/>
                </a:lnTo>
                <a:close/>
              </a:path>
            </a:pathLst>
          </a:custGeom>
          <a:solidFill>
            <a:srgbClr val="2091FF"/>
          </a:solidFill>
          <a:ln>
            <a:noFill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6" name="Google Shape;98;p13">
            <a:extLst>
              <a:ext uri="{FF2B5EF4-FFF2-40B4-BE49-F238E27FC236}">
                <a16:creationId xmlns:a16="http://schemas.microsoft.com/office/drawing/2014/main" id="{37C2FEF8-2C32-A15F-818A-FC0B5D05E752}"/>
              </a:ext>
            </a:extLst>
          </p:cNvPr>
          <p:cNvSpPr/>
          <p:nvPr/>
        </p:nvSpPr>
        <p:spPr>
          <a:xfrm>
            <a:off x="8187592" y="6299182"/>
            <a:ext cx="4013200" cy="223696"/>
          </a:xfrm>
          <a:custGeom>
            <a:avLst/>
            <a:gdLst/>
            <a:ahLst/>
            <a:cxnLst/>
            <a:rect l="l" t="t" r="r" b="b"/>
            <a:pathLst>
              <a:path w="1585462" h="88374" extrusionOk="0">
                <a:moveTo>
                  <a:pt x="0" y="0"/>
                </a:moveTo>
                <a:lnTo>
                  <a:pt x="1585462" y="0"/>
                </a:lnTo>
                <a:lnTo>
                  <a:pt x="1585462" y="88374"/>
                </a:lnTo>
                <a:lnTo>
                  <a:pt x="0" y="88374"/>
                </a:ln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8" name="Объект 2">
            <a:extLst>
              <a:ext uri="{FF2B5EF4-FFF2-40B4-BE49-F238E27FC236}">
                <a16:creationId xmlns:a16="http://schemas.microsoft.com/office/drawing/2014/main" id="{B0743556-A0E8-612D-388B-C4279B5FEEF5}"/>
              </a:ext>
            </a:extLst>
          </p:cNvPr>
          <p:cNvSpPr txBox="1">
            <a:spLocks/>
          </p:cNvSpPr>
          <p:nvPr/>
        </p:nvSpPr>
        <p:spPr>
          <a:xfrm>
            <a:off x="593286" y="777215"/>
            <a:ext cx="10190113" cy="5695177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AutoNum type="arabicPeriod"/>
              <a:tabLst/>
              <a:defRPr/>
            </a:pP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Формы получения образования.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AutoNum type="arabicPeriod"/>
              <a:tabLst/>
              <a:defRPr/>
            </a:pP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Календарный учебный график на 2025-2026 уч. год (начало, продолжительность, окончание учебного года; расписание звонков; расписание каникул).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AutoNum type="arabicPeriod"/>
              <a:tabLst/>
              <a:defRPr/>
            </a:pPr>
            <a:r>
              <a:rPr kumimoji="0" lang="ru-RU" sz="200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Организация занятий 01.09.2025, 02.09.2025.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AutoNum type="arabicPeriod"/>
              <a:tabLst/>
              <a:defRPr/>
            </a:pP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Классное руководство. Педагогический состав классов.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AutoNum type="arabicPeriod"/>
              <a:tabLst/>
              <a:defRPr/>
            </a:pP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Учебный план. План внеурочной занятости. 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AutoNum type="arabicPeriod"/>
              <a:tabLst/>
              <a:defRPr/>
            </a:pP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Расписание учебных занятий и внеурочной деятельности.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AutoNum type="arabicPeriod"/>
              <a:tabLst/>
              <a:defRPr/>
            </a:pP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Государственная итоговая аттестация. Диагностики (независимая экспертиза). 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AutoNum type="arabicPeriod"/>
              <a:tabLst/>
              <a:defRPr/>
            </a:pP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Учебники и учебные принадлежности.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AutoNum type="arabicPeriod"/>
              <a:tabLst/>
              <a:defRPr/>
            </a:pP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Дополнительное образование. Группы присмотра и ухода за детьми.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AutoNum type="arabicPeriod"/>
              <a:tabLst/>
              <a:defRPr/>
            </a:pP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Внешний вид.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AutoNum type="arabicPeriod"/>
              <a:tabLst/>
              <a:defRPr/>
            </a:pP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Стоимость питания. Льготное питание.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AutoNum type="arabicPeriod"/>
              <a:tabLst/>
              <a:defRPr/>
            </a:pP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Контакты и взаимодействие. Где посмотреть информацию?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AutoNum type="arabicPeriod"/>
              <a:tabLst/>
              <a:defRPr/>
            </a:pP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Ответы на вопросы.</a:t>
            </a: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93BB1C72-7E2F-8731-09CD-6224A6D5930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06000" y="170164"/>
            <a:ext cx="1483925" cy="1143836"/>
          </a:xfrm>
          <a:prstGeom prst="rect">
            <a:avLst/>
          </a:prstGeom>
        </p:spPr>
      </p:pic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62A05A5D-A50B-AB44-D838-31472EF63795}"/>
              </a:ext>
            </a:extLst>
          </p:cNvPr>
          <p:cNvSpPr/>
          <p:nvPr/>
        </p:nvSpPr>
        <p:spPr>
          <a:xfrm>
            <a:off x="11765734" y="6472392"/>
            <a:ext cx="346570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sym typeface="Century Gothic"/>
              </a:rPr>
              <a:t>1</a:t>
            </a:r>
            <a:endParaRPr kumimoji="0" lang="ru-RU" sz="22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9C2DD32B-711C-9B7B-666D-2E67AF65415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98056" y="3777470"/>
            <a:ext cx="1794040" cy="23487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07421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Conector recto 12">
            <a:extLst>
              <a:ext uri="{FF2B5EF4-FFF2-40B4-BE49-F238E27FC236}">
                <a16:creationId xmlns:a16="http://schemas.microsoft.com/office/drawing/2014/main" id="{248F890C-1C51-4988-AD5B-BBD49965915B}"/>
              </a:ext>
            </a:extLst>
          </p:cNvPr>
          <p:cNvCxnSpPr>
            <a:cxnSpLocks/>
          </p:cNvCxnSpPr>
          <p:nvPr/>
        </p:nvCxnSpPr>
        <p:spPr>
          <a:xfrm>
            <a:off x="246000" y="0"/>
            <a:ext cx="0" cy="2889000"/>
          </a:xfrm>
          <a:prstGeom prst="line">
            <a:avLst/>
          </a:prstGeom>
          <a:ln w="28575" cap="rnd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Google Shape;93;p13">
            <a:extLst>
              <a:ext uri="{FF2B5EF4-FFF2-40B4-BE49-F238E27FC236}">
                <a16:creationId xmlns:a16="http://schemas.microsoft.com/office/drawing/2014/main" id="{2DA4E6FE-B260-4849-BEF5-AB2220969FBE}"/>
              </a:ext>
            </a:extLst>
          </p:cNvPr>
          <p:cNvSpPr txBox="1"/>
          <p:nvPr/>
        </p:nvSpPr>
        <p:spPr>
          <a:xfrm>
            <a:off x="473530" y="74887"/>
            <a:ext cx="9711870" cy="6647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600" b="0" i="0" u="none" strike="noStrike" kern="1200" cap="none" spc="0" normalizeH="0" baseline="0" noProof="0" dirty="0">
                <a:ln>
                  <a:noFill/>
                </a:ln>
                <a:solidFill>
                  <a:srgbClr val="2091FF"/>
                </a:solidFill>
                <a:effectLst/>
                <a:uLnTx/>
                <a:uFillTx/>
                <a:latin typeface="Tenor Sans"/>
                <a:ea typeface="+mn-ea"/>
                <a:cs typeface="+mn-cs"/>
                <a:sym typeface="Tenor Sans"/>
              </a:rPr>
              <a:t>Классные руководители</a:t>
            </a:r>
          </a:p>
        </p:txBody>
      </p:sp>
      <p:sp>
        <p:nvSpPr>
          <p:cNvPr id="5" name="Google Shape;95;p13">
            <a:extLst>
              <a:ext uri="{FF2B5EF4-FFF2-40B4-BE49-F238E27FC236}">
                <a16:creationId xmlns:a16="http://schemas.microsoft.com/office/drawing/2014/main" id="{CAE8C62C-A325-4E8C-B19B-F589B2ACF9BF}"/>
              </a:ext>
            </a:extLst>
          </p:cNvPr>
          <p:cNvSpPr/>
          <p:nvPr/>
        </p:nvSpPr>
        <p:spPr>
          <a:xfrm>
            <a:off x="0" y="6386358"/>
            <a:ext cx="12192000" cy="471642"/>
          </a:xfrm>
          <a:custGeom>
            <a:avLst/>
            <a:gdLst/>
            <a:ahLst/>
            <a:cxnLst/>
            <a:rect l="l" t="t" r="r" b="b"/>
            <a:pathLst>
              <a:path w="8971816" h="504665" extrusionOk="0">
                <a:moveTo>
                  <a:pt x="0" y="0"/>
                </a:moveTo>
                <a:lnTo>
                  <a:pt x="8971816" y="0"/>
                </a:lnTo>
                <a:lnTo>
                  <a:pt x="8971816" y="504665"/>
                </a:lnTo>
                <a:lnTo>
                  <a:pt x="0" y="504665"/>
                </a:lnTo>
                <a:close/>
              </a:path>
            </a:pathLst>
          </a:custGeom>
          <a:solidFill>
            <a:srgbClr val="0C48BB"/>
          </a:solidFill>
          <a:ln>
            <a:noFill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6" name="Google Shape;98;p13">
            <a:extLst>
              <a:ext uri="{FF2B5EF4-FFF2-40B4-BE49-F238E27FC236}">
                <a16:creationId xmlns:a16="http://schemas.microsoft.com/office/drawing/2014/main" id="{4D8B39C1-A29D-4513-A060-022BDBA81EB7}"/>
              </a:ext>
            </a:extLst>
          </p:cNvPr>
          <p:cNvSpPr/>
          <p:nvPr/>
        </p:nvSpPr>
        <p:spPr>
          <a:xfrm>
            <a:off x="8178800" y="6243609"/>
            <a:ext cx="4013200" cy="223696"/>
          </a:xfrm>
          <a:custGeom>
            <a:avLst/>
            <a:gdLst/>
            <a:ahLst/>
            <a:cxnLst/>
            <a:rect l="l" t="t" r="r" b="b"/>
            <a:pathLst>
              <a:path w="1585462" h="88374" extrusionOk="0">
                <a:moveTo>
                  <a:pt x="0" y="0"/>
                </a:moveTo>
                <a:lnTo>
                  <a:pt x="1585462" y="0"/>
                </a:lnTo>
                <a:lnTo>
                  <a:pt x="1585462" y="88374"/>
                </a:lnTo>
                <a:lnTo>
                  <a:pt x="0" y="88374"/>
                </a:lnTo>
                <a:close/>
              </a:path>
            </a:pathLst>
          </a:custGeom>
          <a:solidFill>
            <a:srgbClr val="B4E3EF"/>
          </a:solidFill>
          <a:ln>
            <a:noFill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9305719A-9CC4-4111-A6F4-ABDB45F706A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93838" y="60856"/>
            <a:ext cx="1483925" cy="1143836"/>
          </a:xfrm>
          <a:prstGeom prst="rect">
            <a:avLst/>
          </a:prstGeom>
        </p:spPr>
      </p:pic>
      <p:cxnSp>
        <p:nvCxnSpPr>
          <p:cNvPr id="11" name="Conector recto 7">
            <a:extLst>
              <a:ext uri="{FF2B5EF4-FFF2-40B4-BE49-F238E27FC236}">
                <a16:creationId xmlns:a16="http://schemas.microsoft.com/office/drawing/2014/main" id="{D5BBF92D-8E8A-4F07-9CF6-F8283B786437}"/>
              </a:ext>
            </a:extLst>
          </p:cNvPr>
          <p:cNvCxnSpPr>
            <a:cxnSpLocks/>
          </p:cNvCxnSpPr>
          <p:nvPr/>
        </p:nvCxnSpPr>
        <p:spPr>
          <a:xfrm flipH="1">
            <a:off x="11977763" y="3294000"/>
            <a:ext cx="13237" cy="2766352"/>
          </a:xfrm>
          <a:prstGeom prst="line">
            <a:avLst/>
          </a:prstGeom>
          <a:ln w="25400" cap="rnd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4" name="Таблица 3">
            <a:extLst>
              <a:ext uri="{FF2B5EF4-FFF2-40B4-BE49-F238E27FC236}">
                <a16:creationId xmlns:a16="http://schemas.microsoft.com/office/drawing/2014/main" id="{281FA807-C0CB-66EA-FA0C-A16A5666F23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90847089"/>
              </p:ext>
            </p:extLst>
          </p:nvPr>
        </p:nvGraphicFramePr>
        <p:xfrm>
          <a:off x="323901" y="942507"/>
          <a:ext cx="11155052" cy="5241028"/>
        </p:xfrm>
        <a:graphic>
          <a:graphicData uri="http://schemas.openxmlformats.org/drawingml/2006/table">
            <a:tbl>
              <a:tblPr firstRow="1" bandRow="1">
                <a:tableStyleId>{6E25E649-3F16-4E02-A733-19D2CDBF48F0}</a:tableStyleId>
              </a:tblPr>
              <a:tblGrid>
                <a:gridCol w="1072637">
                  <a:extLst>
                    <a:ext uri="{9D8B030D-6E8A-4147-A177-3AD203B41FA5}">
                      <a16:colId xmlns:a16="http://schemas.microsoft.com/office/drawing/2014/main" val="2268091577"/>
                    </a:ext>
                  </a:extLst>
                </a:gridCol>
                <a:gridCol w="5918662">
                  <a:extLst>
                    <a:ext uri="{9D8B030D-6E8A-4147-A177-3AD203B41FA5}">
                      <a16:colId xmlns:a16="http://schemas.microsoft.com/office/drawing/2014/main" val="431392058"/>
                    </a:ext>
                  </a:extLst>
                </a:gridCol>
                <a:gridCol w="1695796">
                  <a:extLst>
                    <a:ext uri="{9D8B030D-6E8A-4147-A177-3AD203B41FA5}">
                      <a16:colId xmlns:a16="http://schemas.microsoft.com/office/drawing/2014/main" val="4232990224"/>
                    </a:ext>
                  </a:extLst>
                </a:gridCol>
                <a:gridCol w="1454728">
                  <a:extLst>
                    <a:ext uri="{9D8B030D-6E8A-4147-A177-3AD203B41FA5}">
                      <a16:colId xmlns:a16="http://schemas.microsoft.com/office/drawing/2014/main" val="411055158"/>
                    </a:ext>
                  </a:extLst>
                </a:gridCol>
                <a:gridCol w="1013229">
                  <a:extLst>
                    <a:ext uri="{9D8B030D-6E8A-4147-A177-3AD203B41FA5}">
                      <a16:colId xmlns:a16="http://schemas.microsoft.com/office/drawing/2014/main" val="2562484397"/>
                    </a:ext>
                  </a:extLst>
                </a:gridCol>
              </a:tblGrid>
              <a:tr h="709144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solidFill>
                            <a:schemeClr val="tx1"/>
                          </a:solidFill>
                        </a:rPr>
                        <a:t>Класс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solidFill>
                            <a:schemeClr val="tx1"/>
                          </a:solidFill>
                        </a:rPr>
                        <a:t>ФИО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solidFill>
                            <a:schemeClr val="tx1"/>
                          </a:solidFill>
                        </a:rPr>
                        <a:t>Телефон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solidFill>
                            <a:schemeClr val="tx1"/>
                          </a:solidFill>
                        </a:rPr>
                        <a:t>Учебный корпус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solidFill>
                            <a:schemeClr val="tx1"/>
                          </a:solidFill>
                        </a:rPr>
                        <a:t>Кабинет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92334186"/>
                  </a:ext>
                </a:extLst>
              </a:tr>
              <a:tr h="41728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ru-RU" sz="1600" b="1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9а</a:t>
                      </a:r>
                      <a:endParaRPr lang="ru-RU" sz="16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ru-RU" sz="16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Кузьмина Анна Юрьевна, учитель истории</a:t>
                      </a:r>
                      <a:endParaRPr lang="ru-RU" sz="16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ru-RU" sz="16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89037605997</a:t>
                      </a:r>
                      <a:endParaRPr lang="ru-RU" sz="16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ru-RU" sz="16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УК №1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ru-RU" sz="16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11855160"/>
                  </a:ext>
                </a:extLst>
              </a:tr>
              <a:tr h="41728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ru-RU" sz="1600" b="1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9б</a:t>
                      </a:r>
                      <a:endParaRPr lang="ru-RU" sz="16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ru-RU" sz="16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Бугаков Алексей Витальевич, учитель географии</a:t>
                      </a:r>
                      <a:endParaRPr lang="ru-RU" sz="16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ru-RU" sz="160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89772827278</a:t>
                      </a:r>
                      <a:endParaRPr lang="ru-RU" sz="16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6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УК №1</a:t>
                      </a:r>
                      <a:endParaRPr kumimoji="0" lang="ru-RU" sz="16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panose="020B0604020202020204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ru-RU" sz="1600" dirty="0" smtClean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205</a:t>
                      </a:r>
                      <a:endParaRPr lang="ru-RU" sz="16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7477"/>
                  </a:ext>
                </a:extLst>
              </a:tr>
              <a:tr h="41728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ru-RU" sz="1600" b="1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9в</a:t>
                      </a:r>
                      <a:endParaRPr lang="ru-RU" sz="16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ru-RU" sz="16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Сухова Нина Ивановна, учитель биологии</a:t>
                      </a:r>
                      <a:endParaRPr lang="ru-RU" sz="16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ru-RU" sz="160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89636742414</a:t>
                      </a:r>
                      <a:endParaRPr lang="ru-RU" sz="16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УК №1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ru-RU" sz="16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301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72669900"/>
                  </a:ext>
                </a:extLst>
              </a:tr>
              <a:tr h="41728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ru-RU" sz="1600" b="1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9у</a:t>
                      </a:r>
                      <a:endParaRPr lang="ru-RU" sz="16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ru-RU" sz="16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Мотылев Артем </a:t>
                      </a:r>
                      <a:r>
                        <a:rPr lang="ru-RU" sz="16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Дмитриевич,</a:t>
                      </a:r>
                      <a:r>
                        <a:rPr lang="ru-RU" sz="1600" baseline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у</a:t>
                      </a:r>
                      <a:r>
                        <a:rPr lang="ru-RU" sz="16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читель ОБЗР</a:t>
                      </a:r>
                      <a:endParaRPr lang="ru-RU" sz="16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ru-RU" sz="16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89264147372</a:t>
                      </a:r>
                      <a:endParaRPr lang="ru-RU" sz="16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6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УК №1</a:t>
                      </a:r>
                      <a:endParaRPr kumimoji="0" lang="ru-RU" sz="16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panose="020B0604020202020204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ru-RU" sz="16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музей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66450614"/>
                  </a:ext>
                </a:extLst>
              </a:tr>
              <a:tr h="41728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ru-RU" sz="1600" b="1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9д</a:t>
                      </a:r>
                      <a:endParaRPr lang="ru-RU" sz="16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ru-RU" sz="16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Кузьмина Светлана </a:t>
                      </a:r>
                      <a:r>
                        <a:rPr lang="ru-RU" sz="16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Валерьевна, учитель русского</a:t>
                      </a:r>
                      <a:r>
                        <a:rPr lang="ru-RU" sz="1600" baseline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языка и литературы</a:t>
                      </a:r>
                      <a:endParaRPr lang="ru-RU" sz="16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ru-RU" sz="16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89854528077</a:t>
                      </a:r>
                      <a:endParaRPr lang="ru-RU" sz="16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УК №2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ru-RU" sz="16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36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35863544"/>
                  </a:ext>
                </a:extLst>
              </a:tr>
              <a:tr h="41728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ru-RU" sz="1600" b="1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9ж</a:t>
                      </a:r>
                      <a:endParaRPr lang="ru-RU" sz="16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Павлова Ольга </a:t>
                      </a:r>
                      <a:r>
                        <a:rPr lang="ru-RU" sz="16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Анатольевна, учитель русского</a:t>
                      </a:r>
                      <a:r>
                        <a:rPr lang="ru-RU" sz="1600" baseline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языка и литературы</a:t>
                      </a:r>
                      <a:endParaRPr lang="ru-RU" sz="1600" dirty="0" smtClean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ru-RU" sz="16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89107796748</a:t>
                      </a:r>
                      <a:endParaRPr lang="ru-RU" sz="16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УК №3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ru-RU" sz="16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307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87524357"/>
                  </a:ext>
                </a:extLst>
              </a:tr>
              <a:tr h="41728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ru-RU" sz="1600" b="1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9з</a:t>
                      </a:r>
                      <a:endParaRPr lang="ru-RU" sz="16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Николаева Наталья </a:t>
                      </a:r>
                      <a:r>
                        <a:rPr lang="ru-RU" sz="16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Васильевна, учитель географии</a:t>
                      </a:r>
                      <a:endParaRPr lang="ru-RU" sz="16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ru-RU" sz="16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89166854653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УК №3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ru-RU" sz="16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306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33174938"/>
                  </a:ext>
                </a:extLst>
              </a:tr>
              <a:tr h="41728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ru-RU" sz="1600" b="1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9и</a:t>
                      </a:r>
                      <a:endParaRPr lang="ru-RU" sz="16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ru-RU" sz="1600" dirty="0" err="1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Мариничева</a:t>
                      </a:r>
                      <a:r>
                        <a:rPr lang="ru-RU" sz="16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Марина </a:t>
                      </a:r>
                      <a:r>
                        <a:rPr lang="ru-RU" sz="16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Анатольевна, учитель русского</a:t>
                      </a:r>
                      <a:r>
                        <a:rPr lang="ru-RU" sz="1600" baseline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языка и литературы</a:t>
                      </a:r>
                      <a:endParaRPr lang="ru-RU" sz="1600" dirty="0" smtClean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89851903539</a:t>
                      </a:r>
                      <a:endParaRPr lang="ru-RU" sz="16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УК №3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ru-RU" sz="16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309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13299066"/>
                  </a:ext>
                </a:extLst>
              </a:tr>
              <a:tr h="41728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ru-RU" sz="1600" b="1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9о</a:t>
                      </a:r>
                      <a:endParaRPr lang="ru-RU" sz="16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ru-RU" sz="16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Семенова </a:t>
                      </a:r>
                      <a:r>
                        <a:rPr lang="ru-RU" sz="1600" dirty="0" err="1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Наринэ</a:t>
                      </a:r>
                      <a:r>
                        <a:rPr lang="ru-RU" sz="16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600" dirty="0" err="1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Самвеловна</a:t>
                      </a:r>
                      <a:r>
                        <a:rPr lang="ru-RU" sz="16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, учитель немецкого языка</a:t>
                      </a:r>
                      <a:endParaRPr lang="ru-RU" sz="16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ru-RU" sz="16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89778395010</a:t>
                      </a:r>
                      <a:endParaRPr lang="ru-RU" sz="16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УК №4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ru-RU" sz="16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410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3041810"/>
                  </a:ext>
                </a:extLst>
              </a:tr>
              <a:tr h="41728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ru-RU" sz="1600" b="1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9п</a:t>
                      </a:r>
                      <a:endParaRPr lang="ru-RU" sz="16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ru-RU" sz="16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Бланк Данила Алексеевич, учитель обществознания</a:t>
                      </a:r>
                      <a:endParaRPr lang="ru-RU" sz="16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ru-RU" sz="16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89165544473</a:t>
                      </a:r>
                      <a:endParaRPr lang="ru-RU" sz="16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УК №4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ru-RU" sz="16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306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111957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444372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Conector recto 12">
            <a:extLst>
              <a:ext uri="{FF2B5EF4-FFF2-40B4-BE49-F238E27FC236}">
                <a16:creationId xmlns:a16="http://schemas.microsoft.com/office/drawing/2014/main" id="{248F890C-1C51-4988-AD5B-BBD49965915B}"/>
              </a:ext>
            </a:extLst>
          </p:cNvPr>
          <p:cNvCxnSpPr>
            <a:cxnSpLocks/>
          </p:cNvCxnSpPr>
          <p:nvPr/>
        </p:nvCxnSpPr>
        <p:spPr>
          <a:xfrm>
            <a:off x="246000" y="0"/>
            <a:ext cx="0" cy="2889000"/>
          </a:xfrm>
          <a:prstGeom prst="line">
            <a:avLst/>
          </a:prstGeom>
          <a:ln w="28575" cap="rnd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Google Shape;93;p13">
            <a:extLst>
              <a:ext uri="{FF2B5EF4-FFF2-40B4-BE49-F238E27FC236}">
                <a16:creationId xmlns:a16="http://schemas.microsoft.com/office/drawing/2014/main" id="{2DA4E6FE-B260-4849-BEF5-AB2220969FBE}"/>
              </a:ext>
            </a:extLst>
          </p:cNvPr>
          <p:cNvSpPr txBox="1"/>
          <p:nvPr/>
        </p:nvSpPr>
        <p:spPr>
          <a:xfrm>
            <a:off x="3102168" y="58132"/>
            <a:ext cx="7567834" cy="5909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0" i="0" u="none" strike="noStrike" kern="1200" cap="none" spc="0" normalizeH="0" baseline="0" noProof="0" dirty="0">
                <a:ln>
                  <a:noFill/>
                </a:ln>
                <a:solidFill>
                  <a:srgbClr val="2091FF"/>
                </a:solidFill>
                <a:effectLst/>
                <a:uLnTx/>
                <a:uFillTx/>
                <a:latin typeface="Tenor Sans"/>
                <a:ea typeface="+mn-ea"/>
                <a:cs typeface="+mn-cs"/>
                <a:sym typeface="Tenor Sans"/>
              </a:rPr>
              <a:t>Педагогический состав классов</a:t>
            </a:r>
          </a:p>
        </p:txBody>
      </p:sp>
      <p:sp>
        <p:nvSpPr>
          <p:cNvPr id="5" name="Google Shape;95;p13">
            <a:extLst>
              <a:ext uri="{FF2B5EF4-FFF2-40B4-BE49-F238E27FC236}">
                <a16:creationId xmlns:a16="http://schemas.microsoft.com/office/drawing/2014/main" id="{CAE8C62C-A325-4E8C-B19B-F589B2ACF9BF}"/>
              </a:ext>
            </a:extLst>
          </p:cNvPr>
          <p:cNvSpPr/>
          <p:nvPr/>
        </p:nvSpPr>
        <p:spPr>
          <a:xfrm>
            <a:off x="0" y="6386358"/>
            <a:ext cx="12192000" cy="471642"/>
          </a:xfrm>
          <a:custGeom>
            <a:avLst/>
            <a:gdLst/>
            <a:ahLst/>
            <a:cxnLst/>
            <a:rect l="l" t="t" r="r" b="b"/>
            <a:pathLst>
              <a:path w="8971816" h="504665" extrusionOk="0">
                <a:moveTo>
                  <a:pt x="0" y="0"/>
                </a:moveTo>
                <a:lnTo>
                  <a:pt x="8971816" y="0"/>
                </a:lnTo>
                <a:lnTo>
                  <a:pt x="8971816" y="504665"/>
                </a:lnTo>
                <a:lnTo>
                  <a:pt x="0" y="504665"/>
                </a:lnTo>
                <a:close/>
              </a:path>
            </a:pathLst>
          </a:custGeom>
          <a:solidFill>
            <a:srgbClr val="0C48BB"/>
          </a:solidFill>
          <a:ln>
            <a:noFill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6" name="Google Shape;98;p13">
            <a:extLst>
              <a:ext uri="{FF2B5EF4-FFF2-40B4-BE49-F238E27FC236}">
                <a16:creationId xmlns:a16="http://schemas.microsoft.com/office/drawing/2014/main" id="{4D8B39C1-A29D-4513-A060-022BDBA81EB7}"/>
              </a:ext>
            </a:extLst>
          </p:cNvPr>
          <p:cNvSpPr/>
          <p:nvPr/>
        </p:nvSpPr>
        <p:spPr>
          <a:xfrm>
            <a:off x="8178800" y="6243609"/>
            <a:ext cx="4013200" cy="223696"/>
          </a:xfrm>
          <a:custGeom>
            <a:avLst/>
            <a:gdLst/>
            <a:ahLst/>
            <a:cxnLst/>
            <a:rect l="l" t="t" r="r" b="b"/>
            <a:pathLst>
              <a:path w="1585462" h="88374" extrusionOk="0">
                <a:moveTo>
                  <a:pt x="0" y="0"/>
                </a:moveTo>
                <a:lnTo>
                  <a:pt x="1585462" y="0"/>
                </a:lnTo>
                <a:lnTo>
                  <a:pt x="1585462" y="88374"/>
                </a:lnTo>
                <a:lnTo>
                  <a:pt x="0" y="88374"/>
                </a:lnTo>
                <a:close/>
              </a:path>
            </a:pathLst>
          </a:custGeom>
          <a:solidFill>
            <a:srgbClr val="B4E3EF"/>
          </a:solidFill>
          <a:ln>
            <a:noFill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9305719A-9CC4-4111-A6F4-ABDB45F706A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371" y="20305"/>
            <a:ext cx="1483925" cy="1143836"/>
          </a:xfrm>
          <a:prstGeom prst="rect">
            <a:avLst/>
          </a:prstGeom>
        </p:spPr>
      </p:pic>
      <p:cxnSp>
        <p:nvCxnSpPr>
          <p:cNvPr id="11" name="Conector recto 7">
            <a:extLst>
              <a:ext uri="{FF2B5EF4-FFF2-40B4-BE49-F238E27FC236}">
                <a16:creationId xmlns:a16="http://schemas.microsoft.com/office/drawing/2014/main" id="{D5BBF92D-8E8A-4F07-9CF6-F8283B786437}"/>
              </a:ext>
            </a:extLst>
          </p:cNvPr>
          <p:cNvCxnSpPr>
            <a:cxnSpLocks/>
          </p:cNvCxnSpPr>
          <p:nvPr/>
        </p:nvCxnSpPr>
        <p:spPr>
          <a:xfrm flipH="1">
            <a:off x="11977763" y="3294000"/>
            <a:ext cx="13237" cy="2766352"/>
          </a:xfrm>
          <a:prstGeom prst="line">
            <a:avLst/>
          </a:prstGeom>
          <a:ln w="25400" cap="rnd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Google Shape;99;p13">
            <a:extLst>
              <a:ext uri="{FF2B5EF4-FFF2-40B4-BE49-F238E27FC236}">
                <a16:creationId xmlns:a16="http://schemas.microsoft.com/office/drawing/2014/main" id="{417098D7-82DD-E565-740F-CAC2FB1D4D06}"/>
              </a:ext>
            </a:extLst>
          </p:cNvPr>
          <p:cNvSpPr/>
          <p:nvPr/>
        </p:nvSpPr>
        <p:spPr>
          <a:xfrm>
            <a:off x="1706456" y="1397986"/>
            <a:ext cx="222250" cy="223696"/>
          </a:xfrm>
          <a:custGeom>
            <a:avLst/>
            <a:gdLst/>
            <a:ahLst/>
            <a:cxnLst/>
            <a:rect l="l" t="t" r="r" b="b"/>
            <a:pathLst>
              <a:path w="87802" h="88374" extrusionOk="0">
                <a:moveTo>
                  <a:pt x="0" y="0"/>
                </a:moveTo>
                <a:lnTo>
                  <a:pt x="87802" y="0"/>
                </a:lnTo>
                <a:lnTo>
                  <a:pt x="87802" y="88374"/>
                </a:lnTo>
                <a:lnTo>
                  <a:pt x="0" y="88374"/>
                </a:lnTo>
                <a:close/>
              </a:path>
            </a:pathLst>
          </a:custGeom>
          <a:solidFill>
            <a:srgbClr val="239EDF"/>
          </a:solidFill>
          <a:ln>
            <a:noFill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7DE7F097-F532-D710-E393-A4E4263BE83C}"/>
              </a:ext>
            </a:extLst>
          </p:cNvPr>
          <p:cNvSpPr txBox="1"/>
          <p:nvPr/>
        </p:nvSpPr>
        <p:spPr>
          <a:xfrm>
            <a:off x="480295" y="1783157"/>
            <a:ext cx="2621873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С 25.08 по 29.08 классные руководители получат скрины с указанием ФИО учителей и количеством часов по предметам.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Возможны некоторые перестановки.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EEF92C4-85C2-9A1C-060F-0780BF9FFBF5}"/>
              </a:ext>
            </a:extLst>
          </p:cNvPr>
          <p:cNvSpPr txBox="1"/>
          <p:nvPr/>
        </p:nvSpPr>
        <p:spPr>
          <a:xfrm>
            <a:off x="409762" y="4501332"/>
            <a:ext cx="2432953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Внимание!</a:t>
            </a: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При комплектовании групп дети должны быть в группе под одним номером.</a:t>
            </a:r>
          </a:p>
        </p:txBody>
      </p:sp>
      <p:sp>
        <p:nvSpPr>
          <p:cNvPr id="12" name="Google Shape;99;p13">
            <a:extLst>
              <a:ext uri="{FF2B5EF4-FFF2-40B4-BE49-F238E27FC236}">
                <a16:creationId xmlns:a16="http://schemas.microsoft.com/office/drawing/2014/main" id="{8706F19A-900B-352C-2969-811734882770}"/>
              </a:ext>
            </a:extLst>
          </p:cNvPr>
          <p:cNvSpPr/>
          <p:nvPr/>
        </p:nvSpPr>
        <p:spPr>
          <a:xfrm>
            <a:off x="1595331" y="4275627"/>
            <a:ext cx="222250" cy="223696"/>
          </a:xfrm>
          <a:custGeom>
            <a:avLst/>
            <a:gdLst/>
            <a:ahLst/>
            <a:cxnLst/>
            <a:rect l="l" t="t" r="r" b="b"/>
            <a:pathLst>
              <a:path w="87802" h="88374" extrusionOk="0">
                <a:moveTo>
                  <a:pt x="0" y="0"/>
                </a:moveTo>
                <a:lnTo>
                  <a:pt x="87802" y="0"/>
                </a:lnTo>
                <a:lnTo>
                  <a:pt x="87802" y="88374"/>
                </a:lnTo>
                <a:lnTo>
                  <a:pt x="0" y="88374"/>
                </a:lnTo>
                <a:close/>
              </a:path>
            </a:pathLst>
          </a:custGeom>
          <a:solidFill>
            <a:srgbClr val="239EDF"/>
          </a:solidFill>
          <a:ln>
            <a:noFill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46567" y="690810"/>
            <a:ext cx="6317187" cy="55228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34357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EEEDD08-B53D-880D-DBCC-A8FA78420E5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" name="Conector recto 7">
            <a:extLst>
              <a:ext uri="{FF2B5EF4-FFF2-40B4-BE49-F238E27FC236}">
                <a16:creationId xmlns:a16="http://schemas.microsoft.com/office/drawing/2014/main" id="{080B436C-DD9A-4DC9-41EC-26EBB1434EFA}"/>
              </a:ext>
            </a:extLst>
          </p:cNvPr>
          <p:cNvCxnSpPr>
            <a:cxnSpLocks/>
          </p:cNvCxnSpPr>
          <p:nvPr/>
        </p:nvCxnSpPr>
        <p:spPr>
          <a:xfrm flipH="1">
            <a:off x="11977763" y="3550414"/>
            <a:ext cx="13237" cy="2766352"/>
          </a:xfrm>
          <a:prstGeom prst="line">
            <a:avLst/>
          </a:prstGeom>
          <a:ln w="25400" cap="rnd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" name="Conector recto 12">
            <a:extLst>
              <a:ext uri="{FF2B5EF4-FFF2-40B4-BE49-F238E27FC236}">
                <a16:creationId xmlns:a16="http://schemas.microsoft.com/office/drawing/2014/main" id="{6A02BF50-2B1A-CE20-75A2-B3D4E1A67885}"/>
              </a:ext>
            </a:extLst>
          </p:cNvPr>
          <p:cNvCxnSpPr>
            <a:cxnSpLocks/>
          </p:cNvCxnSpPr>
          <p:nvPr/>
        </p:nvCxnSpPr>
        <p:spPr>
          <a:xfrm>
            <a:off x="246000" y="0"/>
            <a:ext cx="0" cy="2889000"/>
          </a:xfrm>
          <a:prstGeom prst="line">
            <a:avLst/>
          </a:prstGeom>
          <a:ln w="28575" cap="rnd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Google Shape;93;p13">
            <a:extLst>
              <a:ext uri="{FF2B5EF4-FFF2-40B4-BE49-F238E27FC236}">
                <a16:creationId xmlns:a16="http://schemas.microsoft.com/office/drawing/2014/main" id="{0D0322CD-46AF-3680-6931-68ED1AD7B708}"/>
              </a:ext>
            </a:extLst>
          </p:cNvPr>
          <p:cNvSpPr txBox="1"/>
          <p:nvPr/>
        </p:nvSpPr>
        <p:spPr>
          <a:xfrm>
            <a:off x="413796" y="0"/>
            <a:ext cx="6521600" cy="7386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000" b="1" i="0" u="none" strike="noStrike" kern="1200" cap="none" spc="0" normalizeH="0" baseline="0" noProof="0" dirty="0">
                <a:ln>
                  <a:noFill/>
                </a:ln>
                <a:solidFill>
                  <a:srgbClr val="2091FF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  <a:sym typeface="Tenor Sans"/>
              </a:rPr>
              <a:t>Повестка</a:t>
            </a:r>
            <a:endParaRPr kumimoji="0" sz="1000" b="1" i="0" u="none" strike="noStrike" kern="1200" cap="none" spc="0" normalizeH="0" baseline="0" noProof="0" dirty="0">
              <a:ln>
                <a:noFill/>
              </a:ln>
              <a:solidFill>
                <a:srgbClr val="2091FF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5" name="Google Shape;95;p13">
            <a:extLst>
              <a:ext uri="{FF2B5EF4-FFF2-40B4-BE49-F238E27FC236}">
                <a16:creationId xmlns:a16="http://schemas.microsoft.com/office/drawing/2014/main" id="{B04D4A2A-9445-F481-5C7E-E5C6EB464516}"/>
              </a:ext>
            </a:extLst>
          </p:cNvPr>
          <p:cNvSpPr/>
          <p:nvPr/>
        </p:nvSpPr>
        <p:spPr>
          <a:xfrm>
            <a:off x="0" y="6526858"/>
            <a:ext cx="12192000" cy="331142"/>
          </a:xfrm>
          <a:custGeom>
            <a:avLst/>
            <a:gdLst/>
            <a:ahLst/>
            <a:cxnLst/>
            <a:rect l="l" t="t" r="r" b="b"/>
            <a:pathLst>
              <a:path w="8971816" h="504665" extrusionOk="0">
                <a:moveTo>
                  <a:pt x="0" y="0"/>
                </a:moveTo>
                <a:lnTo>
                  <a:pt x="8971816" y="0"/>
                </a:lnTo>
                <a:lnTo>
                  <a:pt x="8971816" y="504665"/>
                </a:lnTo>
                <a:lnTo>
                  <a:pt x="0" y="504665"/>
                </a:lnTo>
                <a:close/>
              </a:path>
            </a:pathLst>
          </a:custGeom>
          <a:solidFill>
            <a:srgbClr val="2091FF"/>
          </a:solidFill>
          <a:ln>
            <a:noFill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6" name="Google Shape;98;p13">
            <a:extLst>
              <a:ext uri="{FF2B5EF4-FFF2-40B4-BE49-F238E27FC236}">
                <a16:creationId xmlns:a16="http://schemas.microsoft.com/office/drawing/2014/main" id="{D03AE78B-F865-E53E-DFFF-80265880223C}"/>
              </a:ext>
            </a:extLst>
          </p:cNvPr>
          <p:cNvSpPr/>
          <p:nvPr/>
        </p:nvSpPr>
        <p:spPr>
          <a:xfrm>
            <a:off x="8187592" y="6299182"/>
            <a:ext cx="4013200" cy="223696"/>
          </a:xfrm>
          <a:custGeom>
            <a:avLst/>
            <a:gdLst/>
            <a:ahLst/>
            <a:cxnLst/>
            <a:rect l="l" t="t" r="r" b="b"/>
            <a:pathLst>
              <a:path w="1585462" h="88374" extrusionOk="0">
                <a:moveTo>
                  <a:pt x="0" y="0"/>
                </a:moveTo>
                <a:lnTo>
                  <a:pt x="1585462" y="0"/>
                </a:lnTo>
                <a:lnTo>
                  <a:pt x="1585462" y="88374"/>
                </a:lnTo>
                <a:lnTo>
                  <a:pt x="0" y="88374"/>
                </a:ln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8" name="Объект 2">
            <a:extLst>
              <a:ext uri="{FF2B5EF4-FFF2-40B4-BE49-F238E27FC236}">
                <a16:creationId xmlns:a16="http://schemas.microsoft.com/office/drawing/2014/main" id="{20D26C34-8591-E014-F00A-F5D4C2506BC3}"/>
              </a:ext>
            </a:extLst>
          </p:cNvPr>
          <p:cNvSpPr txBox="1">
            <a:spLocks/>
          </p:cNvSpPr>
          <p:nvPr/>
        </p:nvSpPr>
        <p:spPr>
          <a:xfrm>
            <a:off x="593286" y="777215"/>
            <a:ext cx="10190113" cy="5695177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AutoNum type="arabicPeriod"/>
              <a:tabLst/>
              <a:defRPr/>
            </a:pP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Формы получения образования.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AutoNum type="arabicPeriod"/>
              <a:tabLst/>
              <a:defRPr/>
            </a:pP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Календарный учебный график на 2025-2026 уч. год (начало, продолжительность, окончание учебного года; расписание звонков; расписание каникул).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AutoNum type="arabicPeriod"/>
              <a:tabLst/>
              <a:defRPr/>
            </a:pP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Организация занятий 01.09.2025, 02.09.2025.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AutoNum type="arabicPeriod"/>
              <a:tabLst/>
              <a:defRPr/>
            </a:pPr>
            <a:r>
              <a:rPr kumimoji="0" lang="ru-RU" sz="200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Классное руководство. Педагогический состав классов.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AutoNum type="arabicPeriod"/>
              <a:tabLst/>
              <a:defRPr/>
            </a:pP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Учебный план. План внеурочной занятости. 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AutoNum type="arabicPeriod"/>
              <a:tabLst/>
              <a:defRPr/>
            </a:pP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Расписание учебных занятий и внеурочной деятельности.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AutoNum type="arabicPeriod"/>
              <a:tabLst/>
              <a:defRPr/>
            </a:pP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Государственная итоговая аттестация. Диагностики (независимая экспертиза). 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AutoNum type="arabicPeriod"/>
              <a:tabLst/>
              <a:defRPr/>
            </a:pP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Учебники и учебные принадлежности.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AutoNum type="arabicPeriod"/>
              <a:tabLst/>
              <a:defRPr/>
            </a:pP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Дополнительное образование. Группы присмотра и ухода за детьми.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AutoNum type="arabicPeriod"/>
              <a:tabLst/>
              <a:defRPr/>
            </a:pP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Внешний вид.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AutoNum type="arabicPeriod"/>
              <a:tabLst/>
              <a:defRPr/>
            </a:pP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Стоимость питания. Льготное питание.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AutoNum type="arabicPeriod"/>
              <a:tabLst/>
              <a:defRPr/>
            </a:pP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Контакты и взаимодействие. Где посмотреть информацию?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AutoNum type="arabicPeriod"/>
              <a:tabLst/>
              <a:defRPr/>
            </a:pP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Ответы на вопросы.</a:t>
            </a: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46F8807E-D853-2312-0E0C-E599C17538D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06000" y="170164"/>
            <a:ext cx="1483925" cy="1143836"/>
          </a:xfrm>
          <a:prstGeom prst="rect">
            <a:avLst/>
          </a:prstGeom>
        </p:spPr>
      </p:pic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56F3C51F-A614-52DD-0F89-AF58D4BBE6EA}"/>
              </a:ext>
            </a:extLst>
          </p:cNvPr>
          <p:cNvSpPr/>
          <p:nvPr/>
        </p:nvSpPr>
        <p:spPr>
          <a:xfrm>
            <a:off x="11765734" y="6472392"/>
            <a:ext cx="346570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sym typeface="Century Gothic"/>
              </a:rPr>
              <a:t>1</a:t>
            </a:r>
            <a:endParaRPr kumimoji="0" lang="ru-RU" sz="22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B6CD7377-8B5A-0E7A-FD86-431943B20B5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98056" y="3777470"/>
            <a:ext cx="1794040" cy="23487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10869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BFBB14E7-5535-4104-A465-774F499E80B4}"/>
              </a:ext>
            </a:extLst>
          </p:cNvPr>
          <p:cNvSpPr/>
          <p:nvPr/>
        </p:nvSpPr>
        <p:spPr>
          <a:xfrm>
            <a:off x="0" y="244564"/>
            <a:ext cx="12192000" cy="931765"/>
          </a:xfrm>
          <a:prstGeom prst="rect">
            <a:avLst/>
          </a:prstGeom>
          <a:gradFill>
            <a:gsLst>
              <a:gs pos="0">
                <a:srgbClr val="180A6C"/>
              </a:gs>
              <a:gs pos="100000">
                <a:srgbClr val="2091FF"/>
              </a:gs>
            </a:gsLst>
            <a:lin ang="3000000" scaled="0"/>
          </a:gradFill>
          <a:ln>
            <a:solidFill>
              <a:srgbClr val="2091FF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3" name="Google Shape;93;p13">
            <a:extLst>
              <a:ext uri="{FF2B5EF4-FFF2-40B4-BE49-F238E27FC236}">
                <a16:creationId xmlns:a16="http://schemas.microsoft.com/office/drawing/2014/main" id="{2DA4E6FE-B260-4849-BEF5-AB2220969FBE}"/>
              </a:ext>
            </a:extLst>
          </p:cNvPr>
          <p:cNvSpPr txBox="1"/>
          <p:nvPr/>
        </p:nvSpPr>
        <p:spPr>
          <a:xfrm>
            <a:off x="2640029" y="451913"/>
            <a:ext cx="9117080" cy="5170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  <a:sym typeface="Tenor Sans"/>
              </a:rPr>
              <a:t>Федеральные образовательные программы</a:t>
            </a:r>
          </a:p>
        </p:txBody>
      </p:sp>
      <p:sp>
        <p:nvSpPr>
          <p:cNvPr id="5" name="Google Shape;95;p13">
            <a:extLst>
              <a:ext uri="{FF2B5EF4-FFF2-40B4-BE49-F238E27FC236}">
                <a16:creationId xmlns:a16="http://schemas.microsoft.com/office/drawing/2014/main" id="{CAE8C62C-A325-4E8C-B19B-F589B2ACF9BF}"/>
              </a:ext>
            </a:extLst>
          </p:cNvPr>
          <p:cNvSpPr/>
          <p:nvPr/>
        </p:nvSpPr>
        <p:spPr>
          <a:xfrm>
            <a:off x="0" y="6172200"/>
            <a:ext cx="12192000" cy="685800"/>
          </a:xfrm>
          <a:custGeom>
            <a:avLst/>
            <a:gdLst/>
            <a:ahLst/>
            <a:cxnLst/>
            <a:rect l="l" t="t" r="r" b="b"/>
            <a:pathLst>
              <a:path w="8971816" h="504665" extrusionOk="0">
                <a:moveTo>
                  <a:pt x="0" y="0"/>
                </a:moveTo>
                <a:lnTo>
                  <a:pt x="8971816" y="0"/>
                </a:lnTo>
                <a:lnTo>
                  <a:pt x="8971816" y="504665"/>
                </a:lnTo>
                <a:lnTo>
                  <a:pt x="0" y="504665"/>
                </a:lnTo>
                <a:close/>
              </a:path>
            </a:pathLst>
          </a:custGeom>
          <a:solidFill>
            <a:srgbClr val="2091FF"/>
          </a:solidFill>
          <a:ln>
            <a:noFill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6" name="Google Shape;98;p13">
            <a:extLst>
              <a:ext uri="{FF2B5EF4-FFF2-40B4-BE49-F238E27FC236}">
                <a16:creationId xmlns:a16="http://schemas.microsoft.com/office/drawing/2014/main" id="{4D8B39C1-A29D-4513-A060-022BDBA81EB7}"/>
              </a:ext>
            </a:extLst>
          </p:cNvPr>
          <p:cNvSpPr/>
          <p:nvPr/>
        </p:nvSpPr>
        <p:spPr>
          <a:xfrm>
            <a:off x="8264985" y="6060352"/>
            <a:ext cx="4013200" cy="223696"/>
          </a:xfrm>
          <a:custGeom>
            <a:avLst/>
            <a:gdLst/>
            <a:ahLst/>
            <a:cxnLst/>
            <a:rect l="l" t="t" r="r" b="b"/>
            <a:pathLst>
              <a:path w="1585462" h="88374" extrusionOk="0">
                <a:moveTo>
                  <a:pt x="0" y="0"/>
                </a:moveTo>
                <a:lnTo>
                  <a:pt x="1585462" y="0"/>
                </a:lnTo>
                <a:lnTo>
                  <a:pt x="1585462" y="88374"/>
                </a:lnTo>
                <a:lnTo>
                  <a:pt x="0" y="88374"/>
                </a:lnTo>
                <a:close/>
              </a:path>
            </a:pathLst>
          </a:custGeom>
          <a:solidFill>
            <a:srgbClr val="B4E3EF"/>
          </a:solidFill>
          <a:ln>
            <a:noFill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AEA09460-326A-4F9F-9650-E339079D20F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0053" y="34427"/>
            <a:ext cx="2119923" cy="1236622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330296" y="3773873"/>
            <a:ext cx="4013200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enor Sans" panose="020B0604020202020204" charset="-52"/>
                <a:ea typeface="+mn-ea"/>
                <a:cs typeface="Assistant" panose="020B0604020202020204" charset="-79"/>
              </a:rPr>
              <a:t>1. </a:t>
            </a:r>
            <a:r>
              <a:rPr kumimoji="0" lang="ru-RU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enor Sans" panose="020B0604020202020204" charset="-52"/>
                <a:ea typeface="+mn-ea"/>
                <a:cs typeface="Assistant" panose="020B0604020202020204" charset="-79"/>
              </a:rPr>
              <a:t>Создание единого образовательного пространства во всей стране.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enor Sans" panose="020B0604020202020204" charset="-52"/>
                <a:ea typeface="+mn-ea"/>
                <a:cs typeface="Assistant" panose="020B0604020202020204" charset="-79"/>
              </a:rPr>
              <a:t>2. </a:t>
            </a:r>
            <a:r>
              <a:rPr kumimoji="0" lang="ru-RU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enor Sans" panose="020B0604020202020204" charset="-52"/>
                <a:ea typeface="+mn-ea"/>
                <a:cs typeface="Assistant" panose="020B0604020202020204" charset="-79"/>
              </a:rPr>
              <a:t>Формирование единого содержания образования.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enor Sans" panose="020B0604020202020204" charset="-52"/>
                <a:ea typeface="+mn-ea"/>
                <a:cs typeface="Assistant" panose="020B0604020202020204" charset="-79"/>
              </a:rPr>
              <a:t>3. </a:t>
            </a:r>
            <a:r>
              <a:rPr kumimoji="0" lang="ru-RU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enor Sans" panose="020B0604020202020204" charset="-52"/>
                <a:ea typeface="+mn-ea"/>
                <a:cs typeface="Assistant" panose="020B0604020202020204" charset="-79"/>
              </a:rPr>
              <a:t>Устранение барьеров для учеников при переходе из школы в школу.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23629" y="1599573"/>
            <a:ext cx="388580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enor Sans" panose="020B0604020202020204" charset="-52"/>
                <a:ea typeface="+mn-ea"/>
                <a:cs typeface="Assistant" panose="020B0604020202020204" charset="-79"/>
              </a:rPr>
              <a:t>Федеральный учебный план</a:t>
            </a:r>
          </a:p>
        </p:txBody>
      </p:sp>
      <p:pic>
        <p:nvPicPr>
          <p:cNvPr id="2050" name="Picture 2" descr="Picture background"/>
          <p:cNvPicPr>
            <a:picLocks noChangeAspect="1" noChangeArrowheads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489" y="1563291"/>
            <a:ext cx="405614" cy="4056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1741609" y="2290453"/>
            <a:ext cx="312919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enor Sans" panose="020B0604020202020204" charset="-52"/>
                <a:ea typeface="+mn-ea"/>
                <a:cs typeface="Assistant" panose="020B0604020202020204" charset="-79"/>
              </a:rPr>
              <a:t>Федеральный план ВД</a:t>
            </a:r>
          </a:p>
        </p:txBody>
      </p:sp>
      <p:pic>
        <p:nvPicPr>
          <p:cNvPr id="14" name="Picture 2" descr="Picture background"/>
          <p:cNvPicPr>
            <a:picLocks noChangeAspect="1" noChangeArrowheads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5469" y="2254171"/>
            <a:ext cx="405614" cy="4056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extBox 14"/>
          <p:cNvSpPr txBox="1"/>
          <p:nvPr/>
        </p:nvSpPr>
        <p:spPr>
          <a:xfrm>
            <a:off x="3662913" y="2913550"/>
            <a:ext cx="254589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enor Sans" panose="020B0604020202020204" charset="-52"/>
                <a:ea typeface="+mn-ea"/>
                <a:cs typeface="Assistant" panose="020B0604020202020204" charset="-79"/>
              </a:rPr>
              <a:t>Федеральный КУГ</a:t>
            </a:r>
          </a:p>
        </p:txBody>
      </p:sp>
      <p:pic>
        <p:nvPicPr>
          <p:cNvPr id="16" name="Picture 2" descr="Picture background"/>
          <p:cNvPicPr>
            <a:picLocks noChangeAspect="1" noChangeArrowheads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66773" y="2813371"/>
            <a:ext cx="405614" cy="4695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TextBox 18"/>
          <p:cNvSpPr txBox="1"/>
          <p:nvPr/>
        </p:nvSpPr>
        <p:spPr>
          <a:xfrm>
            <a:off x="4961325" y="3641802"/>
            <a:ext cx="494821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enor Sans" panose="020B0604020202020204" charset="-52"/>
                <a:ea typeface="+mn-ea"/>
                <a:cs typeface="Assistant" panose="020B0604020202020204" charset="-79"/>
              </a:rPr>
              <a:t>Федеральная программа воспитания</a:t>
            </a:r>
          </a:p>
        </p:txBody>
      </p:sp>
      <p:pic>
        <p:nvPicPr>
          <p:cNvPr id="20" name="Picture 2" descr="Picture background"/>
          <p:cNvPicPr>
            <a:picLocks noChangeAspect="1" noChangeArrowheads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5185" y="3605520"/>
            <a:ext cx="405614" cy="4056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TextBox 20"/>
          <p:cNvSpPr txBox="1"/>
          <p:nvPr/>
        </p:nvSpPr>
        <p:spPr>
          <a:xfrm>
            <a:off x="5690284" y="4594903"/>
            <a:ext cx="650171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enor Sans" panose="020B0604020202020204" charset="-52"/>
                <a:ea typeface="+mn-ea"/>
                <a:cs typeface="Assistant" panose="020B0604020202020204" charset="-79"/>
              </a:rPr>
              <a:t>Федеральные программы по всем предметам УП</a:t>
            </a:r>
          </a:p>
        </p:txBody>
      </p:sp>
      <p:pic>
        <p:nvPicPr>
          <p:cNvPr id="22" name="Picture 2" descr="Picture background"/>
          <p:cNvPicPr>
            <a:picLocks noChangeAspect="1" noChangeArrowheads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94144" y="4558621"/>
            <a:ext cx="405614" cy="4056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90307" y="1358920"/>
            <a:ext cx="5468318" cy="15546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44686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Conector recto 12">
            <a:extLst>
              <a:ext uri="{FF2B5EF4-FFF2-40B4-BE49-F238E27FC236}">
                <a16:creationId xmlns:a16="http://schemas.microsoft.com/office/drawing/2014/main" id="{D64B7A87-77B9-4B39-B113-C8F11A5FF3DD}"/>
              </a:ext>
            </a:extLst>
          </p:cNvPr>
          <p:cNvCxnSpPr>
            <a:cxnSpLocks/>
          </p:cNvCxnSpPr>
          <p:nvPr/>
        </p:nvCxnSpPr>
        <p:spPr>
          <a:xfrm flipH="1">
            <a:off x="1" y="991846"/>
            <a:ext cx="12191999" cy="1455"/>
          </a:xfrm>
          <a:prstGeom prst="line">
            <a:avLst/>
          </a:prstGeom>
          <a:ln w="12700" cap="rnd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onector recto 12">
            <a:extLst>
              <a:ext uri="{FF2B5EF4-FFF2-40B4-BE49-F238E27FC236}">
                <a16:creationId xmlns:a16="http://schemas.microsoft.com/office/drawing/2014/main" id="{9358654C-2247-41FA-823E-22C9DF5F1498}"/>
              </a:ext>
            </a:extLst>
          </p:cNvPr>
          <p:cNvCxnSpPr>
            <a:cxnSpLocks/>
          </p:cNvCxnSpPr>
          <p:nvPr/>
        </p:nvCxnSpPr>
        <p:spPr>
          <a:xfrm flipH="1">
            <a:off x="1" y="6586685"/>
            <a:ext cx="12191999" cy="1455"/>
          </a:xfrm>
          <a:prstGeom prst="line">
            <a:avLst/>
          </a:prstGeom>
          <a:ln w="12700" cap="rnd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Google Shape;93;p13">
            <a:extLst>
              <a:ext uri="{FF2B5EF4-FFF2-40B4-BE49-F238E27FC236}">
                <a16:creationId xmlns:a16="http://schemas.microsoft.com/office/drawing/2014/main" id="{9337968A-39D7-4BC8-B61D-2F4E99820CD1}"/>
              </a:ext>
            </a:extLst>
          </p:cNvPr>
          <p:cNvSpPr txBox="1"/>
          <p:nvPr/>
        </p:nvSpPr>
        <p:spPr>
          <a:xfrm>
            <a:off x="10071114" y="2903595"/>
            <a:ext cx="2512291" cy="8863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>
                <a:ln>
                  <a:noFill/>
                </a:ln>
                <a:solidFill>
                  <a:srgbClr val="2091FF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  <a:sym typeface="Tenor Sans"/>
              </a:rPr>
              <a:t>Учебный </a:t>
            </a:r>
          </a:p>
          <a:p>
            <a:pPr marL="0" marR="0" lvl="0" indent="0" algn="ctr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>
                <a:ln>
                  <a:noFill/>
                </a:ln>
                <a:solidFill>
                  <a:srgbClr val="2091FF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  <a:sym typeface="Tenor Sans"/>
              </a:rPr>
              <a:t>план</a:t>
            </a:r>
            <a:endParaRPr kumimoji="0" sz="600" b="1" i="0" u="none" strike="noStrike" kern="1200" cap="none" spc="0" normalizeH="0" baseline="0" noProof="0" dirty="0">
              <a:ln>
                <a:noFill/>
              </a:ln>
              <a:solidFill>
                <a:srgbClr val="2091FF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977A0C71-C469-4050-F76F-08D7D7C5A58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82365"/>
            <a:ext cx="1046251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83176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Conector recto 12">
            <a:extLst>
              <a:ext uri="{FF2B5EF4-FFF2-40B4-BE49-F238E27FC236}">
                <a16:creationId xmlns:a16="http://schemas.microsoft.com/office/drawing/2014/main" id="{D64B7A87-77B9-4B39-B113-C8F11A5FF3DD}"/>
              </a:ext>
            </a:extLst>
          </p:cNvPr>
          <p:cNvCxnSpPr>
            <a:cxnSpLocks/>
          </p:cNvCxnSpPr>
          <p:nvPr/>
        </p:nvCxnSpPr>
        <p:spPr>
          <a:xfrm flipH="1">
            <a:off x="1" y="991846"/>
            <a:ext cx="12191999" cy="1455"/>
          </a:xfrm>
          <a:prstGeom prst="line">
            <a:avLst/>
          </a:prstGeom>
          <a:ln w="12700" cap="rnd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onector recto 12">
            <a:extLst>
              <a:ext uri="{FF2B5EF4-FFF2-40B4-BE49-F238E27FC236}">
                <a16:creationId xmlns:a16="http://schemas.microsoft.com/office/drawing/2014/main" id="{9358654C-2247-41FA-823E-22C9DF5F1498}"/>
              </a:ext>
            </a:extLst>
          </p:cNvPr>
          <p:cNvCxnSpPr>
            <a:cxnSpLocks/>
          </p:cNvCxnSpPr>
          <p:nvPr/>
        </p:nvCxnSpPr>
        <p:spPr>
          <a:xfrm flipH="1">
            <a:off x="1" y="6586685"/>
            <a:ext cx="12191999" cy="1455"/>
          </a:xfrm>
          <a:prstGeom prst="line">
            <a:avLst/>
          </a:prstGeom>
          <a:ln w="12700" cap="rnd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rcRect t="3258"/>
          <a:stretch>
            <a:fillRect/>
          </a:stretch>
        </p:blipFill>
        <p:spPr>
          <a:xfrm>
            <a:off x="4989395" y="106677"/>
            <a:ext cx="6927969" cy="6666695"/>
          </a:xfrm>
          <a:prstGeom prst="rect">
            <a:avLst/>
          </a:prstGeom>
        </p:spPr>
      </p:pic>
      <p:sp>
        <p:nvSpPr>
          <p:cNvPr id="11" name="Google Shape;93;p13">
            <a:extLst>
              <a:ext uri="{FF2B5EF4-FFF2-40B4-BE49-F238E27FC236}">
                <a16:creationId xmlns:a16="http://schemas.microsoft.com/office/drawing/2014/main" id="{9337968A-39D7-4BC8-B61D-2F4E99820CD1}"/>
              </a:ext>
            </a:extLst>
          </p:cNvPr>
          <p:cNvSpPr txBox="1"/>
          <p:nvPr/>
        </p:nvSpPr>
        <p:spPr>
          <a:xfrm>
            <a:off x="617653" y="3131671"/>
            <a:ext cx="4371742" cy="10341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0" u="none" strike="noStrike" kern="1200" cap="none" spc="0" normalizeH="0" baseline="0" noProof="0" dirty="0">
                <a:ln>
                  <a:noFill/>
                </a:ln>
                <a:solidFill>
                  <a:srgbClr val="2091FF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  <a:sym typeface="Tenor Sans"/>
              </a:rPr>
              <a:t>План внеурочной деятельности</a:t>
            </a:r>
            <a:endParaRPr kumimoji="0" sz="700" b="1" i="0" u="none" strike="noStrike" kern="1200" cap="none" spc="0" normalizeH="0" baseline="0" noProof="0" dirty="0">
              <a:ln>
                <a:noFill/>
              </a:ln>
              <a:solidFill>
                <a:srgbClr val="2091FF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136024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" name="Conector recto 7">
            <a:extLst>
              <a:ext uri="{FF2B5EF4-FFF2-40B4-BE49-F238E27FC236}">
                <a16:creationId xmlns:a16="http://schemas.microsoft.com/office/drawing/2014/main" id="{D5BBF92D-8E8A-4F07-9CF6-F8283B786437}"/>
              </a:ext>
            </a:extLst>
          </p:cNvPr>
          <p:cNvCxnSpPr>
            <a:cxnSpLocks/>
          </p:cNvCxnSpPr>
          <p:nvPr/>
        </p:nvCxnSpPr>
        <p:spPr>
          <a:xfrm flipH="1">
            <a:off x="11977763" y="3550414"/>
            <a:ext cx="13237" cy="2766352"/>
          </a:xfrm>
          <a:prstGeom prst="line">
            <a:avLst/>
          </a:prstGeom>
          <a:ln w="25400" cap="rnd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" name="Conector recto 12">
            <a:extLst>
              <a:ext uri="{FF2B5EF4-FFF2-40B4-BE49-F238E27FC236}">
                <a16:creationId xmlns:a16="http://schemas.microsoft.com/office/drawing/2014/main" id="{248F890C-1C51-4988-AD5B-BBD49965915B}"/>
              </a:ext>
            </a:extLst>
          </p:cNvPr>
          <p:cNvCxnSpPr>
            <a:cxnSpLocks/>
          </p:cNvCxnSpPr>
          <p:nvPr/>
        </p:nvCxnSpPr>
        <p:spPr>
          <a:xfrm>
            <a:off x="246000" y="0"/>
            <a:ext cx="0" cy="2889000"/>
          </a:xfrm>
          <a:prstGeom prst="line">
            <a:avLst/>
          </a:prstGeom>
          <a:ln w="28575" cap="rnd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Google Shape;93;p13">
            <a:extLst>
              <a:ext uri="{FF2B5EF4-FFF2-40B4-BE49-F238E27FC236}">
                <a16:creationId xmlns:a16="http://schemas.microsoft.com/office/drawing/2014/main" id="{2DA4E6FE-B260-4849-BEF5-AB2220969FBE}"/>
              </a:ext>
            </a:extLst>
          </p:cNvPr>
          <p:cNvSpPr txBox="1"/>
          <p:nvPr/>
        </p:nvSpPr>
        <p:spPr>
          <a:xfrm>
            <a:off x="413796" y="0"/>
            <a:ext cx="6521600" cy="7386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>
              <a:lnSpc>
                <a:spcPct val="120000"/>
              </a:lnSpc>
            </a:pPr>
            <a:r>
              <a:rPr lang="ru-RU" sz="4000" b="1" dirty="0">
                <a:solidFill>
                  <a:srgbClr val="2091FF"/>
                </a:solidFill>
                <a:latin typeface="Century Gothic" panose="020B0502020202020204" pitchFamily="34" charset="0"/>
                <a:sym typeface="Tenor Sans"/>
              </a:rPr>
              <a:t>Повестка</a:t>
            </a:r>
            <a:endParaRPr sz="1000" b="1" dirty="0">
              <a:solidFill>
                <a:srgbClr val="2091FF"/>
              </a:solidFill>
              <a:latin typeface="Century Gothic" panose="020B0502020202020204" pitchFamily="34" charset="0"/>
            </a:endParaRPr>
          </a:p>
        </p:txBody>
      </p:sp>
      <p:sp>
        <p:nvSpPr>
          <p:cNvPr id="5" name="Google Shape;95;p13">
            <a:extLst>
              <a:ext uri="{FF2B5EF4-FFF2-40B4-BE49-F238E27FC236}">
                <a16:creationId xmlns:a16="http://schemas.microsoft.com/office/drawing/2014/main" id="{CAE8C62C-A325-4E8C-B19B-F589B2ACF9BF}"/>
              </a:ext>
            </a:extLst>
          </p:cNvPr>
          <p:cNvSpPr/>
          <p:nvPr/>
        </p:nvSpPr>
        <p:spPr>
          <a:xfrm>
            <a:off x="0" y="6526858"/>
            <a:ext cx="12192000" cy="331142"/>
          </a:xfrm>
          <a:custGeom>
            <a:avLst/>
            <a:gdLst/>
            <a:ahLst/>
            <a:cxnLst/>
            <a:rect l="l" t="t" r="r" b="b"/>
            <a:pathLst>
              <a:path w="8971816" h="504665" extrusionOk="0">
                <a:moveTo>
                  <a:pt x="0" y="0"/>
                </a:moveTo>
                <a:lnTo>
                  <a:pt x="8971816" y="0"/>
                </a:lnTo>
                <a:lnTo>
                  <a:pt x="8971816" y="504665"/>
                </a:lnTo>
                <a:lnTo>
                  <a:pt x="0" y="504665"/>
                </a:lnTo>
                <a:close/>
              </a:path>
            </a:pathLst>
          </a:custGeom>
          <a:solidFill>
            <a:srgbClr val="2091FF"/>
          </a:solidFill>
          <a:ln>
            <a:noFill/>
          </a:ln>
        </p:spPr>
        <p:txBody>
          <a:bodyPr/>
          <a:lstStyle/>
          <a:p>
            <a:endParaRPr lang="ru-RU" dirty="0"/>
          </a:p>
        </p:txBody>
      </p:sp>
      <p:sp>
        <p:nvSpPr>
          <p:cNvPr id="6" name="Google Shape;98;p13">
            <a:extLst>
              <a:ext uri="{FF2B5EF4-FFF2-40B4-BE49-F238E27FC236}">
                <a16:creationId xmlns:a16="http://schemas.microsoft.com/office/drawing/2014/main" id="{4D8B39C1-A29D-4513-A060-022BDBA81EB7}"/>
              </a:ext>
            </a:extLst>
          </p:cNvPr>
          <p:cNvSpPr/>
          <p:nvPr/>
        </p:nvSpPr>
        <p:spPr>
          <a:xfrm>
            <a:off x="8187592" y="6299182"/>
            <a:ext cx="4013200" cy="223696"/>
          </a:xfrm>
          <a:custGeom>
            <a:avLst/>
            <a:gdLst/>
            <a:ahLst/>
            <a:cxnLst/>
            <a:rect l="l" t="t" r="r" b="b"/>
            <a:pathLst>
              <a:path w="1585462" h="88374" extrusionOk="0">
                <a:moveTo>
                  <a:pt x="0" y="0"/>
                </a:moveTo>
                <a:lnTo>
                  <a:pt x="1585462" y="0"/>
                </a:lnTo>
                <a:lnTo>
                  <a:pt x="1585462" y="88374"/>
                </a:lnTo>
                <a:lnTo>
                  <a:pt x="0" y="88374"/>
                </a:ln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txBody>
          <a:bodyPr/>
          <a:lstStyle/>
          <a:p>
            <a:endParaRPr lang="ru-RU" dirty="0"/>
          </a:p>
        </p:txBody>
      </p:sp>
      <p:sp>
        <p:nvSpPr>
          <p:cNvPr id="8" name="Объект 2">
            <a:extLst>
              <a:ext uri="{FF2B5EF4-FFF2-40B4-BE49-F238E27FC236}">
                <a16:creationId xmlns:a16="http://schemas.microsoft.com/office/drawing/2014/main" id="{F1DABCE1-8D7F-4BF3-991A-7E10798AB26B}"/>
              </a:ext>
            </a:extLst>
          </p:cNvPr>
          <p:cNvSpPr txBox="1">
            <a:spLocks/>
          </p:cNvSpPr>
          <p:nvPr/>
        </p:nvSpPr>
        <p:spPr>
          <a:xfrm>
            <a:off x="593286" y="777215"/>
            <a:ext cx="10190113" cy="5695177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just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AutoNum type="arabicPeriod"/>
            </a:pPr>
            <a:r>
              <a:rPr lang="ru-RU" sz="20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Формы получения образования.</a:t>
            </a:r>
          </a:p>
          <a:p>
            <a:pPr marL="342900" indent="-342900" algn="just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AutoNum type="arabicPeriod"/>
            </a:pPr>
            <a:r>
              <a:rPr lang="ru-RU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Календарный учебный график на 2025-2026 уч. год (начало, продолжительность, окончание учебного года; расписание звонков; расписание каникул).</a:t>
            </a:r>
          </a:p>
          <a:p>
            <a:pPr marL="342900" indent="-342900" algn="just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AutoNum type="arabicPeriod"/>
            </a:pPr>
            <a:r>
              <a:rPr lang="ru-RU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Организация занятий 01.09.2025, 02.09.2025.</a:t>
            </a:r>
          </a:p>
          <a:p>
            <a:pPr marL="342900" indent="-342900" algn="just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AutoNum type="arabicPeriod"/>
            </a:pPr>
            <a:r>
              <a:rPr lang="ru-RU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Классное руководство. Педагогический состав классов.</a:t>
            </a:r>
          </a:p>
          <a:p>
            <a:pPr marL="342900" indent="-342900" algn="just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AutoNum type="arabicPeriod"/>
            </a:pPr>
            <a:r>
              <a:rPr lang="ru-RU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Учебный план. План внеурочной занятости. </a:t>
            </a:r>
          </a:p>
          <a:p>
            <a:pPr marL="342900" indent="-342900" algn="just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AutoNum type="arabicPeriod"/>
            </a:pPr>
            <a:r>
              <a:rPr lang="ru-RU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Расписание учебных занятий и внеурочной деятельности.</a:t>
            </a:r>
          </a:p>
          <a:p>
            <a:pPr marL="342900" indent="-342900" algn="just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AutoNum type="arabicPeriod"/>
            </a:pPr>
            <a:r>
              <a:rPr lang="ru-RU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Государственная итоговая аттестация. Диагностики (независимая экспертиза). </a:t>
            </a:r>
          </a:p>
          <a:p>
            <a:pPr marL="342900" indent="-342900" algn="just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AutoNum type="arabicPeriod"/>
            </a:pPr>
            <a:r>
              <a:rPr lang="ru-RU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Учебники и учебные принадлежности.</a:t>
            </a:r>
          </a:p>
          <a:p>
            <a:pPr marL="342900" indent="-342900" algn="just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AutoNum type="arabicPeriod"/>
            </a:pPr>
            <a:r>
              <a:rPr lang="ru-RU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Дополнительное образование. Группы присмотра и ухода за детьми.</a:t>
            </a:r>
          </a:p>
          <a:p>
            <a:pPr marL="342900" indent="-342900" algn="just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AutoNum type="arabicPeriod"/>
            </a:pPr>
            <a:r>
              <a:rPr lang="ru-RU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Внешний вид.</a:t>
            </a:r>
          </a:p>
          <a:p>
            <a:pPr marL="342900" indent="-342900" algn="just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AutoNum type="arabicPeriod"/>
            </a:pPr>
            <a:r>
              <a:rPr lang="ru-RU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Стоимость питания. Льготное питание.</a:t>
            </a:r>
          </a:p>
          <a:p>
            <a:pPr marL="342900" indent="-342900" algn="just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AutoNum type="arabicPeriod"/>
            </a:pPr>
            <a:r>
              <a:rPr lang="ru-RU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Контакты и взаимодействие. Где посмотреть информацию?</a:t>
            </a:r>
          </a:p>
          <a:p>
            <a:pPr marL="342900" indent="-342900" algn="just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AutoNum type="arabicPeriod"/>
            </a:pPr>
            <a:r>
              <a:rPr lang="ru-RU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Ответы на вопросы.</a:t>
            </a: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9305719A-9CC4-4111-A6F4-ABDB45F706A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06000" y="170164"/>
            <a:ext cx="1483925" cy="1143836"/>
          </a:xfrm>
          <a:prstGeom prst="rect">
            <a:avLst/>
          </a:prstGeom>
        </p:spPr>
      </p:pic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8FFF7BD4-415E-4AA5-BE52-87CFC47B0DAD}"/>
              </a:ext>
            </a:extLst>
          </p:cNvPr>
          <p:cNvSpPr/>
          <p:nvPr/>
        </p:nvSpPr>
        <p:spPr>
          <a:xfrm>
            <a:off x="11765734" y="6472392"/>
            <a:ext cx="346570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200" b="1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sym typeface="Century Gothic"/>
              </a:rPr>
              <a:t>1</a:t>
            </a:r>
            <a:endParaRPr lang="ru-RU" sz="2200" dirty="0">
              <a:solidFill>
                <a:schemeClr val="bg1"/>
              </a:solidFill>
            </a:endParaRPr>
          </a:p>
        </p:txBody>
      </p:sp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8866D9DA-8565-6C72-9390-4A6C49F902A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98056" y="3777470"/>
            <a:ext cx="1794040" cy="23487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5986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27175A8-72D6-EDDE-3100-3DBEC4F3B94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Conector recto 12">
            <a:extLst>
              <a:ext uri="{FF2B5EF4-FFF2-40B4-BE49-F238E27FC236}">
                <a16:creationId xmlns:a16="http://schemas.microsoft.com/office/drawing/2014/main" id="{D4E674E0-6C2D-7964-746F-58FC51CF2D33}"/>
              </a:ext>
            </a:extLst>
          </p:cNvPr>
          <p:cNvCxnSpPr>
            <a:cxnSpLocks/>
          </p:cNvCxnSpPr>
          <p:nvPr/>
        </p:nvCxnSpPr>
        <p:spPr>
          <a:xfrm flipH="1">
            <a:off x="1" y="991846"/>
            <a:ext cx="12191999" cy="1455"/>
          </a:xfrm>
          <a:prstGeom prst="line">
            <a:avLst/>
          </a:prstGeom>
          <a:ln w="12700" cap="rnd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onector recto 12">
            <a:extLst>
              <a:ext uri="{FF2B5EF4-FFF2-40B4-BE49-F238E27FC236}">
                <a16:creationId xmlns:a16="http://schemas.microsoft.com/office/drawing/2014/main" id="{558E054B-28BB-A191-83E0-B3B8B66C2153}"/>
              </a:ext>
            </a:extLst>
          </p:cNvPr>
          <p:cNvCxnSpPr>
            <a:cxnSpLocks/>
          </p:cNvCxnSpPr>
          <p:nvPr/>
        </p:nvCxnSpPr>
        <p:spPr>
          <a:xfrm flipH="1">
            <a:off x="1" y="6586685"/>
            <a:ext cx="12191999" cy="1455"/>
          </a:xfrm>
          <a:prstGeom prst="line">
            <a:avLst/>
          </a:prstGeom>
          <a:ln w="12700" cap="rnd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E6D8F6FC-B195-8C45-C9CE-9AE747DCC2D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6977" y="1143000"/>
            <a:ext cx="9824880" cy="1462161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581B78DC-90C3-57CA-AD68-C3B79248FC68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15681"/>
          <a:stretch>
            <a:fillRect/>
          </a:stretch>
        </p:blipFill>
        <p:spPr>
          <a:xfrm>
            <a:off x="646977" y="518735"/>
            <a:ext cx="9844133" cy="474566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BF87C822-4C43-391F-0E3A-466BEF4F0A1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8289" y="2909739"/>
            <a:ext cx="9690977" cy="899055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5495A8C3-6B98-8371-7A8C-B702EFBAC9C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48288" y="4113371"/>
            <a:ext cx="9690977" cy="16636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55142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4268B59-8830-AEF0-E6F0-B5EDE2ED7F6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" name="Conector recto 7">
            <a:extLst>
              <a:ext uri="{FF2B5EF4-FFF2-40B4-BE49-F238E27FC236}">
                <a16:creationId xmlns:a16="http://schemas.microsoft.com/office/drawing/2014/main" id="{93417A1B-909E-B5BF-703B-5195D235FA1B}"/>
              </a:ext>
            </a:extLst>
          </p:cNvPr>
          <p:cNvCxnSpPr>
            <a:cxnSpLocks/>
          </p:cNvCxnSpPr>
          <p:nvPr/>
        </p:nvCxnSpPr>
        <p:spPr>
          <a:xfrm flipH="1">
            <a:off x="11977763" y="3550414"/>
            <a:ext cx="13237" cy="2766352"/>
          </a:xfrm>
          <a:prstGeom prst="line">
            <a:avLst/>
          </a:prstGeom>
          <a:ln w="25400" cap="rnd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" name="Conector recto 12">
            <a:extLst>
              <a:ext uri="{FF2B5EF4-FFF2-40B4-BE49-F238E27FC236}">
                <a16:creationId xmlns:a16="http://schemas.microsoft.com/office/drawing/2014/main" id="{F32467AD-FEF3-D5B4-96D6-43B72D1CE675}"/>
              </a:ext>
            </a:extLst>
          </p:cNvPr>
          <p:cNvCxnSpPr>
            <a:cxnSpLocks/>
          </p:cNvCxnSpPr>
          <p:nvPr/>
        </p:nvCxnSpPr>
        <p:spPr>
          <a:xfrm>
            <a:off x="246000" y="0"/>
            <a:ext cx="0" cy="2889000"/>
          </a:xfrm>
          <a:prstGeom prst="line">
            <a:avLst/>
          </a:prstGeom>
          <a:ln w="28575" cap="rnd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Google Shape;93;p13">
            <a:extLst>
              <a:ext uri="{FF2B5EF4-FFF2-40B4-BE49-F238E27FC236}">
                <a16:creationId xmlns:a16="http://schemas.microsoft.com/office/drawing/2014/main" id="{336CDA3E-A8C7-2F8F-7BE7-093251E327FD}"/>
              </a:ext>
            </a:extLst>
          </p:cNvPr>
          <p:cNvSpPr txBox="1"/>
          <p:nvPr/>
        </p:nvSpPr>
        <p:spPr>
          <a:xfrm>
            <a:off x="413796" y="0"/>
            <a:ext cx="6521600" cy="7386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000" b="1" i="0" u="none" strike="noStrike" kern="1200" cap="none" spc="0" normalizeH="0" baseline="0" noProof="0" dirty="0">
                <a:ln>
                  <a:noFill/>
                </a:ln>
                <a:solidFill>
                  <a:srgbClr val="2091FF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  <a:sym typeface="Tenor Sans"/>
              </a:rPr>
              <a:t>Повестка</a:t>
            </a:r>
            <a:endParaRPr kumimoji="0" sz="1000" b="1" i="0" u="none" strike="noStrike" kern="1200" cap="none" spc="0" normalizeH="0" baseline="0" noProof="0" dirty="0">
              <a:ln>
                <a:noFill/>
              </a:ln>
              <a:solidFill>
                <a:srgbClr val="2091FF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5" name="Google Shape;95;p13">
            <a:extLst>
              <a:ext uri="{FF2B5EF4-FFF2-40B4-BE49-F238E27FC236}">
                <a16:creationId xmlns:a16="http://schemas.microsoft.com/office/drawing/2014/main" id="{1A0A2860-17C4-8E24-2CFC-4F0C8372AF63}"/>
              </a:ext>
            </a:extLst>
          </p:cNvPr>
          <p:cNvSpPr/>
          <p:nvPr/>
        </p:nvSpPr>
        <p:spPr>
          <a:xfrm>
            <a:off x="0" y="6526858"/>
            <a:ext cx="12192000" cy="331142"/>
          </a:xfrm>
          <a:custGeom>
            <a:avLst/>
            <a:gdLst/>
            <a:ahLst/>
            <a:cxnLst/>
            <a:rect l="l" t="t" r="r" b="b"/>
            <a:pathLst>
              <a:path w="8971816" h="504665" extrusionOk="0">
                <a:moveTo>
                  <a:pt x="0" y="0"/>
                </a:moveTo>
                <a:lnTo>
                  <a:pt x="8971816" y="0"/>
                </a:lnTo>
                <a:lnTo>
                  <a:pt x="8971816" y="504665"/>
                </a:lnTo>
                <a:lnTo>
                  <a:pt x="0" y="504665"/>
                </a:lnTo>
                <a:close/>
              </a:path>
            </a:pathLst>
          </a:custGeom>
          <a:solidFill>
            <a:srgbClr val="2091FF"/>
          </a:solidFill>
          <a:ln>
            <a:noFill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6" name="Google Shape;98;p13">
            <a:extLst>
              <a:ext uri="{FF2B5EF4-FFF2-40B4-BE49-F238E27FC236}">
                <a16:creationId xmlns:a16="http://schemas.microsoft.com/office/drawing/2014/main" id="{68B354C9-0652-5EB3-C172-A7692CB3F2A3}"/>
              </a:ext>
            </a:extLst>
          </p:cNvPr>
          <p:cNvSpPr/>
          <p:nvPr/>
        </p:nvSpPr>
        <p:spPr>
          <a:xfrm>
            <a:off x="8187592" y="6299182"/>
            <a:ext cx="4013200" cy="223696"/>
          </a:xfrm>
          <a:custGeom>
            <a:avLst/>
            <a:gdLst/>
            <a:ahLst/>
            <a:cxnLst/>
            <a:rect l="l" t="t" r="r" b="b"/>
            <a:pathLst>
              <a:path w="1585462" h="88374" extrusionOk="0">
                <a:moveTo>
                  <a:pt x="0" y="0"/>
                </a:moveTo>
                <a:lnTo>
                  <a:pt x="1585462" y="0"/>
                </a:lnTo>
                <a:lnTo>
                  <a:pt x="1585462" y="88374"/>
                </a:lnTo>
                <a:lnTo>
                  <a:pt x="0" y="88374"/>
                </a:ln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8" name="Объект 2">
            <a:extLst>
              <a:ext uri="{FF2B5EF4-FFF2-40B4-BE49-F238E27FC236}">
                <a16:creationId xmlns:a16="http://schemas.microsoft.com/office/drawing/2014/main" id="{8442AF09-0DC4-5E12-AE18-8377C9A21755}"/>
              </a:ext>
            </a:extLst>
          </p:cNvPr>
          <p:cNvSpPr txBox="1">
            <a:spLocks/>
          </p:cNvSpPr>
          <p:nvPr/>
        </p:nvSpPr>
        <p:spPr>
          <a:xfrm>
            <a:off x="593286" y="777215"/>
            <a:ext cx="10190113" cy="5695177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AutoNum type="arabicPeriod"/>
              <a:tabLst/>
              <a:defRPr/>
            </a:pP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Формы получения образования.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AutoNum type="arabicPeriod"/>
              <a:tabLst/>
              <a:defRPr/>
            </a:pP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Календарный учебный график на 2025-2026 уч. год (начало, продолжительность, окончание учебного года; расписание звонков; расписание каникул).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AutoNum type="arabicPeriod"/>
              <a:tabLst/>
              <a:defRPr/>
            </a:pP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Организация занятий 01.09.2025, 02.09.2025.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AutoNum type="arabicPeriod"/>
              <a:tabLst/>
              <a:defRPr/>
            </a:pP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Классное руководство. Педагогический состав классов.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AutoNum type="arabicPeriod"/>
              <a:tabLst/>
              <a:defRPr/>
            </a:pPr>
            <a:r>
              <a:rPr kumimoji="0" lang="ru-RU" sz="200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Учебный план. План внеурочной занятости. 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AutoNum type="arabicPeriod"/>
              <a:tabLst/>
              <a:defRPr/>
            </a:pP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Расписание учебных занятий и внеурочной деятельности.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AutoNum type="arabicPeriod"/>
              <a:tabLst/>
              <a:defRPr/>
            </a:pP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Государственная итоговая аттестация. Диагностики (независимая экспертиза). 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AutoNum type="arabicPeriod"/>
              <a:tabLst/>
              <a:defRPr/>
            </a:pP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Учебники и учебные принадлежности.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AutoNum type="arabicPeriod"/>
              <a:tabLst/>
              <a:defRPr/>
            </a:pP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Дополнительное образование. Группы присмотра и ухода за детьми.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AutoNum type="arabicPeriod"/>
              <a:tabLst/>
              <a:defRPr/>
            </a:pP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Внешний вид.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AutoNum type="arabicPeriod"/>
              <a:tabLst/>
              <a:defRPr/>
            </a:pP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Стоимость питания. Льготное питание.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AutoNum type="arabicPeriod"/>
              <a:tabLst/>
              <a:defRPr/>
            </a:pP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Контакты и взаимодействие. Где посмотреть информацию?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AutoNum type="arabicPeriod"/>
              <a:tabLst/>
              <a:defRPr/>
            </a:pP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Ответы на вопросы.</a:t>
            </a: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D85F2C54-5FC5-B7D3-2F84-6BF3DD9D14B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06000" y="170164"/>
            <a:ext cx="1483925" cy="1143836"/>
          </a:xfrm>
          <a:prstGeom prst="rect">
            <a:avLst/>
          </a:prstGeom>
        </p:spPr>
      </p:pic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407C99AC-01C7-DE08-0902-D258D8531675}"/>
              </a:ext>
            </a:extLst>
          </p:cNvPr>
          <p:cNvSpPr/>
          <p:nvPr/>
        </p:nvSpPr>
        <p:spPr>
          <a:xfrm>
            <a:off x="11765734" y="6472392"/>
            <a:ext cx="346570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sym typeface="Century Gothic"/>
              </a:rPr>
              <a:t>1</a:t>
            </a:r>
            <a:endParaRPr kumimoji="0" lang="ru-RU" sz="22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060DB528-0047-CB7C-0045-A492048C041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98056" y="3777470"/>
            <a:ext cx="1794040" cy="23487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90591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BFBB14E7-5535-4104-A465-774F499E80B4}"/>
              </a:ext>
            </a:extLst>
          </p:cNvPr>
          <p:cNvSpPr/>
          <p:nvPr/>
        </p:nvSpPr>
        <p:spPr>
          <a:xfrm>
            <a:off x="0" y="244564"/>
            <a:ext cx="12192000" cy="931765"/>
          </a:xfrm>
          <a:prstGeom prst="rect">
            <a:avLst/>
          </a:prstGeom>
          <a:gradFill>
            <a:gsLst>
              <a:gs pos="0">
                <a:srgbClr val="180A6C"/>
              </a:gs>
              <a:gs pos="100000">
                <a:srgbClr val="2091FF"/>
              </a:gs>
            </a:gsLst>
            <a:lin ang="3000000" scaled="0"/>
          </a:gradFill>
          <a:ln>
            <a:solidFill>
              <a:srgbClr val="2091FF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3" name="Google Shape;93;p13">
            <a:extLst>
              <a:ext uri="{FF2B5EF4-FFF2-40B4-BE49-F238E27FC236}">
                <a16:creationId xmlns:a16="http://schemas.microsoft.com/office/drawing/2014/main" id="{2DA4E6FE-B260-4849-BEF5-AB2220969FBE}"/>
              </a:ext>
            </a:extLst>
          </p:cNvPr>
          <p:cNvSpPr txBox="1"/>
          <p:nvPr/>
        </p:nvSpPr>
        <p:spPr>
          <a:xfrm>
            <a:off x="3172825" y="340539"/>
            <a:ext cx="8372629" cy="6647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  <a:sym typeface="Tenor Sans"/>
              </a:rPr>
              <a:t>Расписание учебных занятий</a:t>
            </a:r>
            <a:endParaRPr kumimoji="0" sz="9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5" name="Google Shape;95;p13">
            <a:extLst>
              <a:ext uri="{FF2B5EF4-FFF2-40B4-BE49-F238E27FC236}">
                <a16:creationId xmlns:a16="http://schemas.microsoft.com/office/drawing/2014/main" id="{CAE8C62C-A325-4E8C-B19B-F589B2ACF9BF}"/>
              </a:ext>
            </a:extLst>
          </p:cNvPr>
          <p:cNvSpPr/>
          <p:nvPr/>
        </p:nvSpPr>
        <p:spPr>
          <a:xfrm>
            <a:off x="0" y="6172200"/>
            <a:ext cx="12192000" cy="685800"/>
          </a:xfrm>
          <a:custGeom>
            <a:avLst/>
            <a:gdLst/>
            <a:ahLst/>
            <a:cxnLst/>
            <a:rect l="l" t="t" r="r" b="b"/>
            <a:pathLst>
              <a:path w="8971816" h="504665" extrusionOk="0">
                <a:moveTo>
                  <a:pt x="0" y="0"/>
                </a:moveTo>
                <a:lnTo>
                  <a:pt x="8971816" y="0"/>
                </a:lnTo>
                <a:lnTo>
                  <a:pt x="8971816" y="504665"/>
                </a:lnTo>
                <a:lnTo>
                  <a:pt x="0" y="504665"/>
                </a:lnTo>
                <a:close/>
              </a:path>
            </a:pathLst>
          </a:custGeom>
          <a:solidFill>
            <a:srgbClr val="2091FF"/>
          </a:solidFill>
          <a:ln>
            <a:noFill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6" name="Google Shape;98;p13">
            <a:extLst>
              <a:ext uri="{FF2B5EF4-FFF2-40B4-BE49-F238E27FC236}">
                <a16:creationId xmlns:a16="http://schemas.microsoft.com/office/drawing/2014/main" id="{4D8B39C1-A29D-4513-A060-022BDBA81EB7}"/>
              </a:ext>
            </a:extLst>
          </p:cNvPr>
          <p:cNvSpPr/>
          <p:nvPr/>
        </p:nvSpPr>
        <p:spPr>
          <a:xfrm>
            <a:off x="8264985" y="6060352"/>
            <a:ext cx="4013200" cy="223696"/>
          </a:xfrm>
          <a:custGeom>
            <a:avLst/>
            <a:gdLst/>
            <a:ahLst/>
            <a:cxnLst/>
            <a:rect l="l" t="t" r="r" b="b"/>
            <a:pathLst>
              <a:path w="1585462" h="88374" extrusionOk="0">
                <a:moveTo>
                  <a:pt x="0" y="0"/>
                </a:moveTo>
                <a:lnTo>
                  <a:pt x="1585462" y="0"/>
                </a:lnTo>
                <a:lnTo>
                  <a:pt x="1585462" y="88374"/>
                </a:lnTo>
                <a:lnTo>
                  <a:pt x="0" y="88374"/>
                </a:lnTo>
                <a:close/>
              </a:path>
            </a:pathLst>
          </a:custGeom>
          <a:solidFill>
            <a:srgbClr val="B4E3EF"/>
          </a:solidFill>
          <a:ln>
            <a:noFill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8FFF7BD4-415E-4AA5-BE52-87CFC47B0DAD}"/>
              </a:ext>
            </a:extLst>
          </p:cNvPr>
          <p:cNvSpPr/>
          <p:nvPr/>
        </p:nvSpPr>
        <p:spPr>
          <a:xfrm>
            <a:off x="11765734" y="6386358"/>
            <a:ext cx="346570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sym typeface="Century Gothic"/>
              </a:rPr>
              <a:t>1</a:t>
            </a:r>
            <a:endParaRPr kumimoji="0" lang="ru-RU" sz="22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AEA09460-326A-4F9F-9650-E339079D20F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0053" y="34427"/>
            <a:ext cx="2119923" cy="1236622"/>
          </a:xfrm>
          <a:prstGeom prst="rect">
            <a:avLst/>
          </a:prstGeom>
        </p:spPr>
      </p:pic>
      <p:sp>
        <p:nvSpPr>
          <p:cNvPr id="2" name="Объект 2">
            <a:extLst>
              <a:ext uri="{FF2B5EF4-FFF2-40B4-BE49-F238E27FC236}">
                <a16:creationId xmlns:a16="http://schemas.microsoft.com/office/drawing/2014/main" id="{B8BBF917-A1A3-1577-68D8-0F520FC06062}"/>
              </a:ext>
            </a:extLst>
          </p:cNvPr>
          <p:cNvSpPr txBox="1">
            <a:spLocks/>
          </p:cNvSpPr>
          <p:nvPr/>
        </p:nvSpPr>
        <p:spPr>
          <a:xfrm>
            <a:off x="561000" y="1373359"/>
            <a:ext cx="11295000" cy="4815000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2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2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2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2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2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600" marR="0" lvl="0" indent="-228600" algn="just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Начало занятий – </a:t>
            </a: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с 8.30</a:t>
            </a:r>
          </a:p>
          <a:p>
            <a:pPr marL="228600" marR="0" lvl="0" indent="-228600" algn="just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1 урок понедельника 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– «Разговоры о важном» - классный час. Уроки сдвигаются (!)</a:t>
            </a:r>
          </a:p>
          <a:p>
            <a:pPr marL="228600" marR="0" lvl="0" indent="-228600" algn="just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Со 02.09 по 05.09 – тестовое расписание</a:t>
            </a:r>
          </a:p>
          <a:p>
            <a:pPr marL="228600" marR="0" lvl="0" indent="-228600" algn="just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1 классы – 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сентябрь-октябрь; ноябрь-май </a:t>
            </a:r>
          </a:p>
          <a:p>
            <a:pPr marL="228600" marR="0" lvl="0" indent="-228600" algn="just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С 08.09 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– постоянное расписание  уроков и внеурочной деятельности на 1 полугодие.</a:t>
            </a:r>
          </a:p>
          <a:p>
            <a:pPr marL="228600" marR="0" lvl="0" indent="-228600" algn="just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Со второго полугодия 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– изменения в связи с индивидуальными учебными планами в 11 классах (подготовка к ЕГЭ).</a:t>
            </a:r>
          </a:p>
          <a:p>
            <a:pPr marL="228600" marR="0" lvl="0" indent="-228600" algn="just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График знакомства с расписанием:</a:t>
            </a:r>
          </a:p>
          <a:p>
            <a:pPr marL="228600" marR="0" lvl="0" indent="-228600" algn="just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2400" b="0" i="1" u="none" strike="noStrike" kern="120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26.08 – начальная школа </a:t>
            </a:r>
          </a:p>
          <a:p>
            <a:pPr marL="228600" marR="0" lvl="0" indent="-228600" algn="just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2400" b="0" i="1" u="none" strike="noStrike" kern="120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26.08 – УК №2 (5 – 11 классы)</a:t>
            </a:r>
          </a:p>
          <a:p>
            <a:pPr marL="228600" marR="0" lvl="0" indent="-228600" algn="just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2400" b="0" i="1" u="none" strike="noStrike" kern="120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27.08 – УК №3 (5 – 11 классы)</a:t>
            </a:r>
          </a:p>
          <a:p>
            <a:pPr marL="228600" marR="0" lvl="0" indent="-228600" algn="just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2400" b="0" i="1" u="none" strike="noStrike" kern="120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31.08 – УК №1; УК №4 (5 – 11 классы)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rgbClr val="44546A"/>
              </a:solidFill>
              <a:effectLst/>
              <a:uLnTx/>
              <a:uFillTx/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B0778CC-29C6-385A-BD53-02E80AC7E8BB}"/>
              </a:ext>
            </a:extLst>
          </p:cNvPr>
          <p:cNvSpPr txBox="1"/>
          <p:nvPr/>
        </p:nvSpPr>
        <p:spPr>
          <a:xfrm>
            <a:off x="8264985" y="4294909"/>
            <a:ext cx="303839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7-11 классы УК №1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один день в неделю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учатся на Бахрушина, 24</a:t>
            </a:r>
          </a:p>
        </p:txBody>
      </p:sp>
    </p:spTree>
    <p:extLst>
      <p:ext uri="{BB962C8B-B14F-4D97-AF65-F5344CB8AC3E}">
        <p14:creationId xmlns:p14="http://schemas.microsoft.com/office/powerpoint/2010/main" val="41430472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163751F-5854-002A-09D5-8F6C3292B79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" name="Conector recto 7">
            <a:extLst>
              <a:ext uri="{FF2B5EF4-FFF2-40B4-BE49-F238E27FC236}">
                <a16:creationId xmlns:a16="http://schemas.microsoft.com/office/drawing/2014/main" id="{E899103D-CB01-B52E-D288-BC4FC609F10F}"/>
              </a:ext>
            </a:extLst>
          </p:cNvPr>
          <p:cNvCxnSpPr>
            <a:cxnSpLocks/>
          </p:cNvCxnSpPr>
          <p:nvPr/>
        </p:nvCxnSpPr>
        <p:spPr>
          <a:xfrm flipH="1">
            <a:off x="11977763" y="3550414"/>
            <a:ext cx="13237" cy="2766352"/>
          </a:xfrm>
          <a:prstGeom prst="line">
            <a:avLst/>
          </a:prstGeom>
          <a:ln w="25400" cap="rnd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" name="Conector recto 12">
            <a:extLst>
              <a:ext uri="{FF2B5EF4-FFF2-40B4-BE49-F238E27FC236}">
                <a16:creationId xmlns:a16="http://schemas.microsoft.com/office/drawing/2014/main" id="{798E6841-37CB-7571-94E7-90510C14AA29}"/>
              </a:ext>
            </a:extLst>
          </p:cNvPr>
          <p:cNvCxnSpPr>
            <a:cxnSpLocks/>
          </p:cNvCxnSpPr>
          <p:nvPr/>
        </p:nvCxnSpPr>
        <p:spPr>
          <a:xfrm>
            <a:off x="246000" y="0"/>
            <a:ext cx="0" cy="2889000"/>
          </a:xfrm>
          <a:prstGeom prst="line">
            <a:avLst/>
          </a:prstGeom>
          <a:ln w="28575" cap="rnd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Google Shape;93;p13">
            <a:extLst>
              <a:ext uri="{FF2B5EF4-FFF2-40B4-BE49-F238E27FC236}">
                <a16:creationId xmlns:a16="http://schemas.microsoft.com/office/drawing/2014/main" id="{384DBF3A-F46C-F835-B0D7-F9B595A870E2}"/>
              </a:ext>
            </a:extLst>
          </p:cNvPr>
          <p:cNvSpPr txBox="1"/>
          <p:nvPr/>
        </p:nvSpPr>
        <p:spPr>
          <a:xfrm>
            <a:off x="413796" y="0"/>
            <a:ext cx="6521600" cy="7386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000" b="1" i="0" u="none" strike="noStrike" kern="1200" cap="none" spc="0" normalizeH="0" baseline="0" noProof="0" dirty="0">
                <a:ln>
                  <a:noFill/>
                </a:ln>
                <a:solidFill>
                  <a:srgbClr val="2091FF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  <a:sym typeface="Tenor Sans"/>
              </a:rPr>
              <a:t>Повестка</a:t>
            </a:r>
            <a:endParaRPr kumimoji="0" sz="1000" b="1" i="0" u="none" strike="noStrike" kern="1200" cap="none" spc="0" normalizeH="0" baseline="0" noProof="0" dirty="0">
              <a:ln>
                <a:noFill/>
              </a:ln>
              <a:solidFill>
                <a:srgbClr val="2091FF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5" name="Google Shape;95;p13">
            <a:extLst>
              <a:ext uri="{FF2B5EF4-FFF2-40B4-BE49-F238E27FC236}">
                <a16:creationId xmlns:a16="http://schemas.microsoft.com/office/drawing/2014/main" id="{4A452FA8-6578-AC5C-98FD-7E84836C0B5E}"/>
              </a:ext>
            </a:extLst>
          </p:cNvPr>
          <p:cNvSpPr/>
          <p:nvPr/>
        </p:nvSpPr>
        <p:spPr>
          <a:xfrm>
            <a:off x="0" y="6526858"/>
            <a:ext cx="12192000" cy="331142"/>
          </a:xfrm>
          <a:custGeom>
            <a:avLst/>
            <a:gdLst/>
            <a:ahLst/>
            <a:cxnLst/>
            <a:rect l="l" t="t" r="r" b="b"/>
            <a:pathLst>
              <a:path w="8971816" h="504665" extrusionOk="0">
                <a:moveTo>
                  <a:pt x="0" y="0"/>
                </a:moveTo>
                <a:lnTo>
                  <a:pt x="8971816" y="0"/>
                </a:lnTo>
                <a:lnTo>
                  <a:pt x="8971816" y="504665"/>
                </a:lnTo>
                <a:lnTo>
                  <a:pt x="0" y="504665"/>
                </a:lnTo>
                <a:close/>
              </a:path>
            </a:pathLst>
          </a:custGeom>
          <a:solidFill>
            <a:srgbClr val="2091FF"/>
          </a:solidFill>
          <a:ln>
            <a:noFill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6" name="Google Shape;98;p13">
            <a:extLst>
              <a:ext uri="{FF2B5EF4-FFF2-40B4-BE49-F238E27FC236}">
                <a16:creationId xmlns:a16="http://schemas.microsoft.com/office/drawing/2014/main" id="{C7A27E7C-30BD-A270-A841-07874CBDBCE7}"/>
              </a:ext>
            </a:extLst>
          </p:cNvPr>
          <p:cNvSpPr/>
          <p:nvPr/>
        </p:nvSpPr>
        <p:spPr>
          <a:xfrm>
            <a:off x="8187592" y="6299182"/>
            <a:ext cx="4013200" cy="223696"/>
          </a:xfrm>
          <a:custGeom>
            <a:avLst/>
            <a:gdLst/>
            <a:ahLst/>
            <a:cxnLst/>
            <a:rect l="l" t="t" r="r" b="b"/>
            <a:pathLst>
              <a:path w="1585462" h="88374" extrusionOk="0">
                <a:moveTo>
                  <a:pt x="0" y="0"/>
                </a:moveTo>
                <a:lnTo>
                  <a:pt x="1585462" y="0"/>
                </a:lnTo>
                <a:lnTo>
                  <a:pt x="1585462" y="88374"/>
                </a:lnTo>
                <a:lnTo>
                  <a:pt x="0" y="88374"/>
                </a:ln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8" name="Объект 2">
            <a:extLst>
              <a:ext uri="{FF2B5EF4-FFF2-40B4-BE49-F238E27FC236}">
                <a16:creationId xmlns:a16="http://schemas.microsoft.com/office/drawing/2014/main" id="{7CAAAC0B-CDEB-43EB-5113-588F70557F55}"/>
              </a:ext>
            </a:extLst>
          </p:cNvPr>
          <p:cNvSpPr txBox="1">
            <a:spLocks/>
          </p:cNvSpPr>
          <p:nvPr/>
        </p:nvSpPr>
        <p:spPr>
          <a:xfrm>
            <a:off x="593286" y="777215"/>
            <a:ext cx="10190113" cy="5695177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AutoNum type="arabicPeriod"/>
              <a:tabLst/>
              <a:defRPr/>
            </a:pP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Формы получения образования.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AutoNum type="arabicPeriod"/>
              <a:tabLst/>
              <a:defRPr/>
            </a:pP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Календарный учебный график на 2025-2026 уч. год (начало, продолжительность, окончание учебного года; расписание звонков; расписание каникул).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AutoNum type="arabicPeriod"/>
              <a:tabLst/>
              <a:defRPr/>
            </a:pP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Организация занятий 01.09.2025, 02.09.2025.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AutoNum type="arabicPeriod"/>
              <a:tabLst/>
              <a:defRPr/>
            </a:pP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Классное руководство. Педагогический состав классов.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AutoNum type="arabicPeriod"/>
              <a:tabLst/>
              <a:defRPr/>
            </a:pP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Учебный план. План внеурочной занятости. 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AutoNum type="arabicPeriod"/>
              <a:tabLst/>
              <a:defRPr/>
            </a:pPr>
            <a:r>
              <a:rPr kumimoji="0" lang="ru-RU" sz="200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Расписание учебных занятий и внеурочной деятельности.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AutoNum type="arabicPeriod"/>
              <a:tabLst/>
              <a:defRPr/>
            </a:pP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Государственная итоговая аттестация. 10 классы. Диагностики (независимая экспертиза). 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AutoNum type="arabicPeriod"/>
              <a:tabLst/>
              <a:defRPr/>
            </a:pP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Учебники и учебные принадлежности.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AutoNum type="arabicPeriod"/>
              <a:tabLst/>
              <a:defRPr/>
            </a:pP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Дополнительное образование. Группы присмотра и ухода за детьми.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AutoNum type="arabicPeriod"/>
              <a:tabLst/>
              <a:defRPr/>
            </a:pP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Внешний вид.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AutoNum type="arabicPeriod"/>
              <a:tabLst/>
              <a:defRPr/>
            </a:pP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Стоимость питания. Льготное питание.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AutoNum type="arabicPeriod"/>
              <a:tabLst/>
              <a:defRPr/>
            </a:pP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Контакты и взаимодействие. Где посмотреть информацию?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AutoNum type="arabicPeriod"/>
              <a:tabLst/>
              <a:defRPr/>
            </a:pP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Ответы на вопросы.</a:t>
            </a: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18E58B00-2C95-753E-B8C0-46D5302195A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06000" y="170164"/>
            <a:ext cx="1483925" cy="1143836"/>
          </a:xfrm>
          <a:prstGeom prst="rect">
            <a:avLst/>
          </a:prstGeom>
        </p:spPr>
      </p:pic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C1FDFAAE-D3C7-0F83-413D-FD407E059A06}"/>
              </a:ext>
            </a:extLst>
          </p:cNvPr>
          <p:cNvSpPr/>
          <p:nvPr/>
        </p:nvSpPr>
        <p:spPr>
          <a:xfrm>
            <a:off x="11765734" y="6472392"/>
            <a:ext cx="346570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sym typeface="Century Gothic"/>
              </a:rPr>
              <a:t>1</a:t>
            </a:r>
            <a:endParaRPr kumimoji="0" lang="ru-RU" sz="22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A2D23D39-314F-CF08-B1A0-E9BCACE1901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98056" y="3777470"/>
            <a:ext cx="1794040" cy="23487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28858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>
            <a:extLst>
              <a:ext uri="{FF2B5EF4-FFF2-40B4-BE49-F238E27FC236}">
                <a16:creationId xmlns:a16="http://schemas.microsoft.com/office/drawing/2014/main" id="{AA8830DF-D87A-4179-BAEA-2AACFF9CD757}"/>
              </a:ext>
            </a:extLst>
          </p:cNvPr>
          <p:cNvSpPr/>
          <p:nvPr/>
        </p:nvSpPr>
        <p:spPr>
          <a:xfrm>
            <a:off x="0" y="217061"/>
            <a:ext cx="12192000" cy="931765"/>
          </a:xfrm>
          <a:prstGeom prst="rect">
            <a:avLst/>
          </a:prstGeom>
          <a:gradFill>
            <a:gsLst>
              <a:gs pos="0">
                <a:srgbClr val="180A6C"/>
              </a:gs>
              <a:gs pos="100000">
                <a:srgbClr val="2091FF"/>
              </a:gs>
            </a:gsLst>
            <a:lin ang="3000000" scaled="0"/>
          </a:gradFill>
          <a:ln>
            <a:solidFill>
              <a:srgbClr val="2091FF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8" name="Объект 2">
            <a:extLst>
              <a:ext uri="{FF2B5EF4-FFF2-40B4-BE49-F238E27FC236}">
                <a16:creationId xmlns:a16="http://schemas.microsoft.com/office/drawing/2014/main" id="{F1DABCE1-8D7F-4BF3-991A-7E10798AB26B}"/>
              </a:ext>
            </a:extLst>
          </p:cNvPr>
          <p:cNvSpPr txBox="1">
            <a:spLocks/>
          </p:cNvSpPr>
          <p:nvPr/>
        </p:nvSpPr>
        <p:spPr>
          <a:xfrm>
            <a:off x="1653309" y="1689519"/>
            <a:ext cx="9333290" cy="4351812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2400" dirty="0">
                <a:latin typeface="Tenor Sans" panose="020B0604020202020204" charset="-52"/>
                <a:cs typeface="Assistant" panose="020B0604020202020204" charset="-79"/>
              </a:rPr>
              <a:t>По итогам триместра.</a:t>
            </a:r>
          </a:p>
          <a:p>
            <a:pPr marL="0" indent="0">
              <a:buNone/>
            </a:pPr>
            <a:r>
              <a:rPr lang="ru-RU" sz="2400" dirty="0">
                <a:latin typeface="Tenor Sans" panose="020B0604020202020204" charset="-52"/>
                <a:cs typeface="Assistant" panose="020B0604020202020204" charset="-79"/>
              </a:rPr>
              <a:t>Система выставления отметки за триместр:</a:t>
            </a:r>
          </a:p>
          <a:p>
            <a:pPr marL="0" indent="0">
              <a:buNone/>
            </a:pPr>
            <a:r>
              <a:rPr lang="ru-RU" sz="2400" dirty="0">
                <a:latin typeface="Tenor Sans" panose="020B0604020202020204" charset="-52"/>
                <a:cs typeface="Assistant" panose="020B0604020202020204" charset="-79"/>
              </a:rPr>
              <a:t>             «5» – от 4,6 до 5,0</a:t>
            </a:r>
          </a:p>
          <a:p>
            <a:pPr marL="0" indent="0">
              <a:buNone/>
            </a:pPr>
            <a:r>
              <a:rPr lang="ru-RU" sz="2400" dirty="0">
                <a:latin typeface="Tenor Sans" panose="020B0604020202020204" charset="-52"/>
                <a:cs typeface="Assistant" panose="020B0604020202020204" charset="-79"/>
              </a:rPr>
              <a:t>             «4» – от 3,6 до 4,59</a:t>
            </a:r>
          </a:p>
          <a:p>
            <a:pPr marL="0" indent="0">
              <a:buNone/>
            </a:pPr>
            <a:r>
              <a:rPr lang="ru-RU" sz="2400" dirty="0">
                <a:latin typeface="Tenor Sans" panose="020B0604020202020204" charset="-52"/>
                <a:cs typeface="Assistant" panose="020B0604020202020204" charset="-79"/>
              </a:rPr>
              <a:t>             «3» – от 2,6 до 3,59</a:t>
            </a:r>
          </a:p>
          <a:p>
            <a:pPr marL="0" indent="0">
              <a:buNone/>
            </a:pPr>
            <a:r>
              <a:rPr lang="ru-RU" sz="2400" dirty="0">
                <a:latin typeface="Tenor Sans" panose="020B0604020202020204" charset="-52"/>
                <a:cs typeface="Assistant" panose="020B0604020202020204" charset="-79"/>
              </a:rPr>
              <a:t>Независимые диагностики МЦКО (компьютерные и бланковые).</a:t>
            </a:r>
          </a:p>
          <a:p>
            <a:pPr marL="0" indent="0">
              <a:buNone/>
            </a:pPr>
            <a:r>
              <a:rPr lang="ru-RU" sz="2400" dirty="0">
                <a:latin typeface="Tenor Sans" panose="020B0604020202020204" charset="-52"/>
                <a:cs typeface="Assistant" panose="020B0604020202020204" charset="-79"/>
              </a:rPr>
              <a:t>При наличии за год </a:t>
            </a:r>
            <a:r>
              <a:rPr lang="ru-RU" sz="2400" dirty="0">
                <a:solidFill>
                  <a:srgbClr val="FF0000"/>
                </a:solidFill>
                <a:latin typeface="Tenor Sans" panose="020B0604020202020204" charset="-52"/>
                <a:cs typeface="Assistant" panose="020B0604020202020204" charset="-79"/>
              </a:rPr>
              <a:t>н/а</a:t>
            </a:r>
            <a:r>
              <a:rPr lang="ru-RU" sz="2400" dirty="0">
                <a:latin typeface="Tenor Sans" panose="020B0604020202020204" charset="-52"/>
                <a:cs typeface="Assistant" panose="020B0604020202020204" charset="-79"/>
              </a:rPr>
              <a:t> или </a:t>
            </a:r>
            <a:r>
              <a:rPr lang="ru-RU" sz="2400" dirty="0">
                <a:solidFill>
                  <a:srgbClr val="FF0000"/>
                </a:solidFill>
                <a:latin typeface="Tenor Sans" panose="020B0604020202020204" charset="-52"/>
                <a:cs typeface="Assistant" panose="020B0604020202020204" charset="-79"/>
              </a:rPr>
              <a:t>«2»</a:t>
            </a:r>
            <a:r>
              <a:rPr lang="ru-RU" sz="2400" dirty="0">
                <a:latin typeface="Tenor Sans" panose="020B0604020202020204" charset="-52"/>
                <a:cs typeface="Assistant" panose="020B0604020202020204" charset="-79"/>
              </a:rPr>
              <a:t> – академическая задолженность. Ученик </a:t>
            </a:r>
            <a:r>
              <a:rPr lang="ru-RU" sz="2400" dirty="0">
                <a:solidFill>
                  <a:srgbClr val="FF0000"/>
                </a:solidFill>
                <a:latin typeface="Tenor Sans" panose="020B0604020202020204" charset="-52"/>
                <a:cs typeface="Assistant" panose="020B0604020202020204" charset="-79"/>
              </a:rPr>
              <a:t>не допускается </a:t>
            </a:r>
            <a:r>
              <a:rPr lang="ru-RU" sz="2400" dirty="0">
                <a:latin typeface="Tenor Sans" panose="020B0604020202020204" charset="-52"/>
                <a:cs typeface="Assistant" panose="020B0604020202020204" charset="-79"/>
              </a:rPr>
              <a:t>к Государственной итоговой аттестации</a:t>
            </a:r>
          </a:p>
        </p:txBody>
      </p:sp>
      <p:sp>
        <p:nvSpPr>
          <p:cNvPr id="18" name="Google Shape;95;p13">
            <a:extLst>
              <a:ext uri="{FF2B5EF4-FFF2-40B4-BE49-F238E27FC236}">
                <a16:creationId xmlns:a16="http://schemas.microsoft.com/office/drawing/2014/main" id="{1B49F3B3-388F-4460-892B-DA5ED143277B}"/>
              </a:ext>
            </a:extLst>
          </p:cNvPr>
          <p:cNvSpPr/>
          <p:nvPr/>
        </p:nvSpPr>
        <p:spPr>
          <a:xfrm>
            <a:off x="0" y="6488723"/>
            <a:ext cx="12192000" cy="369276"/>
          </a:xfrm>
          <a:custGeom>
            <a:avLst/>
            <a:gdLst/>
            <a:ahLst/>
            <a:cxnLst/>
            <a:rect l="l" t="t" r="r" b="b"/>
            <a:pathLst>
              <a:path w="8971816" h="504665" extrusionOk="0">
                <a:moveTo>
                  <a:pt x="0" y="0"/>
                </a:moveTo>
                <a:lnTo>
                  <a:pt x="8971816" y="0"/>
                </a:lnTo>
                <a:lnTo>
                  <a:pt x="8971816" y="504665"/>
                </a:lnTo>
                <a:lnTo>
                  <a:pt x="0" y="504665"/>
                </a:lnTo>
                <a:close/>
              </a:path>
            </a:pathLst>
          </a:custGeom>
          <a:solidFill>
            <a:srgbClr val="2091FF"/>
          </a:solidFill>
          <a:ln>
            <a:noFill/>
          </a:ln>
        </p:spPr>
        <p:txBody>
          <a:bodyPr/>
          <a:lstStyle/>
          <a:p>
            <a:endParaRPr lang="ru-RU" dirty="0"/>
          </a:p>
        </p:txBody>
      </p:sp>
      <p:sp>
        <p:nvSpPr>
          <p:cNvPr id="19" name="Google Shape;98;p13">
            <a:extLst>
              <a:ext uri="{FF2B5EF4-FFF2-40B4-BE49-F238E27FC236}">
                <a16:creationId xmlns:a16="http://schemas.microsoft.com/office/drawing/2014/main" id="{EBF3C8D6-D4D3-455B-9A61-DDD25D7D32E8}"/>
              </a:ext>
            </a:extLst>
          </p:cNvPr>
          <p:cNvSpPr/>
          <p:nvPr/>
        </p:nvSpPr>
        <p:spPr>
          <a:xfrm>
            <a:off x="8178800" y="6265027"/>
            <a:ext cx="4013200" cy="223696"/>
          </a:xfrm>
          <a:custGeom>
            <a:avLst/>
            <a:gdLst/>
            <a:ahLst/>
            <a:cxnLst/>
            <a:rect l="l" t="t" r="r" b="b"/>
            <a:pathLst>
              <a:path w="1585462" h="88374" extrusionOk="0">
                <a:moveTo>
                  <a:pt x="0" y="0"/>
                </a:moveTo>
                <a:lnTo>
                  <a:pt x="1585462" y="0"/>
                </a:lnTo>
                <a:lnTo>
                  <a:pt x="1585462" y="88374"/>
                </a:lnTo>
                <a:lnTo>
                  <a:pt x="0" y="88374"/>
                </a:lnTo>
                <a:close/>
              </a:path>
            </a:pathLst>
          </a:custGeom>
          <a:solidFill>
            <a:srgbClr val="180A6C"/>
          </a:solidFill>
          <a:ln>
            <a:noFill/>
          </a:ln>
        </p:spPr>
        <p:txBody>
          <a:bodyPr/>
          <a:lstStyle/>
          <a:p>
            <a:endParaRPr lang="ru-RU" dirty="0"/>
          </a:p>
        </p:txBody>
      </p:sp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178B99C1-DC2D-469A-8762-11570791ED6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3341" y="52779"/>
            <a:ext cx="1833175" cy="1413044"/>
          </a:xfrm>
          <a:prstGeom prst="rect">
            <a:avLst/>
          </a:prstGeom>
        </p:spPr>
      </p:pic>
      <p:sp>
        <p:nvSpPr>
          <p:cNvPr id="2" name="Google Shape;93;p13">
            <a:extLst>
              <a:ext uri="{FF2B5EF4-FFF2-40B4-BE49-F238E27FC236}">
                <a16:creationId xmlns:a16="http://schemas.microsoft.com/office/drawing/2014/main" id="{8C98FABC-654C-9DF8-8DC6-D3C2D6BEA353}"/>
              </a:ext>
            </a:extLst>
          </p:cNvPr>
          <p:cNvSpPr txBox="1"/>
          <p:nvPr/>
        </p:nvSpPr>
        <p:spPr>
          <a:xfrm>
            <a:off x="3172825" y="340539"/>
            <a:ext cx="8372629" cy="6647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>
              <a:lnSpc>
                <a:spcPct val="120000"/>
              </a:lnSpc>
            </a:pPr>
            <a:r>
              <a:rPr lang="ru-RU" sz="3600" b="1" dirty="0">
                <a:solidFill>
                  <a:schemeClr val="bg1"/>
                </a:solidFill>
                <a:latin typeface="Century Gothic" panose="020B0502020202020204" pitchFamily="34" charset="0"/>
                <a:sym typeface="Tenor Sans"/>
              </a:rPr>
              <a:t>Промежуточная аттестация</a:t>
            </a:r>
            <a:endParaRPr sz="9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5" name="Google Shape;99;p13">
            <a:extLst>
              <a:ext uri="{FF2B5EF4-FFF2-40B4-BE49-F238E27FC236}">
                <a16:creationId xmlns:a16="http://schemas.microsoft.com/office/drawing/2014/main" id="{798D0113-3DAB-FF02-8468-09C9C9F8207C}"/>
              </a:ext>
            </a:extLst>
          </p:cNvPr>
          <p:cNvSpPr/>
          <p:nvPr/>
        </p:nvSpPr>
        <p:spPr>
          <a:xfrm>
            <a:off x="1288183" y="1801367"/>
            <a:ext cx="222250" cy="223696"/>
          </a:xfrm>
          <a:custGeom>
            <a:avLst/>
            <a:gdLst/>
            <a:ahLst/>
            <a:cxnLst/>
            <a:rect l="l" t="t" r="r" b="b"/>
            <a:pathLst>
              <a:path w="87802" h="88374" extrusionOk="0">
                <a:moveTo>
                  <a:pt x="0" y="0"/>
                </a:moveTo>
                <a:lnTo>
                  <a:pt x="87802" y="0"/>
                </a:lnTo>
                <a:lnTo>
                  <a:pt x="87802" y="88374"/>
                </a:lnTo>
                <a:lnTo>
                  <a:pt x="0" y="88374"/>
                </a:lnTo>
                <a:close/>
              </a:path>
            </a:pathLst>
          </a:custGeom>
          <a:solidFill>
            <a:srgbClr val="239EDF"/>
          </a:solidFill>
          <a:ln>
            <a:noFill/>
          </a:ln>
        </p:spPr>
        <p:txBody>
          <a:bodyPr/>
          <a:lstStyle/>
          <a:p>
            <a:endParaRPr lang="ru-RU"/>
          </a:p>
        </p:txBody>
      </p:sp>
      <p:sp>
        <p:nvSpPr>
          <p:cNvPr id="6" name="Google Shape;99;p13">
            <a:extLst>
              <a:ext uri="{FF2B5EF4-FFF2-40B4-BE49-F238E27FC236}">
                <a16:creationId xmlns:a16="http://schemas.microsoft.com/office/drawing/2014/main" id="{F215C9AD-499A-BB8E-8F41-A13CE8406F15}"/>
              </a:ext>
            </a:extLst>
          </p:cNvPr>
          <p:cNvSpPr/>
          <p:nvPr/>
        </p:nvSpPr>
        <p:spPr>
          <a:xfrm>
            <a:off x="1288183" y="2248759"/>
            <a:ext cx="222250" cy="223696"/>
          </a:xfrm>
          <a:custGeom>
            <a:avLst/>
            <a:gdLst/>
            <a:ahLst/>
            <a:cxnLst/>
            <a:rect l="l" t="t" r="r" b="b"/>
            <a:pathLst>
              <a:path w="87802" h="88374" extrusionOk="0">
                <a:moveTo>
                  <a:pt x="0" y="0"/>
                </a:moveTo>
                <a:lnTo>
                  <a:pt x="87802" y="0"/>
                </a:lnTo>
                <a:lnTo>
                  <a:pt x="87802" y="88374"/>
                </a:lnTo>
                <a:lnTo>
                  <a:pt x="0" y="88374"/>
                </a:lnTo>
                <a:close/>
              </a:path>
            </a:pathLst>
          </a:custGeom>
          <a:solidFill>
            <a:srgbClr val="239EDF"/>
          </a:solidFill>
          <a:ln>
            <a:noFill/>
          </a:ln>
        </p:spPr>
        <p:txBody>
          <a:bodyPr/>
          <a:lstStyle/>
          <a:p>
            <a:endParaRPr lang="ru-RU"/>
          </a:p>
        </p:txBody>
      </p:sp>
      <p:sp>
        <p:nvSpPr>
          <p:cNvPr id="9" name="Google Shape;99;p13">
            <a:extLst>
              <a:ext uri="{FF2B5EF4-FFF2-40B4-BE49-F238E27FC236}">
                <a16:creationId xmlns:a16="http://schemas.microsoft.com/office/drawing/2014/main" id="{70BF558B-711A-6939-EDC1-25708017815B}"/>
              </a:ext>
            </a:extLst>
          </p:cNvPr>
          <p:cNvSpPr/>
          <p:nvPr/>
        </p:nvSpPr>
        <p:spPr>
          <a:xfrm>
            <a:off x="1376216" y="4598022"/>
            <a:ext cx="222250" cy="223696"/>
          </a:xfrm>
          <a:custGeom>
            <a:avLst/>
            <a:gdLst/>
            <a:ahLst/>
            <a:cxnLst/>
            <a:rect l="l" t="t" r="r" b="b"/>
            <a:pathLst>
              <a:path w="87802" h="88374" extrusionOk="0">
                <a:moveTo>
                  <a:pt x="0" y="0"/>
                </a:moveTo>
                <a:lnTo>
                  <a:pt x="87802" y="0"/>
                </a:lnTo>
                <a:lnTo>
                  <a:pt x="87802" y="88374"/>
                </a:lnTo>
                <a:lnTo>
                  <a:pt x="0" y="88374"/>
                </a:lnTo>
                <a:close/>
              </a:path>
            </a:pathLst>
          </a:custGeom>
          <a:solidFill>
            <a:srgbClr val="239EDF"/>
          </a:solidFill>
          <a:ln>
            <a:noFill/>
          </a:ln>
        </p:spPr>
        <p:txBody>
          <a:bodyPr/>
          <a:lstStyle/>
          <a:p>
            <a:endParaRPr lang="ru-RU"/>
          </a:p>
        </p:txBody>
      </p:sp>
      <p:sp>
        <p:nvSpPr>
          <p:cNvPr id="10" name="Google Shape;99;p13">
            <a:extLst>
              <a:ext uri="{FF2B5EF4-FFF2-40B4-BE49-F238E27FC236}">
                <a16:creationId xmlns:a16="http://schemas.microsoft.com/office/drawing/2014/main" id="{C9D43679-AA7B-9762-CFA0-8E4CA02FABC1}"/>
              </a:ext>
            </a:extLst>
          </p:cNvPr>
          <p:cNvSpPr/>
          <p:nvPr/>
        </p:nvSpPr>
        <p:spPr>
          <a:xfrm>
            <a:off x="1376216" y="4068845"/>
            <a:ext cx="222250" cy="223696"/>
          </a:xfrm>
          <a:custGeom>
            <a:avLst/>
            <a:gdLst/>
            <a:ahLst/>
            <a:cxnLst/>
            <a:rect l="l" t="t" r="r" b="b"/>
            <a:pathLst>
              <a:path w="87802" h="88374" extrusionOk="0">
                <a:moveTo>
                  <a:pt x="0" y="0"/>
                </a:moveTo>
                <a:lnTo>
                  <a:pt x="87802" y="0"/>
                </a:lnTo>
                <a:lnTo>
                  <a:pt x="87802" y="88374"/>
                </a:lnTo>
                <a:lnTo>
                  <a:pt x="0" y="88374"/>
                </a:lnTo>
                <a:close/>
              </a:path>
            </a:pathLst>
          </a:custGeom>
          <a:solidFill>
            <a:srgbClr val="239EDF"/>
          </a:solidFill>
          <a:ln>
            <a:noFill/>
          </a:ln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947120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>
            <a:extLst>
              <a:ext uri="{FF2B5EF4-FFF2-40B4-BE49-F238E27FC236}">
                <a16:creationId xmlns:a16="http://schemas.microsoft.com/office/drawing/2014/main" id="{AA8830DF-D87A-4179-BAEA-2AACFF9CD757}"/>
              </a:ext>
            </a:extLst>
          </p:cNvPr>
          <p:cNvSpPr/>
          <p:nvPr/>
        </p:nvSpPr>
        <p:spPr>
          <a:xfrm>
            <a:off x="0" y="217061"/>
            <a:ext cx="12192000" cy="931765"/>
          </a:xfrm>
          <a:prstGeom prst="rect">
            <a:avLst/>
          </a:prstGeom>
          <a:gradFill>
            <a:gsLst>
              <a:gs pos="0">
                <a:srgbClr val="180A6C"/>
              </a:gs>
              <a:gs pos="100000">
                <a:srgbClr val="2091FF"/>
              </a:gs>
            </a:gsLst>
            <a:lin ang="3000000" scaled="0"/>
          </a:gradFill>
          <a:ln>
            <a:solidFill>
              <a:srgbClr val="2091FF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8" name="Google Shape;95;p13">
            <a:extLst>
              <a:ext uri="{FF2B5EF4-FFF2-40B4-BE49-F238E27FC236}">
                <a16:creationId xmlns:a16="http://schemas.microsoft.com/office/drawing/2014/main" id="{1B49F3B3-388F-4460-892B-DA5ED143277B}"/>
              </a:ext>
            </a:extLst>
          </p:cNvPr>
          <p:cNvSpPr/>
          <p:nvPr/>
        </p:nvSpPr>
        <p:spPr>
          <a:xfrm>
            <a:off x="0" y="6488723"/>
            <a:ext cx="12192000" cy="369276"/>
          </a:xfrm>
          <a:custGeom>
            <a:avLst/>
            <a:gdLst/>
            <a:ahLst/>
            <a:cxnLst/>
            <a:rect l="l" t="t" r="r" b="b"/>
            <a:pathLst>
              <a:path w="8971816" h="504665" extrusionOk="0">
                <a:moveTo>
                  <a:pt x="0" y="0"/>
                </a:moveTo>
                <a:lnTo>
                  <a:pt x="8971816" y="0"/>
                </a:lnTo>
                <a:lnTo>
                  <a:pt x="8971816" y="504665"/>
                </a:lnTo>
                <a:lnTo>
                  <a:pt x="0" y="504665"/>
                </a:lnTo>
                <a:close/>
              </a:path>
            </a:pathLst>
          </a:custGeom>
          <a:solidFill>
            <a:srgbClr val="2091FF"/>
          </a:solidFill>
          <a:ln>
            <a:noFill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9" name="Google Shape;98;p13">
            <a:extLst>
              <a:ext uri="{FF2B5EF4-FFF2-40B4-BE49-F238E27FC236}">
                <a16:creationId xmlns:a16="http://schemas.microsoft.com/office/drawing/2014/main" id="{EBF3C8D6-D4D3-455B-9A61-DDD25D7D32E8}"/>
              </a:ext>
            </a:extLst>
          </p:cNvPr>
          <p:cNvSpPr/>
          <p:nvPr/>
        </p:nvSpPr>
        <p:spPr>
          <a:xfrm>
            <a:off x="8178800" y="6265027"/>
            <a:ext cx="4013200" cy="223696"/>
          </a:xfrm>
          <a:custGeom>
            <a:avLst/>
            <a:gdLst/>
            <a:ahLst/>
            <a:cxnLst/>
            <a:rect l="l" t="t" r="r" b="b"/>
            <a:pathLst>
              <a:path w="1585462" h="88374" extrusionOk="0">
                <a:moveTo>
                  <a:pt x="0" y="0"/>
                </a:moveTo>
                <a:lnTo>
                  <a:pt x="1585462" y="0"/>
                </a:lnTo>
                <a:lnTo>
                  <a:pt x="1585462" y="88374"/>
                </a:lnTo>
                <a:lnTo>
                  <a:pt x="0" y="88374"/>
                </a:lnTo>
                <a:close/>
              </a:path>
            </a:pathLst>
          </a:custGeom>
          <a:solidFill>
            <a:srgbClr val="180A6C"/>
          </a:solidFill>
          <a:ln>
            <a:noFill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178B99C1-DC2D-469A-8762-11570791ED6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3341" y="52779"/>
            <a:ext cx="1833175" cy="1413044"/>
          </a:xfrm>
          <a:prstGeom prst="rect">
            <a:avLst/>
          </a:prstGeom>
        </p:spPr>
      </p:pic>
      <p:sp>
        <p:nvSpPr>
          <p:cNvPr id="2" name="Google Shape;93;p13">
            <a:extLst>
              <a:ext uri="{FF2B5EF4-FFF2-40B4-BE49-F238E27FC236}">
                <a16:creationId xmlns:a16="http://schemas.microsoft.com/office/drawing/2014/main" id="{8C98FABC-654C-9DF8-8DC6-D3C2D6BEA353}"/>
              </a:ext>
            </a:extLst>
          </p:cNvPr>
          <p:cNvSpPr txBox="1"/>
          <p:nvPr/>
        </p:nvSpPr>
        <p:spPr>
          <a:xfrm>
            <a:off x="2336800" y="367874"/>
            <a:ext cx="9358587" cy="6647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  <a:sym typeface="Tenor Sans"/>
              </a:rPr>
              <a:t>Государственная итоговая  аттестация</a:t>
            </a:r>
            <a:endParaRPr kumimoji="0" sz="9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3" name="Объект 4">
            <a:extLst>
              <a:ext uri="{FF2B5EF4-FFF2-40B4-BE49-F238E27FC236}">
                <a16:creationId xmlns:a16="http://schemas.microsoft.com/office/drawing/2014/main" id="{F784424C-DADE-C90B-2810-3FF66A90034B}"/>
              </a:ext>
            </a:extLst>
          </p:cNvPr>
          <p:cNvSpPr txBox="1">
            <a:spLocks/>
          </p:cNvSpPr>
          <p:nvPr/>
        </p:nvSpPr>
        <p:spPr>
          <a:xfrm>
            <a:off x="1029854" y="1713407"/>
            <a:ext cx="10515600" cy="1485000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2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2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2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2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2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ru-RU" sz="2400" b="1" dirty="0">
                <a:solidFill>
                  <a:schemeClr val="tx1"/>
                </a:solidFill>
                <a:latin typeface="+mn-lt"/>
              </a:rPr>
              <a:t>Итоговое собеседование </a:t>
            </a:r>
            <a:r>
              <a:rPr lang="ru-RU" sz="2400" dirty="0">
                <a:solidFill>
                  <a:schemeClr val="tx1"/>
                </a:solidFill>
                <a:latin typeface="+mn-lt"/>
              </a:rPr>
              <a:t>по русскому языку (февраль)</a:t>
            </a:r>
          </a:p>
          <a:p>
            <a:pPr algn="just"/>
            <a:r>
              <a:rPr lang="ru-RU" sz="2400" dirty="0">
                <a:solidFill>
                  <a:schemeClr val="tx1"/>
                </a:solidFill>
                <a:latin typeface="+mn-lt"/>
              </a:rPr>
              <a:t>Май-июнь – </a:t>
            </a:r>
            <a:r>
              <a:rPr lang="ru-RU" sz="2400" b="1" dirty="0">
                <a:solidFill>
                  <a:schemeClr val="tx1"/>
                </a:solidFill>
                <a:latin typeface="+mn-lt"/>
              </a:rPr>
              <a:t>ГИА</a:t>
            </a:r>
            <a:r>
              <a:rPr lang="ru-RU" sz="2400" dirty="0">
                <a:solidFill>
                  <a:schemeClr val="tx1"/>
                </a:solidFill>
                <a:latin typeface="+mn-lt"/>
              </a:rPr>
              <a:t> (русский язык, математика, 2 предмета по выбору)</a:t>
            </a:r>
          </a:p>
        </p:txBody>
      </p:sp>
      <p:sp>
        <p:nvSpPr>
          <p:cNvPr id="4" name="Стрелка: вниз 3">
            <a:extLst>
              <a:ext uri="{FF2B5EF4-FFF2-40B4-BE49-F238E27FC236}">
                <a16:creationId xmlns:a16="http://schemas.microsoft.com/office/drawing/2014/main" id="{DAEC06A2-B280-9629-407F-B6795196FBB7}"/>
              </a:ext>
            </a:extLst>
          </p:cNvPr>
          <p:cNvSpPr/>
          <p:nvPr/>
        </p:nvSpPr>
        <p:spPr>
          <a:xfrm>
            <a:off x="5836052" y="2768082"/>
            <a:ext cx="405000" cy="660918"/>
          </a:xfrm>
          <a:prstGeom prst="down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Объект 4">
            <a:extLst>
              <a:ext uri="{FF2B5EF4-FFF2-40B4-BE49-F238E27FC236}">
                <a16:creationId xmlns:a16="http://schemas.microsoft.com/office/drawing/2014/main" id="{005CF02C-15CE-7D53-DA19-C3C793E72125}"/>
              </a:ext>
            </a:extLst>
          </p:cNvPr>
          <p:cNvSpPr txBox="1">
            <a:spLocks/>
          </p:cNvSpPr>
          <p:nvPr/>
        </p:nvSpPr>
        <p:spPr>
          <a:xfrm>
            <a:off x="983252" y="3641605"/>
            <a:ext cx="10515600" cy="1485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ru-RU" sz="2400" dirty="0">
                <a:solidFill>
                  <a:schemeClr val="tx1"/>
                </a:solidFill>
              </a:rPr>
              <a:t>Определиться с </a:t>
            </a:r>
            <a:r>
              <a:rPr lang="ru-RU" sz="2400" b="1" dirty="0">
                <a:solidFill>
                  <a:schemeClr val="tx1"/>
                </a:solidFill>
              </a:rPr>
              <a:t>выбором предметов </a:t>
            </a:r>
            <a:r>
              <a:rPr lang="ru-RU" sz="2400" dirty="0">
                <a:solidFill>
                  <a:schemeClr val="tx1"/>
                </a:solidFill>
              </a:rPr>
              <a:t>для сдачи ГИА</a:t>
            </a:r>
          </a:p>
          <a:p>
            <a:pPr algn="just"/>
            <a:r>
              <a:rPr lang="ru-RU" sz="2400" b="1" dirty="0">
                <a:solidFill>
                  <a:schemeClr val="tx1"/>
                </a:solidFill>
              </a:rPr>
              <a:t>С 01.10.2025 до 15.10.2025 </a:t>
            </a:r>
            <a:r>
              <a:rPr lang="ru-RU" sz="2400" dirty="0">
                <a:solidFill>
                  <a:schemeClr val="tx1"/>
                </a:solidFill>
              </a:rPr>
              <a:t>подать заявления на сайте </a:t>
            </a:r>
            <a:r>
              <a:rPr lang="en-US" sz="2400" dirty="0">
                <a:solidFill>
                  <a:schemeClr val="tx1"/>
                </a:solidFill>
              </a:rPr>
              <a:t>mos.ru </a:t>
            </a:r>
            <a:endParaRPr lang="ru-RU" sz="2400" dirty="0">
              <a:solidFill>
                <a:schemeClr val="tx1"/>
              </a:solidFill>
            </a:endParaRPr>
          </a:p>
        </p:txBody>
      </p:sp>
      <p:sp>
        <p:nvSpPr>
          <p:cNvPr id="11" name="Стрелка: вниз 10">
            <a:extLst>
              <a:ext uri="{FF2B5EF4-FFF2-40B4-BE49-F238E27FC236}">
                <a16:creationId xmlns:a16="http://schemas.microsoft.com/office/drawing/2014/main" id="{9641AD76-3E48-8B7E-E8C8-92E91C8342E3}"/>
              </a:ext>
            </a:extLst>
          </p:cNvPr>
          <p:cNvSpPr/>
          <p:nvPr/>
        </p:nvSpPr>
        <p:spPr>
          <a:xfrm>
            <a:off x="5965454" y="4706692"/>
            <a:ext cx="405000" cy="660918"/>
          </a:xfrm>
          <a:prstGeom prst="down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Объект 4">
            <a:extLst>
              <a:ext uri="{FF2B5EF4-FFF2-40B4-BE49-F238E27FC236}">
                <a16:creationId xmlns:a16="http://schemas.microsoft.com/office/drawing/2014/main" id="{A8B9FDF3-B19C-97CB-3734-5DF936834F7F}"/>
              </a:ext>
            </a:extLst>
          </p:cNvPr>
          <p:cNvSpPr txBox="1">
            <a:spLocks/>
          </p:cNvSpPr>
          <p:nvPr/>
        </p:nvSpPr>
        <p:spPr>
          <a:xfrm>
            <a:off x="1179787" y="5565291"/>
            <a:ext cx="10515600" cy="66091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ru-RU" sz="2400" b="1" dirty="0">
                <a:solidFill>
                  <a:schemeClr val="tx1"/>
                </a:solidFill>
              </a:rPr>
              <a:t>Подготовка к ГИА </a:t>
            </a:r>
            <a:r>
              <a:rPr lang="ru-RU" sz="2400" dirty="0">
                <a:solidFill>
                  <a:schemeClr val="tx1"/>
                </a:solidFill>
              </a:rPr>
              <a:t>(в течение года)</a:t>
            </a:r>
          </a:p>
        </p:txBody>
      </p:sp>
    </p:spTree>
    <p:extLst>
      <p:ext uri="{BB962C8B-B14F-4D97-AF65-F5344CB8AC3E}">
        <p14:creationId xmlns:p14="http://schemas.microsoft.com/office/powerpoint/2010/main" val="22298416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" name="Conector recto 7">
            <a:extLst>
              <a:ext uri="{FF2B5EF4-FFF2-40B4-BE49-F238E27FC236}">
                <a16:creationId xmlns:a16="http://schemas.microsoft.com/office/drawing/2014/main" id="{D5BBF92D-8E8A-4F07-9CF6-F8283B786437}"/>
              </a:ext>
            </a:extLst>
          </p:cNvPr>
          <p:cNvCxnSpPr>
            <a:cxnSpLocks/>
          </p:cNvCxnSpPr>
          <p:nvPr/>
        </p:nvCxnSpPr>
        <p:spPr>
          <a:xfrm flipH="1">
            <a:off x="11977763" y="3550414"/>
            <a:ext cx="13237" cy="2766352"/>
          </a:xfrm>
          <a:prstGeom prst="line">
            <a:avLst/>
          </a:prstGeom>
          <a:ln w="25400" cap="rnd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" name="Conector recto 12">
            <a:extLst>
              <a:ext uri="{FF2B5EF4-FFF2-40B4-BE49-F238E27FC236}">
                <a16:creationId xmlns:a16="http://schemas.microsoft.com/office/drawing/2014/main" id="{248F890C-1C51-4988-AD5B-BBD49965915B}"/>
              </a:ext>
            </a:extLst>
          </p:cNvPr>
          <p:cNvCxnSpPr>
            <a:cxnSpLocks/>
          </p:cNvCxnSpPr>
          <p:nvPr/>
        </p:nvCxnSpPr>
        <p:spPr>
          <a:xfrm>
            <a:off x="246000" y="0"/>
            <a:ext cx="0" cy="2889000"/>
          </a:xfrm>
          <a:prstGeom prst="line">
            <a:avLst/>
          </a:prstGeom>
          <a:ln w="28575" cap="rnd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Google Shape;95;p13">
            <a:extLst>
              <a:ext uri="{FF2B5EF4-FFF2-40B4-BE49-F238E27FC236}">
                <a16:creationId xmlns:a16="http://schemas.microsoft.com/office/drawing/2014/main" id="{CAE8C62C-A325-4E8C-B19B-F589B2ACF9BF}"/>
              </a:ext>
            </a:extLst>
          </p:cNvPr>
          <p:cNvSpPr/>
          <p:nvPr/>
        </p:nvSpPr>
        <p:spPr>
          <a:xfrm>
            <a:off x="0" y="6526858"/>
            <a:ext cx="12192000" cy="331142"/>
          </a:xfrm>
          <a:custGeom>
            <a:avLst/>
            <a:gdLst/>
            <a:ahLst/>
            <a:cxnLst/>
            <a:rect l="l" t="t" r="r" b="b"/>
            <a:pathLst>
              <a:path w="8971816" h="504665" extrusionOk="0">
                <a:moveTo>
                  <a:pt x="0" y="0"/>
                </a:moveTo>
                <a:lnTo>
                  <a:pt x="8971816" y="0"/>
                </a:lnTo>
                <a:lnTo>
                  <a:pt x="8971816" y="504665"/>
                </a:lnTo>
                <a:lnTo>
                  <a:pt x="0" y="504665"/>
                </a:lnTo>
                <a:close/>
              </a:path>
            </a:pathLst>
          </a:custGeom>
          <a:solidFill>
            <a:srgbClr val="2091FF"/>
          </a:solidFill>
          <a:ln>
            <a:noFill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6" name="Google Shape;98;p13">
            <a:extLst>
              <a:ext uri="{FF2B5EF4-FFF2-40B4-BE49-F238E27FC236}">
                <a16:creationId xmlns:a16="http://schemas.microsoft.com/office/drawing/2014/main" id="{4D8B39C1-A29D-4513-A060-022BDBA81EB7}"/>
              </a:ext>
            </a:extLst>
          </p:cNvPr>
          <p:cNvSpPr/>
          <p:nvPr/>
        </p:nvSpPr>
        <p:spPr>
          <a:xfrm>
            <a:off x="8187592" y="6299182"/>
            <a:ext cx="4013200" cy="223696"/>
          </a:xfrm>
          <a:custGeom>
            <a:avLst/>
            <a:gdLst/>
            <a:ahLst/>
            <a:cxnLst/>
            <a:rect l="l" t="t" r="r" b="b"/>
            <a:pathLst>
              <a:path w="1585462" h="88374" extrusionOk="0">
                <a:moveTo>
                  <a:pt x="0" y="0"/>
                </a:moveTo>
                <a:lnTo>
                  <a:pt x="1585462" y="0"/>
                </a:lnTo>
                <a:lnTo>
                  <a:pt x="1585462" y="88374"/>
                </a:lnTo>
                <a:lnTo>
                  <a:pt x="0" y="88374"/>
                </a:ln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9305719A-9CC4-4111-A6F4-ABDB45F706A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06000" y="170164"/>
            <a:ext cx="1483925" cy="1143836"/>
          </a:xfrm>
          <a:prstGeom prst="rect">
            <a:avLst/>
          </a:prstGeom>
        </p:spPr>
      </p:pic>
      <p:graphicFrame>
        <p:nvGraphicFramePr>
          <p:cNvPr id="13" name="Объект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35497969"/>
              </p:ext>
            </p:extLst>
          </p:nvPr>
        </p:nvGraphicFramePr>
        <p:xfrm>
          <a:off x="672421" y="198204"/>
          <a:ext cx="10515600" cy="35554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4" name="TextBox 13"/>
          <p:cNvSpPr txBox="1"/>
          <p:nvPr/>
        </p:nvSpPr>
        <p:spPr>
          <a:xfrm>
            <a:off x="6661429" y="3857351"/>
            <a:ext cx="472482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Средний балл ОГЭ – не ниже 3,75 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421246" y="3949640"/>
            <a:ext cx="460061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«4» по профильным предметам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400" b="1" dirty="0">
                <a:solidFill>
                  <a:prstClr val="black"/>
                </a:solidFill>
                <a:latin typeface="Calibri" panose="020F0502020204030204"/>
              </a:rPr>
              <a:t>Средний балл ОГЭ не ниже «4»</a:t>
            </a:r>
            <a:endParaRPr kumimoji="0" lang="ru-RU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6699926" y="4422751"/>
            <a:ext cx="4492333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hlinkClick r:id="rId8"/>
              </a:rPr>
              <a:t>https://sch627.mskobr.ru/edu-news/9047</a:t>
            </a:r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hlinkClick r:id="rId9"/>
              </a:rPr>
              <a:t>https://sch627.mskobr.ru/roditelyam/algoritm-postuplenia/docs-for-review</a:t>
            </a:r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" name="Правая фигурная скобка 16">
            <a:extLst>
              <a:ext uri="{FF2B5EF4-FFF2-40B4-BE49-F238E27FC236}">
                <a16:creationId xmlns:a16="http://schemas.microsoft.com/office/drawing/2014/main" id="{361FF0B0-5DCE-18C3-D83D-117CDCEC2D86}"/>
              </a:ext>
            </a:extLst>
          </p:cNvPr>
          <p:cNvSpPr/>
          <p:nvPr/>
        </p:nvSpPr>
        <p:spPr>
          <a:xfrm rot="5400000">
            <a:off x="5780156" y="-563157"/>
            <a:ext cx="372947" cy="11340000"/>
          </a:xfrm>
          <a:prstGeom prst="rightBrace">
            <a:avLst/>
          </a:prstGeom>
          <a:ln w="28575">
            <a:solidFill>
              <a:srgbClr val="103AF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CECCE52E-29C7-CE38-8732-4784F0176DE4}"/>
              </a:ext>
            </a:extLst>
          </p:cNvPr>
          <p:cNvSpPr txBox="1"/>
          <p:nvPr/>
        </p:nvSpPr>
        <p:spPr>
          <a:xfrm>
            <a:off x="974249" y="5485769"/>
            <a:ext cx="991194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400" b="1" dirty="0">
                <a:solidFill>
                  <a:srgbClr val="C00000"/>
                </a:solidFill>
              </a:rPr>
              <a:t>Задача: </a:t>
            </a:r>
            <a:r>
              <a:rPr lang="ru-RU" sz="2400" b="1" dirty="0"/>
              <a:t>создать условия, чтобы дети, которые могут и хотят учиться в 10</a:t>
            </a:r>
          </a:p>
          <a:p>
            <a:pPr algn="ctr"/>
            <a:r>
              <a:rPr lang="ru-RU" sz="2400" b="1" dirty="0"/>
              <a:t>классах, сдали не ниже, чем на «4»</a:t>
            </a:r>
          </a:p>
        </p:txBody>
      </p:sp>
    </p:spTree>
    <p:extLst>
      <p:ext uri="{BB962C8B-B14F-4D97-AF65-F5344CB8AC3E}">
        <p14:creationId xmlns:p14="http://schemas.microsoft.com/office/powerpoint/2010/main" val="26741115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" name="Conector recto 7">
            <a:extLst>
              <a:ext uri="{FF2B5EF4-FFF2-40B4-BE49-F238E27FC236}">
                <a16:creationId xmlns:a16="http://schemas.microsoft.com/office/drawing/2014/main" id="{D5BBF92D-8E8A-4F07-9CF6-F8283B786437}"/>
              </a:ext>
            </a:extLst>
          </p:cNvPr>
          <p:cNvCxnSpPr>
            <a:cxnSpLocks/>
          </p:cNvCxnSpPr>
          <p:nvPr/>
        </p:nvCxnSpPr>
        <p:spPr>
          <a:xfrm flipH="1">
            <a:off x="11977763" y="3550414"/>
            <a:ext cx="13237" cy="2766352"/>
          </a:xfrm>
          <a:prstGeom prst="line">
            <a:avLst/>
          </a:prstGeom>
          <a:ln w="25400" cap="rnd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" name="Conector recto 12">
            <a:extLst>
              <a:ext uri="{FF2B5EF4-FFF2-40B4-BE49-F238E27FC236}">
                <a16:creationId xmlns:a16="http://schemas.microsoft.com/office/drawing/2014/main" id="{248F890C-1C51-4988-AD5B-BBD49965915B}"/>
              </a:ext>
            </a:extLst>
          </p:cNvPr>
          <p:cNvCxnSpPr>
            <a:cxnSpLocks/>
          </p:cNvCxnSpPr>
          <p:nvPr/>
        </p:nvCxnSpPr>
        <p:spPr>
          <a:xfrm>
            <a:off x="246000" y="0"/>
            <a:ext cx="0" cy="2889000"/>
          </a:xfrm>
          <a:prstGeom prst="line">
            <a:avLst/>
          </a:prstGeom>
          <a:ln w="28575" cap="rnd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Google Shape;95;p13">
            <a:extLst>
              <a:ext uri="{FF2B5EF4-FFF2-40B4-BE49-F238E27FC236}">
                <a16:creationId xmlns:a16="http://schemas.microsoft.com/office/drawing/2014/main" id="{CAE8C62C-A325-4E8C-B19B-F589B2ACF9BF}"/>
              </a:ext>
            </a:extLst>
          </p:cNvPr>
          <p:cNvSpPr/>
          <p:nvPr/>
        </p:nvSpPr>
        <p:spPr>
          <a:xfrm>
            <a:off x="0" y="6526858"/>
            <a:ext cx="12192000" cy="331142"/>
          </a:xfrm>
          <a:custGeom>
            <a:avLst/>
            <a:gdLst/>
            <a:ahLst/>
            <a:cxnLst/>
            <a:rect l="l" t="t" r="r" b="b"/>
            <a:pathLst>
              <a:path w="8971816" h="504665" extrusionOk="0">
                <a:moveTo>
                  <a:pt x="0" y="0"/>
                </a:moveTo>
                <a:lnTo>
                  <a:pt x="8971816" y="0"/>
                </a:lnTo>
                <a:lnTo>
                  <a:pt x="8971816" y="504665"/>
                </a:lnTo>
                <a:lnTo>
                  <a:pt x="0" y="504665"/>
                </a:lnTo>
                <a:close/>
              </a:path>
            </a:pathLst>
          </a:custGeom>
          <a:solidFill>
            <a:srgbClr val="2091FF"/>
          </a:solidFill>
          <a:ln>
            <a:noFill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6" name="Google Shape;98;p13">
            <a:extLst>
              <a:ext uri="{FF2B5EF4-FFF2-40B4-BE49-F238E27FC236}">
                <a16:creationId xmlns:a16="http://schemas.microsoft.com/office/drawing/2014/main" id="{4D8B39C1-A29D-4513-A060-022BDBA81EB7}"/>
              </a:ext>
            </a:extLst>
          </p:cNvPr>
          <p:cNvSpPr/>
          <p:nvPr/>
        </p:nvSpPr>
        <p:spPr>
          <a:xfrm>
            <a:off x="8187592" y="6299182"/>
            <a:ext cx="4013200" cy="223696"/>
          </a:xfrm>
          <a:custGeom>
            <a:avLst/>
            <a:gdLst/>
            <a:ahLst/>
            <a:cxnLst/>
            <a:rect l="l" t="t" r="r" b="b"/>
            <a:pathLst>
              <a:path w="1585462" h="88374" extrusionOk="0">
                <a:moveTo>
                  <a:pt x="0" y="0"/>
                </a:moveTo>
                <a:lnTo>
                  <a:pt x="1585462" y="0"/>
                </a:lnTo>
                <a:lnTo>
                  <a:pt x="1585462" y="88374"/>
                </a:lnTo>
                <a:lnTo>
                  <a:pt x="0" y="88374"/>
                </a:ln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9305719A-9CC4-4111-A6F4-ABDB45F706A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06000" y="170164"/>
            <a:ext cx="1483925" cy="1143836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344725" y="130966"/>
            <a:ext cx="5900974" cy="9350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lnSpc>
                <a:spcPct val="120000"/>
              </a:lnSpc>
              <a:defRPr/>
            </a:pPr>
            <a:r>
              <a:rPr lang="ru-RU" sz="2400" b="1" dirty="0">
                <a:solidFill>
                  <a:srgbClr val="2091FF"/>
                </a:solidFill>
                <a:latin typeface="Century Gothic" panose="020B0502020202020204" pitchFamily="34" charset="0"/>
                <a:sym typeface="Tenor Sans"/>
              </a:rPr>
              <a:t>Критерии приема в классы</a:t>
            </a:r>
          </a:p>
          <a:p>
            <a:pPr lvl="0">
              <a:lnSpc>
                <a:spcPct val="120000"/>
              </a:lnSpc>
              <a:defRPr/>
            </a:pPr>
            <a:r>
              <a:rPr lang="ru-RU" sz="2400" b="1" dirty="0">
                <a:solidFill>
                  <a:srgbClr val="2091FF"/>
                </a:solidFill>
                <a:latin typeface="Century Gothic" panose="020B0502020202020204" pitchFamily="34" charset="0"/>
                <a:sym typeface="Tenor Sans"/>
              </a:rPr>
              <a:t> предпрофессионального обучения</a:t>
            </a:r>
            <a:endParaRPr lang="ru-RU" sz="1000" b="1" dirty="0">
              <a:solidFill>
                <a:srgbClr val="2091FF"/>
              </a:solidFill>
              <a:latin typeface="Century Gothic" panose="020B0502020202020204" pitchFamily="34" charset="0"/>
            </a:endParaRPr>
          </a:p>
        </p:txBody>
      </p:sp>
      <p:graphicFrame>
        <p:nvGraphicFramePr>
          <p:cNvPr id="4" name="Таблица 3">
            <a:extLst>
              <a:ext uri="{FF2B5EF4-FFF2-40B4-BE49-F238E27FC236}">
                <a16:creationId xmlns:a16="http://schemas.microsoft.com/office/drawing/2014/main" id="{7F5A357B-59A7-8CA3-D3D3-D43948574EC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76383322"/>
              </p:ext>
            </p:extLst>
          </p:nvPr>
        </p:nvGraphicFramePr>
        <p:xfrm>
          <a:off x="344725" y="1444500"/>
          <a:ext cx="11423246" cy="4907280"/>
        </p:xfrm>
        <a:graphic>
          <a:graphicData uri="http://schemas.openxmlformats.org/drawingml/2006/table">
            <a:tbl>
              <a:tblPr firstRow="1" bandRow="1">
                <a:tableStyleId>{6E25E649-3F16-4E02-A733-19D2CDBF48F0}</a:tableStyleId>
              </a:tblPr>
              <a:tblGrid>
                <a:gridCol w="5711623">
                  <a:extLst>
                    <a:ext uri="{9D8B030D-6E8A-4147-A177-3AD203B41FA5}">
                      <a16:colId xmlns:a16="http://schemas.microsoft.com/office/drawing/2014/main" val="3357957074"/>
                    </a:ext>
                  </a:extLst>
                </a:gridCol>
                <a:gridCol w="5711623">
                  <a:extLst>
                    <a:ext uri="{9D8B030D-6E8A-4147-A177-3AD203B41FA5}">
                      <a16:colId xmlns:a16="http://schemas.microsoft.com/office/drawing/2014/main" val="358566949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2200" dirty="0">
                          <a:solidFill>
                            <a:schemeClr val="tx1"/>
                          </a:solidFill>
                        </a:rPr>
                        <a:t>Проект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200" dirty="0">
                          <a:solidFill>
                            <a:schemeClr val="tx1"/>
                          </a:solidFill>
                        </a:rPr>
                        <a:t>Профильные предметы </a:t>
                      </a:r>
                    </a:p>
                    <a:p>
                      <a:pPr algn="ctr"/>
                      <a:r>
                        <a:rPr lang="ru-RU" sz="2200" dirty="0">
                          <a:solidFill>
                            <a:schemeClr val="tx1"/>
                          </a:solidFill>
                        </a:rPr>
                        <a:t>(ОГЭ не ниже «4»)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5283108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2200" dirty="0"/>
                        <a:t>Медицинский класс в московской школе (10А)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2200" dirty="0"/>
                        <a:t>Математика, химия, биология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8077389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200" dirty="0"/>
                        <a:t>Инженерный класс в московской школе (10Б)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2200" dirty="0"/>
                        <a:t>Математика, информатика, физика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4527625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200" dirty="0"/>
                        <a:t>ИТ- класс в московской школе (10В)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200" dirty="0"/>
                        <a:t>Математика, информатика, физика</a:t>
                      </a:r>
                    </a:p>
                    <a:p>
                      <a:endParaRPr lang="ru-RU" sz="2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3642878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200" dirty="0"/>
                        <a:t>Предпринимательский класс в московской школе (10Э)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200" dirty="0"/>
                        <a:t>Математика, обществознание, английский язык</a:t>
                      </a:r>
                    </a:p>
                    <a:p>
                      <a:endParaRPr lang="ru-RU" sz="2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7741489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200" dirty="0" err="1"/>
                        <a:t>Медиакласс</a:t>
                      </a:r>
                      <a:r>
                        <a:rPr lang="ru-RU" sz="2200" dirty="0"/>
                        <a:t> в московской школе (10М)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200" dirty="0"/>
                        <a:t>Русский язык, обществознание, литература, английский язык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2311494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325094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CE625F0-4BA5-00FB-2CEC-C93AF912172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" name="Conector recto 7">
            <a:extLst>
              <a:ext uri="{FF2B5EF4-FFF2-40B4-BE49-F238E27FC236}">
                <a16:creationId xmlns:a16="http://schemas.microsoft.com/office/drawing/2014/main" id="{6BEEB6C5-AFE2-7A0C-7CE7-0E026A2068FC}"/>
              </a:ext>
            </a:extLst>
          </p:cNvPr>
          <p:cNvCxnSpPr>
            <a:cxnSpLocks/>
          </p:cNvCxnSpPr>
          <p:nvPr/>
        </p:nvCxnSpPr>
        <p:spPr>
          <a:xfrm flipH="1">
            <a:off x="11977763" y="3550414"/>
            <a:ext cx="13237" cy="2766352"/>
          </a:xfrm>
          <a:prstGeom prst="line">
            <a:avLst/>
          </a:prstGeom>
          <a:ln w="25400" cap="rnd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" name="Conector recto 12">
            <a:extLst>
              <a:ext uri="{FF2B5EF4-FFF2-40B4-BE49-F238E27FC236}">
                <a16:creationId xmlns:a16="http://schemas.microsoft.com/office/drawing/2014/main" id="{274C0A49-79C7-BEC8-1263-1057ADC15EC5}"/>
              </a:ext>
            </a:extLst>
          </p:cNvPr>
          <p:cNvCxnSpPr>
            <a:cxnSpLocks/>
          </p:cNvCxnSpPr>
          <p:nvPr/>
        </p:nvCxnSpPr>
        <p:spPr>
          <a:xfrm>
            <a:off x="246000" y="0"/>
            <a:ext cx="0" cy="2889000"/>
          </a:xfrm>
          <a:prstGeom prst="line">
            <a:avLst/>
          </a:prstGeom>
          <a:ln w="28575" cap="rnd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Google Shape;93;p13">
            <a:extLst>
              <a:ext uri="{FF2B5EF4-FFF2-40B4-BE49-F238E27FC236}">
                <a16:creationId xmlns:a16="http://schemas.microsoft.com/office/drawing/2014/main" id="{50F80D41-4A8F-AD8F-5F6A-67F7885F2C47}"/>
              </a:ext>
            </a:extLst>
          </p:cNvPr>
          <p:cNvSpPr txBox="1"/>
          <p:nvPr/>
        </p:nvSpPr>
        <p:spPr>
          <a:xfrm>
            <a:off x="413796" y="0"/>
            <a:ext cx="6521600" cy="7386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000" b="1" i="0" u="none" strike="noStrike" kern="1200" cap="none" spc="0" normalizeH="0" baseline="0" noProof="0" dirty="0">
                <a:ln>
                  <a:noFill/>
                </a:ln>
                <a:solidFill>
                  <a:srgbClr val="2091FF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  <a:sym typeface="Tenor Sans"/>
              </a:rPr>
              <a:t>Повестка</a:t>
            </a:r>
            <a:endParaRPr kumimoji="0" sz="1000" b="1" i="0" u="none" strike="noStrike" kern="1200" cap="none" spc="0" normalizeH="0" baseline="0" noProof="0" dirty="0">
              <a:ln>
                <a:noFill/>
              </a:ln>
              <a:solidFill>
                <a:srgbClr val="2091FF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5" name="Google Shape;95;p13">
            <a:extLst>
              <a:ext uri="{FF2B5EF4-FFF2-40B4-BE49-F238E27FC236}">
                <a16:creationId xmlns:a16="http://schemas.microsoft.com/office/drawing/2014/main" id="{35F25B21-2CCE-85D1-A9A8-F277206AEA11}"/>
              </a:ext>
            </a:extLst>
          </p:cNvPr>
          <p:cNvSpPr/>
          <p:nvPr/>
        </p:nvSpPr>
        <p:spPr>
          <a:xfrm>
            <a:off x="0" y="6526858"/>
            <a:ext cx="12192000" cy="331142"/>
          </a:xfrm>
          <a:custGeom>
            <a:avLst/>
            <a:gdLst/>
            <a:ahLst/>
            <a:cxnLst/>
            <a:rect l="l" t="t" r="r" b="b"/>
            <a:pathLst>
              <a:path w="8971816" h="504665" extrusionOk="0">
                <a:moveTo>
                  <a:pt x="0" y="0"/>
                </a:moveTo>
                <a:lnTo>
                  <a:pt x="8971816" y="0"/>
                </a:lnTo>
                <a:lnTo>
                  <a:pt x="8971816" y="504665"/>
                </a:lnTo>
                <a:lnTo>
                  <a:pt x="0" y="504665"/>
                </a:lnTo>
                <a:close/>
              </a:path>
            </a:pathLst>
          </a:custGeom>
          <a:solidFill>
            <a:srgbClr val="2091FF"/>
          </a:solidFill>
          <a:ln>
            <a:noFill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6" name="Google Shape;98;p13">
            <a:extLst>
              <a:ext uri="{FF2B5EF4-FFF2-40B4-BE49-F238E27FC236}">
                <a16:creationId xmlns:a16="http://schemas.microsoft.com/office/drawing/2014/main" id="{3205C16C-82DE-EF29-B54A-8EE84B91A3EF}"/>
              </a:ext>
            </a:extLst>
          </p:cNvPr>
          <p:cNvSpPr/>
          <p:nvPr/>
        </p:nvSpPr>
        <p:spPr>
          <a:xfrm>
            <a:off x="8187592" y="6299182"/>
            <a:ext cx="4013200" cy="223696"/>
          </a:xfrm>
          <a:custGeom>
            <a:avLst/>
            <a:gdLst/>
            <a:ahLst/>
            <a:cxnLst/>
            <a:rect l="l" t="t" r="r" b="b"/>
            <a:pathLst>
              <a:path w="1585462" h="88374" extrusionOk="0">
                <a:moveTo>
                  <a:pt x="0" y="0"/>
                </a:moveTo>
                <a:lnTo>
                  <a:pt x="1585462" y="0"/>
                </a:lnTo>
                <a:lnTo>
                  <a:pt x="1585462" y="88374"/>
                </a:lnTo>
                <a:lnTo>
                  <a:pt x="0" y="88374"/>
                </a:ln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8" name="Объект 2">
            <a:extLst>
              <a:ext uri="{FF2B5EF4-FFF2-40B4-BE49-F238E27FC236}">
                <a16:creationId xmlns:a16="http://schemas.microsoft.com/office/drawing/2014/main" id="{E84F1919-90CB-81B6-9EFF-82EA9EF311B8}"/>
              </a:ext>
            </a:extLst>
          </p:cNvPr>
          <p:cNvSpPr txBox="1">
            <a:spLocks/>
          </p:cNvSpPr>
          <p:nvPr/>
        </p:nvSpPr>
        <p:spPr>
          <a:xfrm>
            <a:off x="593286" y="777215"/>
            <a:ext cx="10190113" cy="5695177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AutoNum type="arabicPeriod"/>
              <a:tabLst/>
              <a:defRPr/>
            </a:pP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Формы получения образования.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AutoNum type="arabicPeriod"/>
              <a:tabLst/>
              <a:defRPr/>
            </a:pP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Календарный учебный график на 2025-2026 уч. год (начало, продолжительность, окончание учебного года; расписание звонков; расписание каникул).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AutoNum type="arabicPeriod"/>
              <a:tabLst/>
              <a:defRPr/>
            </a:pP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Организация занятий 01.09.2025, 02.09.2025.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AutoNum type="arabicPeriod"/>
              <a:tabLst/>
              <a:defRPr/>
            </a:pP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Классное руководство. Педагогический состав классов.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AutoNum type="arabicPeriod"/>
              <a:tabLst/>
              <a:defRPr/>
            </a:pP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Учебный план. План внеурочной занятости. 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AutoNum type="arabicPeriod"/>
              <a:tabLst/>
              <a:defRPr/>
            </a:pP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Расписание учебных занятий и внеурочной деятельности.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AutoNum type="arabicPeriod"/>
              <a:tabLst/>
              <a:defRPr/>
            </a:pP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Государственная итоговая аттестация. 10 классы. Диагностики (независимая экспертиза). 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AutoNum type="arabicPeriod"/>
              <a:tabLst/>
              <a:defRPr/>
            </a:pP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Учебники и учебные принадлежности.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AutoNum type="arabicPeriod"/>
              <a:tabLst/>
              <a:defRPr/>
            </a:pP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Дополнительное образование. Группы присмотра и ухода за детьми.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AutoNum type="arabicPeriod"/>
              <a:tabLst/>
              <a:defRPr/>
            </a:pP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Внешний вид.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AutoNum type="arabicPeriod"/>
              <a:tabLst/>
              <a:defRPr/>
            </a:pP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Стоимость питания. Льготное питание.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AutoNum type="arabicPeriod"/>
              <a:tabLst/>
              <a:defRPr/>
            </a:pP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Контакты и взаимодействие. Где посмотреть информацию?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AutoNum type="arabicPeriod"/>
              <a:tabLst/>
              <a:defRPr/>
            </a:pP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Ответы на вопросы.</a:t>
            </a: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E6E8E313-DFC0-FBDD-242C-C4644A3D3AE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06000" y="170164"/>
            <a:ext cx="1483925" cy="1143836"/>
          </a:xfrm>
          <a:prstGeom prst="rect">
            <a:avLst/>
          </a:prstGeom>
        </p:spPr>
      </p:pic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16AFFB7C-8C11-FC66-9634-359999E7FAE8}"/>
              </a:ext>
            </a:extLst>
          </p:cNvPr>
          <p:cNvSpPr/>
          <p:nvPr/>
        </p:nvSpPr>
        <p:spPr>
          <a:xfrm>
            <a:off x="11765734" y="6472392"/>
            <a:ext cx="346570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sym typeface="Century Gothic"/>
              </a:rPr>
              <a:t>1</a:t>
            </a:r>
            <a:endParaRPr kumimoji="0" lang="ru-RU" sz="22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64C2383C-C3D4-D6F3-614B-615E9B89846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98056" y="3777470"/>
            <a:ext cx="1794040" cy="23487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0785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>
            <a:extLst>
              <a:ext uri="{FF2B5EF4-FFF2-40B4-BE49-F238E27FC236}">
                <a16:creationId xmlns:a16="http://schemas.microsoft.com/office/drawing/2014/main" id="{AA8830DF-D87A-4179-BAEA-2AACFF9CD757}"/>
              </a:ext>
            </a:extLst>
          </p:cNvPr>
          <p:cNvSpPr/>
          <p:nvPr/>
        </p:nvSpPr>
        <p:spPr>
          <a:xfrm>
            <a:off x="0" y="217061"/>
            <a:ext cx="12192000" cy="931765"/>
          </a:xfrm>
          <a:prstGeom prst="rect">
            <a:avLst/>
          </a:prstGeom>
          <a:gradFill>
            <a:gsLst>
              <a:gs pos="0">
                <a:srgbClr val="180A6C"/>
              </a:gs>
              <a:gs pos="100000">
                <a:srgbClr val="2091FF"/>
              </a:gs>
            </a:gsLst>
            <a:lin ang="3000000" scaled="0"/>
          </a:gradFill>
          <a:ln>
            <a:solidFill>
              <a:srgbClr val="2091FF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8" name="Объект 2">
            <a:extLst>
              <a:ext uri="{FF2B5EF4-FFF2-40B4-BE49-F238E27FC236}">
                <a16:creationId xmlns:a16="http://schemas.microsoft.com/office/drawing/2014/main" id="{F1DABCE1-8D7F-4BF3-991A-7E10798AB26B}"/>
              </a:ext>
            </a:extLst>
          </p:cNvPr>
          <p:cNvSpPr txBox="1">
            <a:spLocks/>
          </p:cNvSpPr>
          <p:nvPr/>
        </p:nvSpPr>
        <p:spPr>
          <a:xfrm>
            <a:off x="1653309" y="1689519"/>
            <a:ext cx="9333290" cy="4351812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2400" b="1" dirty="0"/>
              <a:t>Учебники и учебные пособия выдает школа </a:t>
            </a:r>
            <a:r>
              <a:rPr lang="ru-RU" sz="2400" dirty="0"/>
              <a:t>(через классного руководителя / самостоятельно в библиотеках УК).</a:t>
            </a:r>
          </a:p>
          <a:p>
            <a:pPr marL="0" indent="0">
              <a:buNone/>
            </a:pPr>
            <a:r>
              <a:rPr lang="ru-RU" sz="2400" dirty="0">
                <a:solidFill>
                  <a:schemeClr val="tx1"/>
                </a:solidFill>
              </a:rPr>
              <a:t>Портфель (ранец).</a:t>
            </a:r>
          </a:p>
          <a:p>
            <a:pPr marL="0" indent="0">
              <a:buNone/>
            </a:pPr>
            <a:r>
              <a:rPr lang="ru-RU" sz="2400" dirty="0"/>
              <a:t>Набор учебных принадлежностей – стандартный (пенал и его наполнение).</a:t>
            </a:r>
          </a:p>
          <a:p>
            <a:pPr marL="0" indent="0">
              <a:buNone/>
            </a:pPr>
            <a:r>
              <a:rPr lang="ru-RU" sz="2400" dirty="0">
                <a:solidFill>
                  <a:schemeClr val="tx1"/>
                </a:solidFill>
              </a:rPr>
              <a:t>Спортивная форма для физической культуры.</a:t>
            </a:r>
          </a:p>
          <a:p>
            <a:pPr marL="0" indent="0">
              <a:buNone/>
            </a:pPr>
            <a:r>
              <a:rPr lang="ru-RU" sz="2400" dirty="0"/>
              <a:t>Учителя-предметники на 1 уроке (или до урока через классного руководителя) сообщат, какие тетради необходимо приобрести.</a:t>
            </a:r>
          </a:p>
          <a:p>
            <a:pPr marL="0" indent="0">
              <a:buNone/>
            </a:pPr>
            <a:r>
              <a:rPr lang="ru-RU" sz="2400" dirty="0">
                <a:solidFill>
                  <a:schemeClr val="tx1"/>
                </a:solidFill>
              </a:rPr>
              <a:t>Сменная обувь в прочной сумке.</a:t>
            </a:r>
          </a:p>
        </p:txBody>
      </p:sp>
      <p:sp>
        <p:nvSpPr>
          <p:cNvPr id="18" name="Google Shape;95;p13">
            <a:extLst>
              <a:ext uri="{FF2B5EF4-FFF2-40B4-BE49-F238E27FC236}">
                <a16:creationId xmlns:a16="http://schemas.microsoft.com/office/drawing/2014/main" id="{1B49F3B3-388F-4460-892B-DA5ED143277B}"/>
              </a:ext>
            </a:extLst>
          </p:cNvPr>
          <p:cNvSpPr/>
          <p:nvPr/>
        </p:nvSpPr>
        <p:spPr>
          <a:xfrm>
            <a:off x="0" y="6488723"/>
            <a:ext cx="12192000" cy="369276"/>
          </a:xfrm>
          <a:custGeom>
            <a:avLst/>
            <a:gdLst/>
            <a:ahLst/>
            <a:cxnLst/>
            <a:rect l="l" t="t" r="r" b="b"/>
            <a:pathLst>
              <a:path w="8971816" h="504665" extrusionOk="0">
                <a:moveTo>
                  <a:pt x="0" y="0"/>
                </a:moveTo>
                <a:lnTo>
                  <a:pt x="8971816" y="0"/>
                </a:lnTo>
                <a:lnTo>
                  <a:pt x="8971816" y="504665"/>
                </a:lnTo>
                <a:lnTo>
                  <a:pt x="0" y="504665"/>
                </a:lnTo>
                <a:close/>
              </a:path>
            </a:pathLst>
          </a:custGeom>
          <a:solidFill>
            <a:srgbClr val="2091FF"/>
          </a:solidFill>
          <a:ln>
            <a:noFill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9" name="Google Shape;98;p13">
            <a:extLst>
              <a:ext uri="{FF2B5EF4-FFF2-40B4-BE49-F238E27FC236}">
                <a16:creationId xmlns:a16="http://schemas.microsoft.com/office/drawing/2014/main" id="{EBF3C8D6-D4D3-455B-9A61-DDD25D7D32E8}"/>
              </a:ext>
            </a:extLst>
          </p:cNvPr>
          <p:cNvSpPr/>
          <p:nvPr/>
        </p:nvSpPr>
        <p:spPr>
          <a:xfrm>
            <a:off x="8178800" y="6265027"/>
            <a:ext cx="4013200" cy="223696"/>
          </a:xfrm>
          <a:custGeom>
            <a:avLst/>
            <a:gdLst/>
            <a:ahLst/>
            <a:cxnLst/>
            <a:rect l="l" t="t" r="r" b="b"/>
            <a:pathLst>
              <a:path w="1585462" h="88374" extrusionOk="0">
                <a:moveTo>
                  <a:pt x="0" y="0"/>
                </a:moveTo>
                <a:lnTo>
                  <a:pt x="1585462" y="0"/>
                </a:lnTo>
                <a:lnTo>
                  <a:pt x="1585462" y="88374"/>
                </a:lnTo>
                <a:lnTo>
                  <a:pt x="0" y="88374"/>
                </a:lnTo>
                <a:close/>
              </a:path>
            </a:pathLst>
          </a:custGeom>
          <a:solidFill>
            <a:srgbClr val="180A6C"/>
          </a:solidFill>
          <a:ln>
            <a:noFill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178B99C1-DC2D-469A-8762-11570791ED6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3341" y="52779"/>
            <a:ext cx="1833175" cy="1413044"/>
          </a:xfrm>
          <a:prstGeom prst="rect">
            <a:avLst/>
          </a:prstGeom>
        </p:spPr>
      </p:pic>
      <p:sp>
        <p:nvSpPr>
          <p:cNvPr id="2" name="Google Shape;93;p13">
            <a:extLst>
              <a:ext uri="{FF2B5EF4-FFF2-40B4-BE49-F238E27FC236}">
                <a16:creationId xmlns:a16="http://schemas.microsoft.com/office/drawing/2014/main" id="{8C98FABC-654C-9DF8-8DC6-D3C2D6BEA353}"/>
              </a:ext>
            </a:extLst>
          </p:cNvPr>
          <p:cNvSpPr txBox="1"/>
          <p:nvPr/>
        </p:nvSpPr>
        <p:spPr>
          <a:xfrm>
            <a:off x="2912943" y="340539"/>
            <a:ext cx="8372629" cy="5909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  <a:sym typeface="Tenor Sans"/>
              </a:rPr>
              <a:t>Учебники и учебные принадлежности</a:t>
            </a:r>
            <a:endParaRPr kumimoji="0" sz="8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5" name="Google Shape;99;p13">
            <a:extLst>
              <a:ext uri="{FF2B5EF4-FFF2-40B4-BE49-F238E27FC236}">
                <a16:creationId xmlns:a16="http://schemas.microsoft.com/office/drawing/2014/main" id="{798D0113-3DAB-FF02-8468-09C9C9F8207C}"/>
              </a:ext>
            </a:extLst>
          </p:cNvPr>
          <p:cNvSpPr/>
          <p:nvPr/>
        </p:nvSpPr>
        <p:spPr>
          <a:xfrm>
            <a:off x="1288183" y="1801367"/>
            <a:ext cx="222250" cy="223696"/>
          </a:xfrm>
          <a:custGeom>
            <a:avLst/>
            <a:gdLst/>
            <a:ahLst/>
            <a:cxnLst/>
            <a:rect l="l" t="t" r="r" b="b"/>
            <a:pathLst>
              <a:path w="87802" h="88374" extrusionOk="0">
                <a:moveTo>
                  <a:pt x="0" y="0"/>
                </a:moveTo>
                <a:lnTo>
                  <a:pt x="87802" y="0"/>
                </a:lnTo>
                <a:lnTo>
                  <a:pt x="87802" y="88374"/>
                </a:lnTo>
                <a:lnTo>
                  <a:pt x="0" y="88374"/>
                </a:lnTo>
                <a:close/>
              </a:path>
            </a:pathLst>
          </a:custGeom>
          <a:solidFill>
            <a:srgbClr val="239EDF"/>
          </a:solidFill>
          <a:ln>
            <a:noFill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6" name="Google Shape;99;p13">
            <a:extLst>
              <a:ext uri="{FF2B5EF4-FFF2-40B4-BE49-F238E27FC236}">
                <a16:creationId xmlns:a16="http://schemas.microsoft.com/office/drawing/2014/main" id="{F215C9AD-499A-BB8E-8F41-A13CE8406F15}"/>
              </a:ext>
            </a:extLst>
          </p:cNvPr>
          <p:cNvSpPr/>
          <p:nvPr/>
        </p:nvSpPr>
        <p:spPr>
          <a:xfrm>
            <a:off x="1292800" y="2565459"/>
            <a:ext cx="222250" cy="223696"/>
          </a:xfrm>
          <a:custGeom>
            <a:avLst/>
            <a:gdLst/>
            <a:ahLst/>
            <a:cxnLst/>
            <a:rect l="l" t="t" r="r" b="b"/>
            <a:pathLst>
              <a:path w="87802" h="88374" extrusionOk="0">
                <a:moveTo>
                  <a:pt x="0" y="0"/>
                </a:moveTo>
                <a:lnTo>
                  <a:pt x="87802" y="0"/>
                </a:lnTo>
                <a:lnTo>
                  <a:pt x="87802" y="88374"/>
                </a:lnTo>
                <a:lnTo>
                  <a:pt x="0" y="88374"/>
                </a:lnTo>
                <a:close/>
              </a:path>
            </a:pathLst>
          </a:custGeom>
          <a:solidFill>
            <a:srgbClr val="239EDF"/>
          </a:solidFill>
          <a:ln>
            <a:noFill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9" name="Google Shape;99;p13">
            <a:extLst>
              <a:ext uri="{FF2B5EF4-FFF2-40B4-BE49-F238E27FC236}">
                <a16:creationId xmlns:a16="http://schemas.microsoft.com/office/drawing/2014/main" id="{70BF558B-711A-6939-EDC1-25708017815B}"/>
              </a:ext>
            </a:extLst>
          </p:cNvPr>
          <p:cNvSpPr/>
          <p:nvPr/>
        </p:nvSpPr>
        <p:spPr>
          <a:xfrm>
            <a:off x="1292800" y="3853234"/>
            <a:ext cx="222250" cy="223696"/>
          </a:xfrm>
          <a:custGeom>
            <a:avLst/>
            <a:gdLst/>
            <a:ahLst/>
            <a:cxnLst/>
            <a:rect l="l" t="t" r="r" b="b"/>
            <a:pathLst>
              <a:path w="87802" h="88374" extrusionOk="0">
                <a:moveTo>
                  <a:pt x="0" y="0"/>
                </a:moveTo>
                <a:lnTo>
                  <a:pt x="87802" y="0"/>
                </a:lnTo>
                <a:lnTo>
                  <a:pt x="87802" y="88374"/>
                </a:lnTo>
                <a:lnTo>
                  <a:pt x="0" y="88374"/>
                </a:lnTo>
                <a:close/>
              </a:path>
            </a:pathLst>
          </a:custGeom>
          <a:solidFill>
            <a:srgbClr val="239EDF"/>
          </a:solidFill>
          <a:ln>
            <a:noFill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0" name="Google Shape;99;p13">
            <a:extLst>
              <a:ext uri="{FF2B5EF4-FFF2-40B4-BE49-F238E27FC236}">
                <a16:creationId xmlns:a16="http://schemas.microsoft.com/office/drawing/2014/main" id="{C9D43679-AA7B-9762-CFA0-8E4CA02FABC1}"/>
              </a:ext>
            </a:extLst>
          </p:cNvPr>
          <p:cNvSpPr/>
          <p:nvPr/>
        </p:nvSpPr>
        <p:spPr>
          <a:xfrm>
            <a:off x="1292800" y="3060205"/>
            <a:ext cx="222250" cy="223696"/>
          </a:xfrm>
          <a:custGeom>
            <a:avLst/>
            <a:gdLst/>
            <a:ahLst/>
            <a:cxnLst/>
            <a:rect l="l" t="t" r="r" b="b"/>
            <a:pathLst>
              <a:path w="87802" h="88374" extrusionOk="0">
                <a:moveTo>
                  <a:pt x="0" y="0"/>
                </a:moveTo>
                <a:lnTo>
                  <a:pt x="87802" y="0"/>
                </a:lnTo>
                <a:lnTo>
                  <a:pt x="87802" y="88374"/>
                </a:lnTo>
                <a:lnTo>
                  <a:pt x="0" y="88374"/>
                </a:lnTo>
                <a:close/>
              </a:path>
            </a:pathLst>
          </a:custGeom>
          <a:solidFill>
            <a:srgbClr val="239EDF"/>
          </a:solidFill>
          <a:ln>
            <a:noFill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3" name="Google Shape;99;p13">
            <a:extLst>
              <a:ext uri="{FF2B5EF4-FFF2-40B4-BE49-F238E27FC236}">
                <a16:creationId xmlns:a16="http://schemas.microsoft.com/office/drawing/2014/main" id="{46A37DE8-933F-B525-9E7C-A69BA0E12521}"/>
              </a:ext>
            </a:extLst>
          </p:cNvPr>
          <p:cNvSpPr/>
          <p:nvPr/>
        </p:nvSpPr>
        <p:spPr>
          <a:xfrm>
            <a:off x="1292800" y="4342329"/>
            <a:ext cx="222250" cy="223696"/>
          </a:xfrm>
          <a:custGeom>
            <a:avLst/>
            <a:gdLst/>
            <a:ahLst/>
            <a:cxnLst/>
            <a:rect l="l" t="t" r="r" b="b"/>
            <a:pathLst>
              <a:path w="87802" h="88374" extrusionOk="0">
                <a:moveTo>
                  <a:pt x="0" y="0"/>
                </a:moveTo>
                <a:lnTo>
                  <a:pt x="87802" y="0"/>
                </a:lnTo>
                <a:lnTo>
                  <a:pt x="87802" y="88374"/>
                </a:lnTo>
                <a:lnTo>
                  <a:pt x="0" y="88374"/>
                </a:lnTo>
                <a:close/>
              </a:path>
            </a:pathLst>
          </a:custGeom>
          <a:solidFill>
            <a:srgbClr val="239EDF"/>
          </a:solidFill>
          <a:ln>
            <a:noFill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4" name="Google Shape;99;p13">
            <a:extLst>
              <a:ext uri="{FF2B5EF4-FFF2-40B4-BE49-F238E27FC236}">
                <a16:creationId xmlns:a16="http://schemas.microsoft.com/office/drawing/2014/main" id="{834D5EF4-46A4-CB68-24AF-B68CFB8A01F7}"/>
              </a:ext>
            </a:extLst>
          </p:cNvPr>
          <p:cNvSpPr/>
          <p:nvPr/>
        </p:nvSpPr>
        <p:spPr>
          <a:xfrm>
            <a:off x="1288183" y="5019698"/>
            <a:ext cx="222250" cy="223696"/>
          </a:xfrm>
          <a:custGeom>
            <a:avLst/>
            <a:gdLst/>
            <a:ahLst/>
            <a:cxnLst/>
            <a:rect l="l" t="t" r="r" b="b"/>
            <a:pathLst>
              <a:path w="87802" h="88374" extrusionOk="0">
                <a:moveTo>
                  <a:pt x="0" y="0"/>
                </a:moveTo>
                <a:lnTo>
                  <a:pt x="87802" y="0"/>
                </a:lnTo>
                <a:lnTo>
                  <a:pt x="87802" y="88374"/>
                </a:lnTo>
                <a:lnTo>
                  <a:pt x="0" y="88374"/>
                </a:lnTo>
                <a:close/>
              </a:path>
            </a:pathLst>
          </a:custGeom>
          <a:solidFill>
            <a:srgbClr val="239EDF"/>
          </a:solidFill>
          <a:ln>
            <a:noFill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20178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Conector recto 12">
            <a:extLst>
              <a:ext uri="{FF2B5EF4-FFF2-40B4-BE49-F238E27FC236}">
                <a16:creationId xmlns:a16="http://schemas.microsoft.com/office/drawing/2014/main" id="{248F890C-1C51-4988-AD5B-BBD49965915B}"/>
              </a:ext>
            </a:extLst>
          </p:cNvPr>
          <p:cNvCxnSpPr>
            <a:cxnSpLocks/>
          </p:cNvCxnSpPr>
          <p:nvPr/>
        </p:nvCxnSpPr>
        <p:spPr>
          <a:xfrm>
            <a:off x="246000" y="0"/>
            <a:ext cx="0" cy="2889000"/>
          </a:xfrm>
          <a:prstGeom prst="line">
            <a:avLst/>
          </a:prstGeom>
          <a:ln w="28575" cap="rnd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Google Shape;93;p13">
            <a:extLst>
              <a:ext uri="{FF2B5EF4-FFF2-40B4-BE49-F238E27FC236}">
                <a16:creationId xmlns:a16="http://schemas.microsoft.com/office/drawing/2014/main" id="{2DA4E6FE-B260-4849-BEF5-AB2220969FBE}"/>
              </a:ext>
            </a:extLst>
          </p:cNvPr>
          <p:cNvSpPr txBox="1"/>
          <p:nvPr/>
        </p:nvSpPr>
        <p:spPr>
          <a:xfrm>
            <a:off x="392712" y="0"/>
            <a:ext cx="9081186" cy="5909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>
              <a:lnSpc>
                <a:spcPct val="120000"/>
              </a:lnSpc>
            </a:pPr>
            <a:r>
              <a:rPr lang="ru-RU" sz="3200" dirty="0">
                <a:solidFill>
                  <a:srgbClr val="2091FF"/>
                </a:solidFill>
                <a:latin typeface="Tenor Sans"/>
                <a:sym typeface="Tenor Sans"/>
              </a:rPr>
              <a:t>Формы получения образования</a:t>
            </a:r>
            <a:endParaRPr sz="800" dirty="0">
              <a:solidFill>
                <a:srgbClr val="2091FF"/>
              </a:solidFill>
            </a:endParaRPr>
          </a:p>
        </p:txBody>
      </p:sp>
      <p:sp>
        <p:nvSpPr>
          <p:cNvPr id="5" name="Google Shape;95;p13">
            <a:extLst>
              <a:ext uri="{FF2B5EF4-FFF2-40B4-BE49-F238E27FC236}">
                <a16:creationId xmlns:a16="http://schemas.microsoft.com/office/drawing/2014/main" id="{CAE8C62C-A325-4E8C-B19B-F589B2ACF9BF}"/>
              </a:ext>
            </a:extLst>
          </p:cNvPr>
          <p:cNvSpPr/>
          <p:nvPr/>
        </p:nvSpPr>
        <p:spPr>
          <a:xfrm>
            <a:off x="0" y="6386358"/>
            <a:ext cx="12192000" cy="471642"/>
          </a:xfrm>
          <a:custGeom>
            <a:avLst/>
            <a:gdLst/>
            <a:ahLst/>
            <a:cxnLst/>
            <a:rect l="l" t="t" r="r" b="b"/>
            <a:pathLst>
              <a:path w="8971816" h="504665" extrusionOk="0">
                <a:moveTo>
                  <a:pt x="0" y="0"/>
                </a:moveTo>
                <a:lnTo>
                  <a:pt x="8971816" y="0"/>
                </a:lnTo>
                <a:lnTo>
                  <a:pt x="8971816" y="504665"/>
                </a:lnTo>
                <a:lnTo>
                  <a:pt x="0" y="504665"/>
                </a:lnTo>
                <a:close/>
              </a:path>
            </a:pathLst>
          </a:custGeom>
          <a:solidFill>
            <a:srgbClr val="0C48BB"/>
          </a:solidFill>
          <a:ln>
            <a:noFill/>
          </a:ln>
        </p:spPr>
        <p:txBody>
          <a:bodyPr/>
          <a:lstStyle/>
          <a:p>
            <a:endParaRPr lang="ru-RU"/>
          </a:p>
        </p:txBody>
      </p:sp>
      <p:sp>
        <p:nvSpPr>
          <p:cNvPr id="6" name="Google Shape;98;p13">
            <a:extLst>
              <a:ext uri="{FF2B5EF4-FFF2-40B4-BE49-F238E27FC236}">
                <a16:creationId xmlns:a16="http://schemas.microsoft.com/office/drawing/2014/main" id="{4D8B39C1-A29D-4513-A060-022BDBA81EB7}"/>
              </a:ext>
            </a:extLst>
          </p:cNvPr>
          <p:cNvSpPr/>
          <p:nvPr/>
        </p:nvSpPr>
        <p:spPr>
          <a:xfrm>
            <a:off x="8178800" y="6243609"/>
            <a:ext cx="4013200" cy="223696"/>
          </a:xfrm>
          <a:custGeom>
            <a:avLst/>
            <a:gdLst/>
            <a:ahLst/>
            <a:cxnLst/>
            <a:rect l="l" t="t" r="r" b="b"/>
            <a:pathLst>
              <a:path w="1585462" h="88374" extrusionOk="0">
                <a:moveTo>
                  <a:pt x="0" y="0"/>
                </a:moveTo>
                <a:lnTo>
                  <a:pt x="1585462" y="0"/>
                </a:lnTo>
                <a:lnTo>
                  <a:pt x="1585462" y="88374"/>
                </a:lnTo>
                <a:lnTo>
                  <a:pt x="0" y="88374"/>
                </a:lnTo>
                <a:close/>
              </a:path>
            </a:pathLst>
          </a:custGeom>
          <a:solidFill>
            <a:srgbClr val="B4E3EF"/>
          </a:solidFill>
          <a:ln>
            <a:noFill/>
          </a:ln>
        </p:spPr>
        <p:txBody>
          <a:bodyPr/>
          <a:lstStyle/>
          <a:p>
            <a:endParaRPr lang="ru-RU"/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9305719A-9CC4-4111-A6F4-ABDB45F706A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06000" y="170164"/>
            <a:ext cx="1483925" cy="1143836"/>
          </a:xfrm>
          <a:prstGeom prst="rect">
            <a:avLst/>
          </a:prstGeom>
        </p:spPr>
      </p:pic>
      <p:cxnSp>
        <p:nvCxnSpPr>
          <p:cNvPr id="11" name="Conector recto 7">
            <a:extLst>
              <a:ext uri="{FF2B5EF4-FFF2-40B4-BE49-F238E27FC236}">
                <a16:creationId xmlns:a16="http://schemas.microsoft.com/office/drawing/2014/main" id="{D5BBF92D-8E8A-4F07-9CF6-F8283B786437}"/>
              </a:ext>
            </a:extLst>
          </p:cNvPr>
          <p:cNvCxnSpPr>
            <a:cxnSpLocks/>
          </p:cNvCxnSpPr>
          <p:nvPr/>
        </p:nvCxnSpPr>
        <p:spPr>
          <a:xfrm flipH="1">
            <a:off x="11977763" y="3294000"/>
            <a:ext cx="13237" cy="2766352"/>
          </a:xfrm>
          <a:prstGeom prst="line">
            <a:avLst/>
          </a:prstGeom>
          <a:ln w="25400" cap="rnd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2" name="Объект 11">
            <a:extLst>
              <a:ext uri="{FF2B5EF4-FFF2-40B4-BE49-F238E27FC236}">
                <a16:creationId xmlns:a16="http://schemas.microsoft.com/office/drawing/2014/main" id="{298E15F2-9BFC-3FAB-479C-64637CA22AF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09863731"/>
              </p:ext>
            </p:extLst>
          </p:nvPr>
        </p:nvGraphicFramePr>
        <p:xfrm>
          <a:off x="408605" y="330612"/>
          <a:ext cx="10742210" cy="40930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3" name="TextBox 12">
            <a:extLst>
              <a:ext uri="{FF2B5EF4-FFF2-40B4-BE49-F238E27FC236}">
                <a16:creationId xmlns:a16="http://schemas.microsoft.com/office/drawing/2014/main" id="{6D968919-965B-EB48-70A7-E59B42EEDD88}"/>
              </a:ext>
            </a:extLst>
          </p:cNvPr>
          <p:cNvSpPr txBox="1"/>
          <p:nvPr/>
        </p:nvSpPr>
        <p:spPr>
          <a:xfrm>
            <a:off x="505951" y="921543"/>
            <a:ext cx="34669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i="1" dirty="0">
                <a:solidFill>
                  <a:srgbClr val="222782"/>
                </a:solidFill>
              </a:rPr>
              <a:t>Что такое домашнее обучение?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CFEDCB65-30CB-7399-6289-20C9823C0506}"/>
              </a:ext>
            </a:extLst>
          </p:cNvPr>
          <p:cNvSpPr txBox="1"/>
          <p:nvPr/>
        </p:nvSpPr>
        <p:spPr>
          <a:xfrm>
            <a:off x="505951" y="4263404"/>
            <a:ext cx="10411566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Уважительная причина перехода на очно-заочное (заочное) обучение. Решение ПС.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Договор со школой. Обязательства.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Промежуточная аттестация по итогам триместра (1-9) / полугодия (10-11).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Расторжение договора в случае неуспеваемости ученика.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lang="ru-RU" dirty="0">
                <a:solidFill>
                  <a:prstClr val="black"/>
                </a:solidFill>
                <a:latin typeface="Calibri"/>
              </a:rPr>
              <a:t>Особые условия для профильных (10-11) и выпускных (9, 11) классов.</a:t>
            </a: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lang="ru-RU" dirty="0">
                <a:solidFill>
                  <a:prstClr val="black"/>
                </a:solidFill>
                <a:latin typeface="Calibri"/>
              </a:rPr>
              <a:t>Подписание договоров </a:t>
            </a:r>
            <a:r>
              <a:rPr lang="ru-RU" b="1" dirty="0">
                <a:solidFill>
                  <a:prstClr val="black"/>
                </a:solidFill>
                <a:latin typeface="Calibri"/>
              </a:rPr>
              <a:t>03.09 </a:t>
            </a:r>
            <a:r>
              <a:rPr lang="ru-RU" dirty="0">
                <a:solidFill>
                  <a:prstClr val="black"/>
                </a:solidFill>
                <a:latin typeface="Calibri"/>
              </a:rPr>
              <a:t>с 18.00 до 20.00, Дубининская, д. 42, </a:t>
            </a:r>
            <a:r>
              <a:rPr lang="ru-RU" dirty="0" err="1">
                <a:solidFill>
                  <a:prstClr val="black"/>
                </a:solidFill>
                <a:latin typeface="Calibri"/>
              </a:rPr>
              <a:t>каб</a:t>
            </a:r>
            <a:r>
              <a:rPr lang="ru-RU" dirty="0">
                <a:solidFill>
                  <a:prstClr val="black"/>
                </a:solidFill>
                <a:latin typeface="Calibri"/>
              </a:rPr>
              <a:t>. 216. </a:t>
            </a: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ru-RU" dirty="0">
                <a:solidFill>
                  <a:prstClr val="black"/>
                </a:solidFill>
                <a:latin typeface="Calibri"/>
              </a:rPr>
              <a:t>Далее каждый понедельник с 18.00 до 19.00</a:t>
            </a: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CD09EFE7-A7DD-C433-0A9A-D560BCA78A99}"/>
              </a:ext>
            </a:extLst>
          </p:cNvPr>
          <p:cNvSpPr txBox="1"/>
          <p:nvPr/>
        </p:nvSpPr>
        <p:spPr>
          <a:xfrm>
            <a:off x="9095838" y="4817401"/>
            <a:ext cx="282032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b="1" i="1" dirty="0">
                <a:solidFill>
                  <a:srgbClr val="222782"/>
                </a:solidFill>
              </a:rPr>
              <a:t>27.08 в 20.00 </a:t>
            </a:r>
          </a:p>
          <a:p>
            <a:pPr algn="ctr"/>
            <a:r>
              <a:rPr lang="ru-RU" i="1" dirty="0">
                <a:solidFill>
                  <a:srgbClr val="222782"/>
                </a:solidFill>
              </a:rPr>
              <a:t>родительское собрание</a:t>
            </a:r>
          </a:p>
          <a:p>
            <a:pPr algn="ctr"/>
            <a:r>
              <a:rPr lang="ru-RU" i="1" dirty="0">
                <a:solidFill>
                  <a:srgbClr val="222782"/>
                </a:solidFill>
              </a:rPr>
              <a:t>Ссылка эта же</a:t>
            </a:r>
          </a:p>
        </p:txBody>
      </p:sp>
    </p:spTree>
    <p:extLst>
      <p:ext uri="{BB962C8B-B14F-4D97-AF65-F5344CB8AC3E}">
        <p14:creationId xmlns:p14="http://schemas.microsoft.com/office/powerpoint/2010/main" val="15104433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D39536D-5580-EFD3-94E2-2A898481075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" name="Conector recto 7">
            <a:extLst>
              <a:ext uri="{FF2B5EF4-FFF2-40B4-BE49-F238E27FC236}">
                <a16:creationId xmlns:a16="http://schemas.microsoft.com/office/drawing/2014/main" id="{8395C049-7A5B-1DB4-C5CB-B3792580A9E5}"/>
              </a:ext>
            </a:extLst>
          </p:cNvPr>
          <p:cNvCxnSpPr>
            <a:cxnSpLocks/>
          </p:cNvCxnSpPr>
          <p:nvPr/>
        </p:nvCxnSpPr>
        <p:spPr>
          <a:xfrm flipH="1">
            <a:off x="11977763" y="3550414"/>
            <a:ext cx="13237" cy="2766352"/>
          </a:xfrm>
          <a:prstGeom prst="line">
            <a:avLst/>
          </a:prstGeom>
          <a:ln w="25400" cap="rnd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" name="Conector recto 12">
            <a:extLst>
              <a:ext uri="{FF2B5EF4-FFF2-40B4-BE49-F238E27FC236}">
                <a16:creationId xmlns:a16="http://schemas.microsoft.com/office/drawing/2014/main" id="{019B9087-BC97-9AE6-1BAD-08CF3A476197}"/>
              </a:ext>
            </a:extLst>
          </p:cNvPr>
          <p:cNvCxnSpPr>
            <a:cxnSpLocks/>
          </p:cNvCxnSpPr>
          <p:nvPr/>
        </p:nvCxnSpPr>
        <p:spPr>
          <a:xfrm>
            <a:off x="246000" y="0"/>
            <a:ext cx="0" cy="2889000"/>
          </a:xfrm>
          <a:prstGeom prst="line">
            <a:avLst/>
          </a:prstGeom>
          <a:ln w="28575" cap="rnd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Google Shape;93;p13">
            <a:extLst>
              <a:ext uri="{FF2B5EF4-FFF2-40B4-BE49-F238E27FC236}">
                <a16:creationId xmlns:a16="http://schemas.microsoft.com/office/drawing/2014/main" id="{51937DDC-99A6-AE60-D8C1-5261E7479A8A}"/>
              </a:ext>
            </a:extLst>
          </p:cNvPr>
          <p:cNvSpPr txBox="1"/>
          <p:nvPr/>
        </p:nvSpPr>
        <p:spPr>
          <a:xfrm>
            <a:off x="413796" y="0"/>
            <a:ext cx="6521600" cy="7386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000" b="1" i="0" u="none" strike="noStrike" kern="1200" cap="none" spc="0" normalizeH="0" baseline="0" noProof="0" dirty="0">
                <a:ln>
                  <a:noFill/>
                </a:ln>
                <a:solidFill>
                  <a:srgbClr val="2091FF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  <a:sym typeface="Tenor Sans"/>
              </a:rPr>
              <a:t>Повестка</a:t>
            </a:r>
            <a:endParaRPr kumimoji="0" sz="1000" b="1" i="0" u="none" strike="noStrike" kern="1200" cap="none" spc="0" normalizeH="0" baseline="0" noProof="0" dirty="0">
              <a:ln>
                <a:noFill/>
              </a:ln>
              <a:solidFill>
                <a:srgbClr val="2091FF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5" name="Google Shape;95;p13">
            <a:extLst>
              <a:ext uri="{FF2B5EF4-FFF2-40B4-BE49-F238E27FC236}">
                <a16:creationId xmlns:a16="http://schemas.microsoft.com/office/drawing/2014/main" id="{57475C03-6722-1EC4-F115-07062BCCEC53}"/>
              </a:ext>
            </a:extLst>
          </p:cNvPr>
          <p:cNvSpPr/>
          <p:nvPr/>
        </p:nvSpPr>
        <p:spPr>
          <a:xfrm>
            <a:off x="0" y="6526858"/>
            <a:ext cx="12192000" cy="331142"/>
          </a:xfrm>
          <a:custGeom>
            <a:avLst/>
            <a:gdLst/>
            <a:ahLst/>
            <a:cxnLst/>
            <a:rect l="l" t="t" r="r" b="b"/>
            <a:pathLst>
              <a:path w="8971816" h="504665" extrusionOk="0">
                <a:moveTo>
                  <a:pt x="0" y="0"/>
                </a:moveTo>
                <a:lnTo>
                  <a:pt x="8971816" y="0"/>
                </a:lnTo>
                <a:lnTo>
                  <a:pt x="8971816" y="504665"/>
                </a:lnTo>
                <a:lnTo>
                  <a:pt x="0" y="504665"/>
                </a:lnTo>
                <a:close/>
              </a:path>
            </a:pathLst>
          </a:custGeom>
          <a:solidFill>
            <a:srgbClr val="2091FF"/>
          </a:solidFill>
          <a:ln>
            <a:noFill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6" name="Google Shape;98;p13">
            <a:extLst>
              <a:ext uri="{FF2B5EF4-FFF2-40B4-BE49-F238E27FC236}">
                <a16:creationId xmlns:a16="http://schemas.microsoft.com/office/drawing/2014/main" id="{7AE3B158-5116-F1C0-2E3A-71CBFB69801E}"/>
              </a:ext>
            </a:extLst>
          </p:cNvPr>
          <p:cNvSpPr/>
          <p:nvPr/>
        </p:nvSpPr>
        <p:spPr>
          <a:xfrm>
            <a:off x="8187592" y="6299182"/>
            <a:ext cx="4013200" cy="223696"/>
          </a:xfrm>
          <a:custGeom>
            <a:avLst/>
            <a:gdLst/>
            <a:ahLst/>
            <a:cxnLst/>
            <a:rect l="l" t="t" r="r" b="b"/>
            <a:pathLst>
              <a:path w="1585462" h="88374" extrusionOk="0">
                <a:moveTo>
                  <a:pt x="0" y="0"/>
                </a:moveTo>
                <a:lnTo>
                  <a:pt x="1585462" y="0"/>
                </a:lnTo>
                <a:lnTo>
                  <a:pt x="1585462" y="88374"/>
                </a:lnTo>
                <a:lnTo>
                  <a:pt x="0" y="88374"/>
                </a:ln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8" name="Объект 2">
            <a:extLst>
              <a:ext uri="{FF2B5EF4-FFF2-40B4-BE49-F238E27FC236}">
                <a16:creationId xmlns:a16="http://schemas.microsoft.com/office/drawing/2014/main" id="{B457BAF2-4CD1-4E9E-1798-ED499E66A0E7}"/>
              </a:ext>
            </a:extLst>
          </p:cNvPr>
          <p:cNvSpPr txBox="1">
            <a:spLocks/>
          </p:cNvSpPr>
          <p:nvPr/>
        </p:nvSpPr>
        <p:spPr>
          <a:xfrm>
            <a:off x="593286" y="777215"/>
            <a:ext cx="10190113" cy="5695177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AutoNum type="arabicPeriod"/>
              <a:tabLst/>
              <a:defRPr/>
            </a:pP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Формы получения образования.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AutoNum type="arabicPeriod"/>
              <a:tabLst/>
              <a:defRPr/>
            </a:pP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Календарный учебный график на 2025-2026 уч. год (начало, продолжительность, окончание учебного года; расписание звонков; расписание каникул).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AutoNum type="arabicPeriod"/>
              <a:tabLst/>
              <a:defRPr/>
            </a:pP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Организация занятий 01.09.2025, 02.09.2025.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AutoNum type="arabicPeriod"/>
              <a:tabLst/>
              <a:defRPr/>
            </a:pP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Классное руководство. Педагогический состав классов.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AutoNum type="arabicPeriod"/>
              <a:tabLst/>
              <a:defRPr/>
            </a:pP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Учебный план. План внеурочной занятости. 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AutoNum type="arabicPeriod"/>
              <a:tabLst/>
              <a:defRPr/>
            </a:pP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Расписание учебных занятий и внеурочной деятельности.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AutoNum type="arabicPeriod"/>
              <a:tabLst/>
              <a:defRPr/>
            </a:pPr>
            <a:r>
              <a:rPr kumimoji="0" lang="ru-RU" sz="200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Государственная итоговая аттестация. 10 классы. Диагностики (независимая экспертиза). 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AutoNum type="arabicPeriod"/>
              <a:tabLst/>
              <a:defRPr/>
            </a:pP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Учебники и учебные принадлежности.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AutoNum type="arabicPeriod"/>
              <a:tabLst/>
              <a:defRPr/>
            </a:pP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Дополнительное образование. Группы присмотра и ухода за детьми.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AutoNum type="arabicPeriod"/>
              <a:tabLst/>
              <a:defRPr/>
            </a:pPr>
            <a:r>
              <a:rPr kumimoji="0" lang="ru-RU" sz="200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Внешний вид.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AutoNum type="arabicPeriod"/>
              <a:tabLst/>
              <a:defRPr/>
            </a:pPr>
            <a:r>
              <a:rPr kumimoji="0" lang="ru-RU" sz="200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Стоимость питания. Льготное питание.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AutoNum type="arabicPeriod"/>
              <a:tabLst/>
              <a:defRPr/>
            </a:pP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Контакты и взаимодействие. Где посмотреть информацию?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AutoNum type="arabicPeriod"/>
              <a:tabLst/>
              <a:defRPr/>
            </a:pP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Ответы на вопросы.</a:t>
            </a: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C0E5F419-7E01-06E9-D1AF-7139CF0B305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06000" y="170164"/>
            <a:ext cx="1483925" cy="1143836"/>
          </a:xfrm>
          <a:prstGeom prst="rect">
            <a:avLst/>
          </a:prstGeom>
        </p:spPr>
      </p:pic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3F52DE88-CB12-8636-1413-A7833469667E}"/>
              </a:ext>
            </a:extLst>
          </p:cNvPr>
          <p:cNvSpPr/>
          <p:nvPr/>
        </p:nvSpPr>
        <p:spPr>
          <a:xfrm>
            <a:off x="11765734" y="6472392"/>
            <a:ext cx="346570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sym typeface="Century Gothic"/>
              </a:rPr>
              <a:t>1</a:t>
            </a:r>
            <a:endParaRPr kumimoji="0" lang="ru-RU" sz="22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680170C0-191E-2222-08FC-DA705129BA6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98056" y="3777470"/>
            <a:ext cx="1794040" cy="23487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10406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>
            <a:extLst>
              <a:ext uri="{FF2B5EF4-FFF2-40B4-BE49-F238E27FC236}">
                <a16:creationId xmlns:a16="http://schemas.microsoft.com/office/drawing/2014/main" id="{AA8830DF-D87A-4179-BAEA-2AACFF9CD757}"/>
              </a:ext>
            </a:extLst>
          </p:cNvPr>
          <p:cNvSpPr/>
          <p:nvPr/>
        </p:nvSpPr>
        <p:spPr>
          <a:xfrm>
            <a:off x="0" y="217061"/>
            <a:ext cx="12192000" cy="931765"/>
          </a:xfrm>
          <a:prstGeom prst="rect">
            <a:avLst/>
          </a:prstGeom>
          <a:gradFill>
            <a:gsLst>
              <a:gs pos="0">
                <a:srgbClr val="180A6C"/>
              </a:gs>
              <a:gs pos="100000">
                <a:srgbClr val="2091FF"/>
              </a:gs>
            </a:gsLst>
            <a:lin ang="3000000" scaled="0"/>
          </a:gradFill>
          <a:ln>
            <a:solidFill>
              <a:srgbClr val="2091FF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" name="Google Shape;93;p13">
            <a:extLst>
              <a:ext uri="{FF2B5EF4-FFF2-40B4-BE49-F238E27FC236}">
                <a16:creationId xmlns:a16="http://schemas.microsoft.com/office/drawing/2014/main" id="{2DA4E6FE-B260-4849-BEF5-AB2220969FBE}"/>
              </a:ext>
            </a:extLst>
          </p:cNvPr>
          <p:cNvSpPr txBox="1"/>
          <p:nvPr/>
        </p:nvSpPr>
        <p:spPr>
          <a:xfrm>
            <a:off x="2313216" y="365734"/>
            <a:ext cx="9311691" cy="6647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>
              <a:lnSpc>
                <a:spcPct val="120000"/>
              </a:lnSpc>
            </a:pPr>
            <a:r>
              <a:rPr lang="ru-RU" sz="3600" b="1" dirty="0">
                <a:solidFill>
                  <a:schemeClr val="bg1"/>
                </a:solidFill>
                <a:latin typeface="Century Gothic" panose="020B0502020202020204" pitchFamily="34" charset="0"/>
                <a:sym typeface="Tenor Sans"/>
              </a:rPr>
              <a:t>Дополнительное образование</a:t>
            </a:r>
            <a:endParaRPr sz="36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178B99C1-DC2D-469A-8762-11570791ED6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9881"/>
            <a:ext cx="1590679" cy="1226124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37AB4B5C-AAAF-4C06-A458-C3E532751F2A}"/>
              </a:ext>
            </a:extLst>
          </p:cNvPr>
          <p:cNvSpPr txBox="1"/>
          <p:nvPr/>
        </p:nvSpPr>
        <p:spPr>
          <a:xfrm>
            <a:off x="1206758" y="1234072"/>
            <a:ext cx="5332189" cy="4513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333" b="1" dirty="0">
                <a:solidFill>
                  <a:srgbClr val="1B399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БЮДЖЕТНЫЕ НАПРАВЛЕНИЯ УК1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37AB4B5C-AAAF-4C06-A458-C3E532751F2A}"/>
              </a:ext>
            </a:extLst>
          </p:cNvPr>
          <p:cNvSpPr txBox="1"/>
          <p:nvPr/>
        </p:nvSpPr>
        <p:spPr>
          <a:xfrm>
            <a:off x="7087592" y="1231956"/>
            <a:ext cx="4745873" cy="4513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333" b="1" dirty="0">
                <a:solidFill>
                  <a:srgbClr val="1B399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ПЛАТНЫЕ НАПРАВЛЕНИЯ</a:t>
            </a:r>
          </a:p>
        </p:txBody>
      </p:sp>
      <p:pic>
        <p:nvPicPr>
          <p:cNvPr id="20" name="Рисунок 1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9194" y="1835677"/>
            <a:ext cx="3422667" cy="3422667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27E9B51E-0F45-4410-B964-D33C15D2B4B7}"/>
              </a:ext>
            </a:extLst>
          </p:cNvPr>
          <p:cNvSpPr txBox="1"/>
          <p:nvPr/>
        </p:nvSpPr>
        <p:spPr>
          <a:xfrm>
            <a:off x="7412288" y="5410723"/>
            <a:ext cx="409647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1B399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QR-</a:t>
            </a:r>
            <a:r>
              <a:rPr lang="ru-RU" sz="2400" b="1" dirty="0">
                <a:solidFill>
                  <a:srgbClr val="1B399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код на прейскурант ПДОУ</a:t>
            </a:r>
          </a:p>
        </p:txBody>
      </p:sp>
      <p:graphicFrame>
        <p:nvGraphicFramePr>
          <p:cNvPr id="10" name="Таблица 9"/>
          <p:cNvGraphicFramePr>
            <a:graphicFrameLocks noGrp="1"/>
          </p:cNvGraphicFramePr>
          <p:nvPr>
            <p:extLst/>
          </p:nvPr>
        </p:nvGraphicFramePr>
        <p:xfrm>
          <a:off x="362771" y="1799679"/>
          <a:ext cx="7020161" cy="4572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700294">
                  <a:extLst>
                    <a:ext uri="{9D8B030D-6E8A-4147-A177-3AD203B41FA5}">
                      <a16:colId xmlns:a16="http://schemas.microsoft.com/office/drawing/2014/main" val="722640737"/>
                    </a:ext>
                  </a:extLst>
                </a:gridCol>
                <a:gridCol w="2319867">
                  <a:extLst>
                    <a:ext uri="{9D8B030D-6E8A-4147-A177-3AD203B41FA5}">
                      <a16:colId xmlns:a16="http://schemas.microsoft.com/office/drawing/2014/main" val="3662675774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Математика вокруг нас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Александрова В.В.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4489473"/>
                  </a:ext>
                </a:extLst>
              </a:tr>
              <a:tr h="162435">
                <a:tc>
                  <a:txBody>
                    <a:bodyPr/>
                    <a:lstStyle/>
                    <a:p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Театральная студия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400" b="0" dirty="0">
                        <a:solidFill>
                          <a:schemeClr val="tx1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1209395"/>
                  </a:ext>
                </a:extLst>
              </a:tr>
              <a:tr h="162435">
                <a:tc>
                  <a:txBody>
                    <a:bodyPr/>
                    <a:lstStyle/>
                    <a:p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Визуальный </a:t>
                      </a:r>
                      <a:r>
                        <a:rPr lang="ru-RU" sz="1400" b="0" dirty="0" err="1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мерчендайзинг</a:t>
                      </a:r>
                      <a:endParaRPr lang="ru-RU" sz="1400" b="0" dirty="0">
                        <a:solidFill>
                          <a:schemeClr val="tx1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b="0" dirty="0" err="1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Венкова</a:t>
                      </a:r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Н.П.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55432946"/>
                  </a:ext>
                </a:extLst>
              </a:tr>
              <a:tr h="143809">
                <a:tc>
                  <a:txBody>
                    <a:bodyPr/>
                    <a:lstStyle/>
                    <a:p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Футбол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Глебов</a:t>
                      </a:r>
                      <a:r>
                        <a:rPr lang="ru-RU" sz="1400" b="0" baseline="0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А.Б.</a:t>
                      </a:r>
                      <a:endParaRPr lang="ru-RU" sz="1400" b="0" dirty="0">
                        <a:solidFill>
                          <a:schemeClr val="tx1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39467088"/>
                  </a:ext>
                </a:extLst>
              </a:tr>
              <a:tr h="253875">
                <a:tc>
                  <a:txBody>
                    <a:bodyPr/>
                    <a:lstStyle/>
                    <a:p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Волейбол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Гордеев Н.А.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33913510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Студия Гитара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Павлов С.А.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00711427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Решение задач по физике повышенной сложности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b="0" dirty="0" err="1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Халиков</a:t>
                      </a:r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Р.Ф.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75915395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Мобильная робототехника и 3</a:t>
                      </a:r>
                      <a:r>
                        <a:rPr lang="en-US" sz="1400" b="0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D</a:t>
                      </a:r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-моделирование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400" b="0" dirty="0">
                        <a:solidFill>
                          <a:schemeClr val="tx1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96642491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Черчение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Смирнов Ю.А.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74313103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Финансовая грамотность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400" b="0" dirty="0">
                        <a:solidFill>
                          <a:schemeClr val="tx1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29548386"/>
                  </a:ext>
                </a:extLst>
              </a:tr>
              <a:tr h="187835">
                <a:tc>
                  <a:txBody>
                    <a:bodyPr/>
                    <a:lstStyle/>
                    <a:p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Настольные</a:t>
                      </a:r>
                      <a:r>
                        <a:rPr lang="ru-RU" sz="1400" b="0" baseline="0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игры </a:t>
                      </a:r>
                      <a:endParaRPr lang="ru-RU" sz="1400" b="0" dirty="0">
                        <a:solidFill>
                          <a:schemeClr val="tx1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b="0" dirty="0" err="1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Белиев</a:t>
                      </a:r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Р.Х.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08517699"/>
                  </a:ext>
                </a:extLst>
              </a:tr>
              <a:tr h="170902">
                <a:tc>
                  <a:txBody>
                    <a:bodyPr/>
                    <a:lstStyle/>
                    <a:p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Математическая мозаика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400" b="0" dirty="0">
                        <a:solidFill>
                          <a:schemeClr val="tx1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77122158"/>
                  </a:ext>
                </a:extLst>
              </a:tr>
              <a:tr h="170902">
                <a:tc>
                  <a:txBody>
                    <a:bodyPr/>
                    <a:lstStyle/>
                    <a:p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Углубление в программирование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b="0" dirty="0" err="1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Жиляев</a:t>
                      </a:r>
                      <a:r>
                        <a:rPr lang="ru-RU" sz="1400" b="0" baseline="0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А.А.</a:t>
                      </a:r>
                      <a:endParaRPr lang="ru-RU" sz="1400" b="0" dirty="0">
                        <a:solidFill>
                          <a:schemeClr val="tx1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72465619"/>
                  </a:ext>
                </a:extLst>
              </a:tr>
              <a:tr h="170902">
                <a:tc>
                  <a:txBody>
                    <a:bodyPr/>
                    <a:lstStyle/>
                    <a:p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Решение задач по химии повышенной сложности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b="0" dirty="0" err="1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Пшеннова</a:t>
                      </a:r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Е.А.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36160217"/>
                  </a:ext>
                </a:extLst>
              </a:tr>
              <a:tr h="192605">
                <a:tc>
                  <a:txBody>
                    <a:bodyPr/>
                    <a:lstStyle/>
                    <a:p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За страницами обществознания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Кузьмина А.Ю.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4587320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889549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>
            <a:extLst>
              <a:ext uri="{FF2B5EF4-FFF2-40B4-BE49-F238E27FC236}">
                <a16:creationId xmlns:a16="http://schemas.microsoft.com/office/drawing/2014/main" id="{AA8830DF-D87A-4179-BAEA-2AACFF9CD757}"/>
              </a:ext>
            </a:extLst>
          </p:cNvPr>
          <p:cNvSpPr/>
          <p:nvPr/>
        </p:nvSpPr>
        <p:spPr>
          <a:xfrm>
            <a:off x="0" y="217061"/>
            <a:ext cx="12192000" cy="931765"/>
          </a:xfrm>
          <a:prstGeom prst="rect">
            <a:avLst/>
          </a:prstGeom>
          <a:gradFill>
            <a:gsLst>
              <a:gs pos="0">
                <a:srgbClr val="180A6C"/>
              </a:gs>
              <a:gs pos="100000">
                <a:srgbClr val="2091FF"/>
              </a:gs>
            </a:gsLst>
            <a:lin ang="3000000" scaled="0"/>
          </a:gradFill>
          <a:ln>
            <a:solidFill>
              <a:srgbClr val="2091FF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" name="Google Shape;93;p13">
            <a:extLst>
              <a:ext uri="{FF2B5EF4-FFF2-40B4-BE49-F238E27FC236}">
                <a16:creationId xmlns:a16="http://schemas.microsoft.com/office/drawing/2014/main" id="{2DA4E6FE-B260-4849-BEF5-AB2220969FBE}"/>
              </a:ext>
            </a:extLst>
          </p:cNvPr>
          <p:cNvSpPr txBox="1"/>
          <p:nvPr/>
        </p:nvSpPr>
        <p:spPr>
          <a:xfrm>
            <a:off x="2313216" y="365734"/>
            <a:ext cx="9311691" cy="6647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>
              <a:lnSpc>
                <a:spcPct val="120000"/>
              </a:lnSpc>
            </a:pPr>
            <a:r>
              <a:rPr lang="ru-RU" sz="3600" b="1" dirty="0">
                <a:solidFill>
                  <a:schemeClr val="bg1"/>
                </a:solidFill>
                <a:latin typeface="Century Gothic" panose="020B0502020202020204" pitchFamily="34" charset="0"/>
                <a:sym typeface="Tenor Sans"/>
              </a:rPr>
              <a:t>Дополнительное образование</a:t>
            </a:r>
            <a:endParaRPr sz="36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178B99C1-DC2D-469A-8762-11570791ED6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9881"/>
            <a:ext cx="1590679" cy="1226124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37AB4B5C-AAAF-4C06-A458-C3E532751F2A}"/>
              </a:ext>
            </a:extLst>
          </p:cNvPr>
          <p:cNvSpPr txBox="1"/>
          <p:nvPr/>
        </p:nvSpPr>
        <p:spPr>
          <a:xfrm>
            <a:off x="1068050" y="1429608"/>
            <a:ext cx="53321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srgbClr val="1B399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БЮДЖЕТНЫЕ НАПРАВЛЕНИЯ УК2</a:t>
            </a: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/>
          </p:nvPr>
        </p:nvGraphicFramePr>
        <p:xfrm>
          <a:off x="414563" y="1810771"/>
          <a:ext cx="6639160" cy="1097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408552">
                  <a:extLst>
                    <a:ext uri="{9D8B030D-6E8A-4147-A177-3AD203B41FA5}">
                      <a16:colId xmlns:a16="http://schemas.microsoft.com/office/drawing/2014/main" val="722640737"/>
                    </a:ext>
                  </a:extLst>
                </a:gridCol>
                <a:gridCol w="2230608">
                  <a:extLst>
                    <a:ext uri="{9D8B030D-6E8A-4147-A177-3AD203B41FA5}">
                      <a16:colId xmlns:a16="http://schemas.microsoft.com/office/drawing/2014/main" val="3662675774"/>
                    </a:ext>
                  </a:extLst>
                </a:gridCol>
              </a:tblGrid>
              <a:tr h="260784">
                <a:tc>
                  <a:txBody>
                    <a:bodyPr/>
                    <a:lstStyle/>
                    <a:p>
                      <a:r>
                        <a:rPr lang="ru-RU" sz="1200" b="0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Географический</a:t>
                      </a:r>
                      <a:r>
                        <a:rPr lang="ru-RU" sz="1200" b="0" baseline="0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клуб</a:t>
                      </a:r>
                      <a:endParaRPr lang="ru-RU" sz="1200" b="0" dirty="0">
                        <a:solidFill>
                          <a:schemeClr val="tx1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b="0" dirty="0" err="1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Джавахидзе</a:t>
                      </a:r>
                      <a:r>
                        <a:rPr lang="ru-RU" sz="1200" b="0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Л.Б.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4489473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ru-RU" sz="1200" b="0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Без пробелов</a:t>
                      </a:r>
                      <a:r>
                        <a:rPr lang="ru-RU" sz="1200" b="0" baseline="0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к результатам «Русский язык»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b="0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Кузьмина</a:t>
                      </a:r>
                      <a:r>
                        <a:rPr lang="ru-RU" sz="1200" b="0" baseline="0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С.В.</a:t>
                      </a:r>
                      <a:endParaRPr lang="ru-RU" sz="1200" b="0" dirty="0">
                        <a:solidFill>
                          <a:schemeClr val="tx1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1209395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ru-RU" sz="1200" b="0" baseline="0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Волейбол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Мамонтова Е.В.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1802896"/>
                  </a:ext>
                </a:extLst>
              </a:tr>
              <a:tr h="187835">
                <a:tc>
                  <a:txBody>
                    <a:bodyPr/>
                    <a:lstStyle/>
                    <a:p>
                      <a:r>
                        <a:rPr lang="ru-RU" sz="1200" b="0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Театральная студия «Черные карандаши»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200" b="0" dirty="0">
                        <a:solidFill>
                          <a:schemeClr val="tx1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55432946"/>
                  </a:ext>
                </a:extLst>
              </a:tr>
            </a:tbl>
          </a:graphicData>
        </a:graphic>
      </p:graphicFrame>
      <p:sp>
        <p:nvSpPr>
          <p:cNvPr id="16" name="TextBox 15">
            <a:extLst>
              <a:ext uri="{FF2B5EF4-FFF2-40B4-BE49-F238E27FC236}">
                <a16:creationId xmlns:a16="http://schemas.microsoft.com/office/drawing/2014/main" id="{37AB4B5C-AAAF-4C06-A458-C3E532751F2A}"/>
              </a:ext>
            </a:extLst>
          </p:cNvPr>
          <p:cNvSpPr txBox="1"/>
          <p:nvPr/>
        </p:nvSpPr>
        <p:spPr>
          <a:xfrm>
            <a:off x="7087592" y="1231956"/>
            <a:ext cx="4745873" cy="4513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333" b="1" dirty="0">
                <a:solidFill>
                  <a:srgbClr val="1B399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ПЛАТНЫЕ НАПРАВЛЕНИЯ</a:t>
            </a:r>
          </a:p>
        </p:txBody>
      </p:sp>
      <p:pic>
        <p:nvPicPr>
          <p:cNvPr id="20" name="Рисунок 1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9194" y="1835677"/>
            <a:ext cx="3422667" cy="3422667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27E9B51E-0F45-4410-B964-D33C15D2B4B7}"/>
              </a:ext>
            </a:extLst>
          </p:cNvPr>
          <p:cNvSpPr txBox="1"/>
          <p:nvPr/>
        </p:nvSpPr>
        <p:spPr>
          <a:xfrm>
            <a:off x="7412288" y="5410723"/>
            <a:ext cx="409647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1B399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QR-</a:t>
            </a:r>
            <a:r>
              <a:rPr lang="ru-RU" sz="2400" b="1" dirty="0">
                <a:solidFill>
                  <a:srgbClr val="1B399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код на прейскурант ПДОУ</a:t>
            </a:r>
          </a:p>
        </p:txBody>
      </p:sp>
      <p:graphicFrame>
        <p:nvGraphicFramePr>
          <p:cNvPr id="10" name="Таблица 9"/>
          <p:cNvGraphicFramePr>
            <a:graphicFrameLocks noGrp="1"/>
          </p:cNvGraphicFramePr>
          <p:nvPr>
            <p:extLst/>
          </p:nvPr>
        </p:nvGraphicFramePr>
        <p:xfrm>
          <a:off x="414563" y="3401395"/>
          <a:ext cx="6639160" cy="1371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408552">
                  <a:extLst>
                    <a:ext uri="{9D8B030D-6E8A-4147-A177-3AD203B41FA5}">
                      <a16:colId xmlns:a16="http://schemas.microsoft.com/office/drawing/2014/main" val="722640737"/>
                    </a:ext>
                  </a:extLst>
                </a:gridCol>
                <a:gridCol w="2230608">
                  <a:extLst>
                    <a:ext uri="{9D8B030D-6E8A-4147-A177-3AD203B41FA5}">
                      <a16:colId xmlns:a16="http://schemas.microsoft.com/office/drawing/2014/main" val="3662675774"/>
                    </a:ext>
                  </a:extLst>
                </a:gridCol>
              </a:tblGrid>
              <a:tr h="216632">
                <a:tc>
                  <a:txBody>
                    <a:bodyPr/>
                    <a:lstStyle/>
                    <a:p>
                      <a:r>
                        <a:rPr lang="ru-RU" sz="1200" b="0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Программирование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b="0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Аносов А.С.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4489473"/>
                  </a:ext>
                </a:extLst>
              </a:tr>
              <a:tr h="216632">
                <a:tc>
                  <a:txBody>
                    <a:bodyPr/>
                    <a:lstStyle/>
                    <a:p>
                      <a:r>
                        <a:rPr lang="ru-RU" sz="1200" b="0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Физика</a:t>
                      </a:r>
                      <a:r>
                        <a:rPr lang="ru-RU" sz="1200" b="0" baseline="0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вокруг нас</a:t>
                      </a:r>
                      <a:endParaRPr lang="ru-RU" sz="1200" b="0" dirty="0">
                        <a:solidFill>
                          <a:schemeClr val="tx1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b="0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Гриднева Е.В.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03552262"/>
                  </a:ext>
                </a:extLst>
              </a:tr>
              <a:tr h="191232">
                <a:tc>
                  <a:txBody>
                    <a:bodyPr/>
                    <a:lstStyle/>
                    <a:p>
                      <a:r>
                        <a:rPr lang="ru-RU" sz="1200" b="0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Баскетбол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b="0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Зудилина Е.А.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39467088"/>
                  </a:ext>
                </a:extLst>
              </a:tr>
              <a:tr h="143809">
                <a:tc>
                  <a:txBody>
                    <a:bodyPr/>
                    <a:lstStyle/>
                    <a:p>
                      <a:r>
                        <a:rPr lang="ru-RU" sz="1200" b="0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Мир литературы</a:t>
                      </a:r>
                      <a:r>
                        <a:rPr lang="ru-RU" sz="1200" b="0" baseline="0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(основы стихосложения)</a:t>
                      </a:r>
                      <a:endParaRPr lang="ru-RU" sz="1200" b="0" dirty="0">
                        <a:solidFill>
                          <a:schemeClr val="tx1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b="0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Павлова О.А.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32253574"/>
                  </a:ext>
                </a:extLst>
              </a:tr>
              <a:tr h="143809">
                <a:tc>
                  <a:txBody>
                    <a:bodyPr/>
                    <a:lstStyle/>
                    <a:p>
                      <a:r>
                        <a:rPr lang="ru-RU" sz="1200" b="0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Студия Гитара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b="0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Павлов С.В.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20361135"/>
                  </a:ext>
                </a:extLst>
              </a:tr>
            </a:tbl>
          </a:graphicData>
        </a:graphic>
      </p:graphicFrame>
      <p:sp>
        <p:nvSpPr>
          <p:cNvPr id="12" name="TextBox 11">
            <a:extLst>
              <a:ext uri="{FF2B5EF4-FFF2-40B4-BE49-F238E27FC236}">
                <a16:creationId xmlns:a16="http://schemas.microsoft.com/office/drawing/2014/main" id="{37AB4B5C-AAAF-4C06-A458-C3E532751F2A}"/>
              </a:ext>
            </a:extLst>
          </p:cNvPr>
          <p:cNvSpPr txBox="1"/>
          <p:nvPr/>
        </p:nvSpPr>
        <p:spPr>
          <a:xfrm>
            <a:off x="1101917" y="3022916"/>
            <a:ext cx="53321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srgbClr val="1B399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БЮДЖЕТНЫЕ НАПРАВЛЕНИЯ УК3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7AB4B5C-AAAF-4C06-A458-C3E532751F2A}"/>
              </a:ext>
            </a:extLst>
          </p:cNvPr>
          <p:cNvSpPr txBox="1"/>
          <p:nvPr/>
        </p:nvSpPr>
        <p:spPr>
          <a:xfrm>
            <a:off x="1101916" y="4889012"/>
            <a:ext cx="53321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srgbClr val="1B399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БЮДЖЕТНЫЕ НАПРАВЛЕНИЯ УК4</a:t>
            </a: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/>
          </p:nvPr>
        </p:nvGraphicFramePr>
        <p:xfrm>
          <a:off x="415511" y="5266339"/>
          <a:ext cx="6639160" cy="822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408552">
                  <a:extLst>
                    <a:ext uri="{9D8B030D-6E8A-4147-A177-3AD203B41FA5}">
                      <a16:colId xmlns:a16="http://schemas.microsoft.com/office/drawing/2014/main" val="3941132163"/>
                    </a:ext>
                  </a:extLst>
                </a:gridCol>
                <a:gridCol w="2230608">
                  <a:extLst>
                    <a:ext uri="{9D8B030D-6E8A-4147-A177-3AD203B41FA5}">
                      <a16:colId xmlns:a16="http://schemas.microsoft.com/office/drawing/2014/main" val="214073369"/>
                    </a:ext>
                  </a:extLst>
                </a:gridCol>
              </a:tblGrid>
              <a:tr h="216632">
                <a:tc>
                  <a:txBody>
                    <a:bodyPr/>
                    <a:lstStyle/>
                    <a:p>
                      <a:r>
                        <a:rPr lang="ru-RU" sz="1200" b="0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Волейбол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b="0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Бланк Д.А.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5068685"/>
                  </a:ext>
                </a:extLst>
              </a:tr>
              <a:tr h="216632">
                <a:tc>
                  <a:txBody>
                    <a:bodyPr/>
                    <a:lstStyle/>
                    <a:p>
                      <a:r>
                        <a:rPr lang="ru-RU" sz="1200" b="0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Моделирование</a:t>
                      </a:r>
                      <a:r>
                        <a:rPr lang="ru-RU" sz="1200" b="0" baseline="0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текстильной игрушки</a:t>
                      </a:r>
                      <a:endParaRPr lang="ru-RU" sz="1200" b="0" dirty="0">
                        <a:solidFill>
                          <a:schemeClr val="tx1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b="0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Жилко Я.В.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04678407"/>
                  </a:ext>
                </a:extLst>
              </a:tr>
              <a:tr h="148898">
                <a:tc>
                  <a:txBody>
                    <a:bodyPr/>
                    <a:lstStyle/>
                    <a:p>
                      <a:r>
                        <a:rPr lang="ru-RU" sz="1200" b="0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Туристический</a:t>
                      </a:r>
                      <a:r>
                        <a:rPr lang="ru-RU" sz="1200" b="0" baseline="0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клуб</a:t>
                      </a:r>
                      <a:endParaRPr lang="ru-RU" sz="1200" b="0" dirty="0">
                        <a:solidFill>
                          <a:schemeClr val="tx1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b="0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Никишин И.М.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550623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387478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>
            <a:extLst>
              <a:ext uri="{FF2B5EF4-FFF2-40B4-BE49-F238E27FC236}">
                <a16:creationId xmlns:a16="http://schemas.microsoft.com/office/drawing/2014/main" id="{AA8830DF-D87A-4179-BAEA-2AACFF9CD757}"/>
              </a:ext>
            </a:extLst>
          </p:cNvPr>
          <p:cNvSpPr/>
          <p:nvPr/>
        </p:nvSpPr>
        <p:spPr>
          <a:xfrm>
            <a:off x="0" y="217061"/>
            <a:ext cx="12192000" cy="931765"/>
          </a:xfrm>
          <a:prstGeom prst="rect">
            <a:avLst/>
          </a:prstGeom>
          <a:gradFill>
            <a:gsLst>
              <a:gs pos="0">
                <a:srgbClr val="180A6C"/>
              </a:gs>
              <a:gs pos="100000">
                <a:srgbClr val="2091FF"/>
              </a:gs>
            </a:gsLst>
            <a:lin ang="3000000" scaled="0"/>
          </a:gradFill>
          <a:ln>
            <a:solidFill>
              <a:srgbClr val="2091FF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3" name="Google Shape;93;p13">
            <a:extLst>
              <a:ext uri="{FF2B5EF4-FFF2-40B4-BE49-F238E27FC236}">
                <a16:creationId xmlns:a16="http://schemas.microsoft.com/office/drawing/2014/main" id="{2DA4E6FE-B260-4849-BEF5-AB2220969FBE}"/>
              </a:ext>
            </a:extLst>
          </p:cNvPr>
          <p:cNvSpPr txBox="1"/>
          <p:nvPr/>
        </p:nvSpPr>
        <p:spPr>
          <a:xfrm>
            <a:off x="2313216" y="365734"/>
            <a:ext cx="9311691" cy="6647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  <a:sym typeface="Tenor Sans"/>
              </a:rPr>
              <a:t>Дополнительное образование</a:t>
            </a:r>
            <a:endParaRPr kumimoji="0" sz="36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178B99C1-DC2D-469A-8762-11570791ED6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3341" y="52779"/>
            <a:ext cx="1833175" cy="1413044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37AB4B5C-AAAF-4C06-A458-C3E532751F2A}"/>
              </a:ext>
            </a:extLst>
          </p:cNvPr>
          <p:cNvSpPr txBox="1"/>
          <p:nvPr/>
        </p:nvSpPr>
        <p:spPr>
          <a:xfrm>
            <a:off x="954610" y="1315662"/>
            <a:ext cx="1046874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Script" panose="030B0504020000000003" pitchFamily="66" charset="0"/>
                <a:ea typeface="+mn-ea"/>
                <a:cs typeface="Assistant" panose="020B0604020202020204" charset="-79"/>
              </a:rPr>
              <a:t>ЗАПИСЬ НА ДОПОЛНИТЕЛЬНОЕ </a:t>
            </a:r>
            <a:br>
              <a:rPr kumimoji="0" lang="ru-RU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Script" panose="030B0504020000000003" pitchFamily="66" charset="0"/>
                <a:ea typeface="+mn-ea"/>
                <a:cs typeface="Assistant" panose="020B0604020202020204" charset="-79"/>
              </a:rPr>
            </a:br>
            <a:r>
              <a:rPr kumimoji="0" lang="ru-RU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Script" panose="030B0504020000000003" pitchFamily="66" charset="0"/>
                <a:ea typeface="+mn-ea"/>
                <a:cs typeface="Assistant" panose="020B0604020202020204" charset="-79"/>
              </a:rPr>
              <a:t>ОБРАЗОВАНИЕ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5518420-A1CF-4AC0-BDF9-49CF3FB96C33}"/>
              </a:ext>
            </a:extLst>
          </p:cNvPr>
          <p:cNvSpPr txBox="1"/>
          <p:nvPr/>
        </p:nvSpPr>
        <p:spPr>
          <a:xfrm>
            <a:off x="173341" y="2621994"/>
            <a:ext cx="3758579" cy="1200329"/>
          </a:xfrm>
          <a:prstGeom prst="rect">
            <a:avLst/>
          </a:prstGeom>
          <a:noFill/>
          <a:ln>
            <a:solidFill>
              <a:srgbClr val="1D64CD"/>
            </a:solidFill>
          </a:ln>
        </p:spPr>
        <p:txBody>
          <a:bodyPr wrap="square" rtlCol="0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Зайти на портал 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MOS.RU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Найти интересующий кружок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Подать заявление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411499C6-B2DB-4D5F-8717-8442E27A00A5}"/>
              </a:ext>
            </a:extLst>
          </p:cNvPr>
          <p:cNvSpPr txBox="1"/>
          <p:nvPr/>
        </p:nvSpPr>
        <p:spPr>
          <a:xfrm>
            <a:off x="4357075" y="2967335"/>
            <a:ext cx="3663817" cy="923330"/>
          </a:xfrm>
          <a:prstGeom prst="rect">
            <a:avLst/>
          </a:prstGeom>
          <a:noFill/>
          <a:ln>
            <a:solidFill>
              <a:srgbClr val="2091FF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Заполнить договор по кружку на портале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 MOS.RU 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в личном кабинете 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135758EA-FF54-47E9-9C54-73C84A502319}"/>
              </a:ext>
            </a:extLst>
          </p:cNvPr>
          <p:cNvSpPr txBox="1"/>
          <p:nvPr/>
        </p:nvSpPr>
        <p:spPr>
          <a:xfrm>
            <a:off x="8528063" y="2621994"/>
            <a:ext cx="3182395" cy="923330"/>
          </a:xfrm>
          <a:prstGeom prst="rect">
            <a:avLst/>
          </a:prstGeom>
          <a:noFill/>
          <a:ln>
            <a:solidFill>
              <a:srgbClr val="00B3D1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Отследить подписание договора со стороны школы</a:t>
            </a:r>
          </a:p>
        </p:txBody>
      </p:sp>
      <p:sp>
        <p:nvSpPr>
          <p:cNvPr id="5" name="Стрелка: вправо 4">
            <a:extLst>
              <a:ext uri="{FF2B5EF4-FFF2-40B4-BE49-F238E27FC236}">
                <a16:creationId xmlns:a16="http://schemas.microsoft.com/office/drawing/2014/main" id="{9B78D5C5-1F0A-429B-ABD2-C2D5ED48F824}"/>
              </a:ext>
            </a:extLst>
          </p:cNvPr>
          <p:cNvSpPr/>
          <p:nvPr/>
        </p:nvSpPr>
        <p:spPr>
          <a:xfrm rot="1476922">
            <a:off x="3996552" y="3018289"/>
            <a:ext cx="341400" cy="304696"/>
          </a:xfrm>
          <a:prstGeom prst="rightArrow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20" name="Стрелка: вправо 19">
            <a:extLst>
              <a:ext uri="{FF2B5EF4-FFF2-40B4-BE49-F238E27FC236}">
                <a16:creationId xmlns:a16="http://schemas.microsoft.com/office/drawing/2014/main" id="{7EB45B29-B638-4176-BE45-49C614D83FE0}"/>
              </a:ext>
            </a:extLst>
          </p:cNvPr>
          <p:cNvSpPr/>
          <p:nvPr/>
        </p:nvSpPr>
        <p:spPr>
          <a:xfrm rot="20334073">
            <a:off x="8100182" y="3002342"/>
            <a:ext cx="348589" cy="352134"/>
          </a:xfrm>
          <a:prstGeom prst="rightArrow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438D6F3B-3CF7-4351-B484-536E77C92D2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0620" t="19463" r="9349" b="18199"/>
          <a:stretch/>
        </p:blipFill>
        <p:spPr>
          <a:xfrm>
            <a:off x="5223163" y="2153692"/>
            <a:ext cx="1745673" cy="540328"/>
          </a:xfrm>
          <a:prstGeom prst="rect">
            <a:avLst/>
          </a:prstGeom>
        </p:spPr>
      </p:pic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0EC4FBF6-DD8E-49E8-A8F1-B21F871C572A}"/>
              </a:ext>
            </a:extLst>
          </p:cNvPr>
          <p:cNvSpPr/>
          <p:nvPr/>
        </p:nvSpPr>
        <p:spPr>
          <a:xfrm>
            <a:off x="247089" y="4110551"/>
            <a:ext cx="11697822" cy="23698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Зачисление по приказу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(после этого ребенок считается зачислен в кружок или секцию)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/>
            </a:r>
            <a:b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600" b="1" i="0" u="sng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Расторжение договора на ПДОУ по заявлению </a:t>
            </a:r>
            <a:br>
              <a:rPr kumimoji="0" lang="ru-RU" sz="3600" b="1" i="0" u="sng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r>
              <a:rPr kumimoji="0" lang="ru-RU" sz="3600" b="1" i="0" u="sng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(на печатном бланке)</a:t>
            </a:r>
          </a:p>
        </p:txBody>
      </p:sp>
    </p:spTree>
    <p:extLst>
      <p:ext uri="{BB962C8B-B14F-4D97-AF65-F5344CB8AC3E}">
        <p14:creationId xmlns:p14="http://schemas.microsoft.com/office/powerpoint/2010/main" val="34083033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>
            <a:extLst>
              <a:ext uri="{FF2B5EF4-FFF2-40B4-BE49-F238E27FC236}">
                <a16:creationId xmlns:a16="http://schemas.microsoft.com/office/drawing/2014/main" id="{AA8830DF-D87A-4179-BAEA-2AACFF9CD757}"/>
              </a:ext>
            </a:extLst>
          </p:cNvPr>
          <p:cNvSpPr/>
          <p:nvPr/>
        </p:nvSpPr>
        <p:spPr>
          <a:xfrm>
            <a:off x="0" y="217061"/>
            <a:ext cx="12192000" cy="931765"/>
          </a:xfrm>
          <a:prstGeom prst="rect">
            <a:avLst/>
          </a:prstGeom>
          <a:gradFill>
            <a:gsLst>
              <a:gs pos="0">
                <a:srgbClr val="180A6C"/>
              </a:gs>
              <a:gs pos="100000">
                <a:srgbClr val="2091FF"/>
              </a:gs>
            </a:gsLst>
            <a:lin ang="3000000" scaled="0"/>
          </a:gradFill>
          <a:ln>
            <a:solidFill>
              <a:srgbClr val="2091FF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 Light" panose="020F0302020204030204" pitchFamily="34" charset="0"/>
              <a:ea typeface="+mn-ea"/>
              <a:cs typeface="Calibri Light" panose="020F0302020204030204" pitchFamily="34" charset="0"/>
            </a:endParaRPr>
          </a:p>
        </p:txBody>
      </p:sp>
      <p:sp>
        <p:nvSpPr>
          <p:cNvPr id="3" name="Google Shape;93;p13">
            <a:extLst>
              <a:ext uri="{FF2B5EF4-FFF2-40B4-BE49-F238E27FC236}">
                <a16:creationId xmlns:a16="http://schemas.microsoft.com/office/drawing/2014/main" id="{2DA4E6FE-B260-4849-BEF5-AB2220969FBE}"/>
              </a:ext>
            </a:extLst>
          </p:cNvPr>
          <p:cNvSpPr txBox="1"/>
          <p:nvPr/>
        </p:nvSpPr>
        <p:spPr>
          <a:xfrm>
            <a:off x="2313216" y="365734"/>
            <a:ext cx="9311691" cy="6647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Calibri Light" panose="020F0302020204030204" pitchFamily="34" charset="0"/>
                <a:sym typeface="Tenor Sans"/>
              </a:rPr>
              <a:t>Дополнительное образование</a:t>
            </a:r>
            <a:endParaRPr kumimoji="0" sz="36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 Light" panose="020F0302020204030204" pitchFamily="34" charset="0"/>
              <a:ea typeface="+mn-ea"/>
              <a:cs typeface="Calibri Light" panose="020F0302020204030204" pitchFamily="34" charset="0"/>
            </a:endParaRPr>
          </a:p>
        </p:txBody>
      </p:sp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178B99C1-DC2D-469A-8762-11570791ED6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3341" y="52779"/>
            <a:ext cx="1833175" cy="1413044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37AB4B5C-AAAF-4C06-A458-C3E532751F2A}"/>
              </a:ext>
            </a:extLst>
          </p:cNvPr>
          <p:cNvSpPr txBox="1"/>
          <p:nvPr/>
        </p:nvSpPr>
        <p:spPr>
          <a:xfrm>
            <a:off x="4452728" y="1133111"/>
            <a:ext cx="258115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srgbClr val="1B399F"/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rPr>
              <a:t>ПОЛЕЗНЫЕ КОНТАКТЫ</a:t>
            </a:r>
          </a:p>
        </p:txBody>
      </p:sp>
      <p:graphicFrame>
        <p:nvGraphicFramePr>
          <p:cNvPr id="8" name="Таблица 7">
            <a:extLst>
              <a:ext uri="{FF2B5EF4-FFF2-40B4-BE49-F238E27FC236}">
                <a16:creationId xmlns:a16="http://schemas.microsoft.com/office/drawing/2014/main" id="{C5388C97-1817-456B-A45F-8B3693DCB390}"/>
              </a:ext>
            </a:extLst>
          </p:cNvPr>
          <p:cNvGraphicFramePr>
            <a:graphicFrameLocks noGrp="1"/>
          </p:cNvGraphicFramePr>
          <p:nvPr/>
        </p:nvGraphicFramePr>
        <p:xfrm>
          <a:off x="700195" y="1534031"/>
          <a:ext cx="10791609" cy="522732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3597203">
                  <a:extLst>
                    <a:ext uri="{9D8B030D-6E8A-4147-A177-3AD203B41FA5}">
                      <a16:colId xmlns:a16="http://schemas.microsoft.com/office/drawing/2014/main" val="1342188262"/>
                    </a:ext>
                  </a:extLst>
                </a:gridCol>
                <a:gridCol w="3597203">
                  <a:extLst>
                    <a:ext uri="{9D8B030D-6E8A-4147-A177-3AD203B41FA5}">
                      <a16:colId xmlns:a16="http://schemas.microsoft.com/office/drawing/2014/main" val="2168054027"/>
                    </a:ext>
                  </a:extLst>
                </a:gridCol>
                <a:gridCol w="565770">
                  <a:extLst>
                    <a:ext uri="{9D8B030D-6E8A-4147-A177-3AD203B41FA5}">
                      <a16:colId xmlns:a16="http://schemas.microsoft.com/office/drawing/2014/main" val="1943286953"/>
                    </a:ext>
                  </a:extLst>
                </a:gridCol>
                <a:gridCol w="3031433">
                  <a:extLst>
                    <a:ext uri="{9D8B030D-6E8A-4147-A177-3AD203B41FA5}">
                      <a16:colId xmlns:a16="http://schemas.microsoft.com/office/drawing/2014/main" val="247627442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800" dirty="0">
                          <a:latin typeface="Calibri Light" panose="020F0302020204030204" pitchFamily="34" charset="0"/>
                          <a:ea typeface="Cambria" panose="02040503050406030204" pitchFamily="18" charset="0"/>
                          <a:cs typeface="Calibri Light" panose="020F0302020204030204" pitchFamily="34" charset="0"/>
                        </a:rPr>
                        <a:t>Учебный корпус</a:t>
                      </a: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1800" dirty="0">
                          <a:latin typeface="Calibri Light" panose="020F0302020204030204" pitchFamily="34" charset="0"/>
                          <a:ea typeface="Cambria" panose="02040503050406030204" pitchFamily="18" charset="0"/>
                          <a:cs typeface="Calibri Light" panose="020F0302020204030204" pitchFamily="34" charset="0"/>
                        </a:rPr>
                        <a:t>ФИО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r>
                        <a:rPr lang="ru-RU" sz="1800" dirty="0">
                          <a:latin typeface="Tenor Sans" panose="020B0604020202020204"/>
                        </a:rPr>
                        <a:t>Телефон, почта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>
                          <a:latin typeface="Calibri Light" panose="020F0302020204030204" pitchFamily="34" charset="0"/>
                          <a:ea typeface="Cambria" panose="02040503050406030204" pitchFamily="18" charset="0"/>
                          <a:cs typeface="Calibri Light" panose="020F0302020204030204" pitchFamily="34" charset="0"/>
                        </a:rPr>
                        <a:t>Телефон, почта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40631842"/>
                  </a:ext>
                </a:extLst>
              </a:tr>
              <a:tr h="370840">
                <a:tc gridSpan="4">
                  <a:txBody>
                    <a:bodyPr/>
                    <a:lstStyle/>
                    <a:p>
                      <a:pPr algn="ctr"/>
                      <a:r>
                        <a:rPr lang="ru-RU" sz="1800" b="1" dirty="0">
                          <a:latin typeface="Calibri Light" panose="020F0302020204030204" pitchFamily="34" charset="0"/>
                          <a:ea typeface="Cambria" panose="02040503050406030204" pitchFamily="18" charset="0"/>
                          <a:cs typeface="Calibri Light" panose="020F0302020204030204" pitchFamily="34" charset="0"/>
                        </a:rPr>
                        <a:t>Вопросы по организации дополнительного образования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sz="1800" b="1" dirty="0">
                        <a:latin typeface="Tenor Sans" panose="020B0604020202020204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7841451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1800" dirty="0">
                          <a:latin typeface="Calibri Light" panose="020F0302020204030204" pitchFamily="34" charset="0"/>
                          <a:ea typeface="Cambria" panose="02040503050406030204" pitchFamily="18" charset="0"/>
                          <a:cs typeface="Calibri Light" panose="020F0302020204030204" pitchFamily="34" charset="0"/>
                        </a:rPr>
                        <a:t>УК№1 (Дубининская, 42) </a:t>
                      </a: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ru-RU" sz="1800" dirty="0">
                          <a:latin typeface="Calibri Light" panose="020F0302020204030204" pitchFamily="34" charset="0"/>
                          <a:ea typeface="Cambria" panose="02040503050406030204" pitchFamily="18" charset="0"/>
                          <a:cs typeface="Calibri Light" panose="020F0302020204030204" pitchFamily="34" charset="0"/>
                        </a:rPr>
                        <a:t>Царско</a:t>
                      </a:r>
                      <a:r>
                        <a:rPr lang="ru-RU" sz="1800" baseline="0" dirty="0">
                          <a:latin typeface="Calibri Light" panose="020F0302020204030204" pitchFamily="34" charset="0"/>
                          <a:ea typeface="Cambria" panose="02040503050406030204" pitchFamily="18" charset="0"/>
                          <a:cs typeface="Calibri Light" panose="020F0302020204030204" pitchFamily="34" charset="0"/>
                        </a:rPr>
                        <a:t> Валерия Александровна (</a:t>
                      </a:r>
                      <a:r>
                        <a:rPr lang="ru-RU" sz="1800" baseline="0" dirty="0" err="1">
                          <a:latin typeface="Calibri Light" panose="020F0302020204030204" pitchFamily="34" charset="0"/>
                          <a:ea typeface="Cambria" panose="02040503050406030204" pitchFamily="18" charset="0"/>
                          <a:cs typeface="Calibri Light" panose="020F0302020204030204" pitchFamily="34" charset="0"/>
                        </a:rPr>
                        <a:t>внебюджет</a:t>
                      </a:r>
                      <a:r>
                        <a:rPr lang="ru-RU" sz="1800" baseline="0" dirty="0">
                          <a:latin typeface="Calibri Light" panose="020F0302020204030204" pitchFamily="34" charset="0"/>
                          <a:ea typeface="Cambria" panose="02040503050406030204" pitchFamily="18" charset="0"/>
                          <a:cs typeface="Calibri Light" panose="020F0302020204030204" pitchFamily="34" charset="0"/>
                        </a:rPr>
                        <a:t>)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>
                          <a:latin typeface="Calibri Light" panose="020F0302020204030204" pitchFamily="34" charset="0"/>
                          <a:ea typeface="Cambria" panose="02040503050406030204" pitchFamily="18" charset="0"/>
                          <a:cs typeface="Calibri Light" panose="020F0302020204030204" pitchFamily="34" charset="0"/>
                        </a:rPr>
                        <a:t>Гарус Евгения Юрьевна </a:t>
                      </a:r>
                      <a:r>
                        <a:rPr lang="ru-RU" sz="1800">
                          <a:latin typeface="Calibri Light" panose="020F0302020204030204" pitchFamily="34" charset="0"/>
                          <a:ea typeface="Cambria" panose="02040503050406030204" pitchFamily="18" charset="0"/>
                          <a:cs typeface="Calibri Light" panose="020F0302020204030204" pitchFamily="34" charset="0"/>
                        </a:rPr>
                        <a:t>(бюджет)</a:t>
                      </a:r>
                      <a:endParaRPr lang="ru-RU" sz="1800" dirty="0">
                        <a:latin typeface="Calibri Light" panose="020F0302020204030204" pitchFamily="34" charset="0"/>
                        <a:ea typeface="Cambria" panose="02040503050406030204" pitchFamily="18" charset="0"/>
                        <a:cs typeface="Calibri Light" panose="020F0302020204030204" pitchFamily="34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r>
                        <a:rPr lang="ru-RU" sz="1800" dirty="0">
                          <a:latin typeface="Tenor Sans" panose="020B0604020202020204"/>
                        </a:rPr>
                        <a:t>8-903-713-6970, </a:t>
                      </a:r>
                    </a:p>
                    <a:p>
                      <a:r>
                        <a:rPr lang="en-US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erbis@co627.ru</a:t>
                      </a:r>
                      <a:endParaRPr lang="ru-RU" sz="1800" dirty="0">
                        <a:latin typeface="Tenor Sans" panose="020B060402020202020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dirty="0">
                          <a:latin typeface="Calibri Light" panose="020F0302020204030204" pitchFamily="34" charset="0"/>
                          <a:ea typeface="Cambria" panose="02040503050406030204" pitchFamily="18" charset="0"/>
                          <a:cs typeface="Calibri Light" panose="020F0302020204030204" pitchFamily="34" charset="0"/>
                        </a:rPr>
                        <a:t>8-913-100-8985,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i="0" kern="1200" dirty="0">
                          <a:solidFill>
                            <a:schemeClr val="dk1"/>
                          </a:solidFill>
                          <a:effectLst/>
                          <a:latin typeface="Calibri Light" panose="020F0302020204030204" pitchFamily="34" charset="0"/>
                          <a:ea typeface="Cambria" panose="02040503050406030204" pitchFamily="18" charset="0"/>
                          <a:cs typeface="Calibri Light" panose="020F0302020204030204" pitchFamily="34" charset="0"/>
                          <a:hlinkClick r:id="rId3"/>
                        </a:rPr>
                        <a:t>tsarsko@co627.ru</a:t>
                      </a:r>
                      <a:r>
                        <a:rPr lang="ru-RU" sz="1800" b="0" i="0" kern="1200" dirty="0">
                          <a:solidFill>
                            <a:schemeClr val="dk1"/>
                          </a:solidFill>
                          <a:effectLst/>
                          <a:latin typeface="Calibri Light" panose="020F0302020204030204" pitchFamily="34" charset="0"/>
                          <a:ea typeface="Cambria" panose="02040503050406030204" pitchFamily="18" charset="0"/>
                          <a:cs typeface="Calibri Light" panose="020F0302020204030204" pitchFamily="34" charset="0"/>
                        </a:rPr>
                        <a:t/>
                      </a:r>
                      <a:br>
                        <a:rPr lang="ru-RU" sz="1800" b="0" i="0" kern="1200" dirty="0">
                          <a:solidFill>
                            <a:schemeClr val="dk1"/>
                          </a:solidFill>
                          <a:effectLst/>
                          <a:latin typeface="Calibri Light" panose="020F0302020204030204" pitchFamily="34" charset="0"/>
                          <a:ea typeface="Cambria" panose="02040503050406030204" pitchFamily="18" charset="0"/>
                          <a:cs typeface="Calibri Light" panose="020F0302020204030204" pitchFamily="34" charset="0"/>
                        </a:rPr>
                      </a:br>
                      <a:r>
                        <a:rPr lang="en-US" sz="1800" kern="1200" dirty="0">
                          <a:solidFill>
                            <a:schemeClr val="dk1"/>
                          </a:solidFill>
                          <a:latin typeface="Calibri Light" panose="020F0302020204030204" pitchFamily="34" charset="0"/>
                          <a:ea typeface="Cambria" panose="02040503050406030204" pitchFamily="18" charset="0"/>
                          <a:cs typeface="Calibri Light" panose="020F0302020204030204" pitchFamily="34" charset="0"/>
                        </a:rPr>
                        <a:t>garus@co627.ru</a:t>
                      </a:r>
                      <a:endParaRPr lang="ru-RU" sz="1800" kern="1200" dirty="0">
                        <a:solidFill>
                          <a:schemeClr val="dk1"/>
                        </a:solidFill>
                        <a:latin typeface="Calibri Light" panose="020F0302020204030204" pitchFamily="34" charset="0"/>
                        <a:ea typeface="Cambria" panose="02040503050406030204" pitchFamily="18" charset="0"/>
                        <a:cs typeface="Calibri Light" panose="020F03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2611626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1800" dirty="0">
                          <a:latin typeface="Calibri Light" panose="020F0302020204030204" pitchFamily="34" charset="0"/>
                          <a:ea typeface="Cambria" panose="02040503050406030204" pitchFamily="18" charset="0"/>
                          <a:cs typeface="Calibri Light" panose="020F0302020204030204" pitchFamily="34" charset="0"/>
                        </a:rPr>
                        <a:t>УК№2 (Бахрушина, 24)</a:t>
                      </a: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ru-RU" sz="1800" dirty="0">
                          <a:latin typeface="Calibri Light" panose="020F0302020204030204" pitchFamily="34" charset="0"/>
                          <a:ea typeface="Cambria" panose="02040503050406030204" pitchFamily="18" charset="0"/>
                          <a:cs typeface="Calibri Light" panose="020F0302020204030204" pitchFamily="34" charset="0"/>
                        </a:rPr>
                        <a:t>Гарус Евгения Юрьевна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r>
                        <a:rPr lang="ru-RU" sz="1800" dirty="0">
                          <a:latin typeface="Tenor Sans" panose="020B0604020202020204"/>
                        </a:rPr>
                        <a:t>8-916-394-8258, </a:t>
                      </a:r>
                    </a:p>
                    <a:p>
                      <a:r>
                        <a:rPr lang="en-US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garus@co627.ru</a:t>
                      </a:r>
                      <a:endParaRPr lang="ru-RU" sz="1800" dirty="0">
                        <a:latin typeface="Tenor Sans" panose="020B060402020202020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kern="1200" dirty="0">
                          <a:solidFill>
                            <a:schemeClr val="dk1"/>
                          </a:solidFill>
                          <a:latin typeface="Calibri Light" panose="020F0302020204030204" pitchFamily="34" charset="0"/>
                          <a:ea typeface="Cambria" panose="02040503050406030204" pitchFamily="18" charset="0"/>
                          <a:cs typeface="Calibri Light" panose="020F0302020204030204" pitchFamily="34" charset="0"/>
                        </a:rPr>
                        <a:t>8-916-394-8258, </a:t>
                      </a:r>
                    </a:p>
                    <a:p>
                      <a:r>
                        <a:rPr lang="en-US" sz="1800" kern="1200" dirty="0">
                          <a:solidFill>
                            <a:schemeClr val="dk1"/>
                          </a:solidFill>
                          <a:latin typeface="Calibri Light" panose="020F0302020204030204" pitchFamily="34" charset="0"/>
                          <a:ea typeface="Cambria" panose="02040503050406030204" pitchFamily="18" charset="0"/>
                          <a:cs typeface="Calibri Light" panose="020F0302020204030204" pitchFamily="34" charset="0"/>
                        </a:rPr>
                        <a:t>garus@co627.ru</a:t>
                      </a:r>
                      <a:endParaRPr lang="ru-RU" sz="1800" kern="1200" dirty="0">
                        <a:solidFill>
                          <a:schemeClr val="dk1"/>
                        </a:solidFill>
                        <a:latin typeface="Calibri Light" panose="020F0302020204030204" pitchFamily="34" charset="0"/>
                        <a:ea typeface="Cambria" panose="02040503050406030204" pitchFamily="18" charset="0"/>
                        <a:cs typeface="Calibri Light" panose="020F03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6136851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1800" dirty="0">
                          <a:latin typeface="Calibri Light" panose="020F0302020204030204" pitchFamily="34" charset="0"/>
                          <a:ea typeface="Cambria" panose="02040503050406030204" pitchFamily="18" charset="0"/>
                          <a:cs typeface="Calibri Light" panose="020F0302020204030204" pitchFamily="34" charset="0"/>
                        </a:rPr>
                        <a:t>УК№3 (Житная, 6)</a:t>
                      </a: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ru-RU" sz="1800" dirty="0">
                          <a:latin typeface="Calibri Light" panose="020F0302020204030204" pitchFamily="34" charset="0"/>
                          <a:ea typeface="Cambria" panose="02040503050406030204" pitchFamily="18" charset="0"/>
                          <a:cs typeface="Calibri Light" panose="020F0302020204030204" pitchFamily="34" charset="0"/>
                        </a:rPr>
                        <a:t>Колосова Юлия Валерьевна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r>
                        <a:rPr lang="ru-RU" sz="1800" dirty="0">
                          <a:latin typeface="Tenor Sans" panose="020B0604020202020204"/>
                        </a:rPr>
                        <a:t>8-903-977-2837, </a:t>
                      </a:r>
                      <a:r>
                        <a:rPr lang="en-US" sz="1800" dirty="0">
                          <a:latin typeface="Tenor Sans" panose="020B0604020202020204"/>
                        </a:rPr>
                        <a:t>kolosovayv@co627.ru</a:t>
                      </a:r>
                      <a:endParaRPr lang="ru-RU" sz="1800" dirty="0">
                        <a:latin typeface="Tenor Sans" panose="020B060402020202020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dirty="0">
                          <a:latin typeface="Calibri Light" panose="020F0302020204030204" pitchFamily="34" charset="0"/>
                          <a:ea typeface="Cambria" panose="02040503050406030204" pitchFamily="18" charset="0"/>
                          <a:cs typeface="Calibri Light" panose="020F0302020204030204" pitchFamily="34" charset="0"/>
                        </a:rPr>
                        <a:t>8-903-977-2837, </a:t>
                      </a:r>
                      <a:r>
                        <a:rPr lang="en-US" sz="1800" dirty="0">
                          <a:latin typeface="Calibri Light" panose="020F0302020204030204" pitchFamily="34" charset="0"/>
                          <a:ea typeface="Cambria" panose="02040503050406030204" pitchFamily="18" charset="0"/>
                          <a:cs typeface="Calibri Light" panose="020F0302020204030204" pitchFamily="34" charset="0"/>
                        </a:rPr>
                        <a:t>kolosovayv@co627.ru</a:t>
                      </a:r>
                      <a:endParaRPr lang="ru-RU" sz="1800" dirty="0">
                        <a:latin typeface="Calibri Light" panose="020F0302020204030204" pitchFamily="34" charset="0"/>
                        <a:ea typeface="Cambria" panose="02040503050406030204" pitchFamily="18" charset="0"/>
                        <a:cs typeface="Calibri Light" panose="020F03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564558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1800" dirty="0">
                          <a:latin typeface="Calibri Light" panose="020F0302020204030204" pitchFamily="34" charset="0"/>
                          <a:ea typeface="Cambria" panose="02040503050406030204" pitchFamily="18" charset="0"/>
                          <a:cs typeface="Calibri Light" panose="020F0302020204030204" pitchFamily="34" charset="0"/>
                        </a:rPr>
                        <a:t>УК№4 (Стремянный пер. 33/35)</a:t>
                      </a: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ru-RU" sz="1800" dirty="0">
                          <a:latin typeface="Calibri Light" panose="020F0302020204030204" pitchFamily="34" charset="0"/>
                          <a:ea typeface="Cambria" panose="02040503050406030204" pitchFamily="18" charset="0"/>
                          <a:cs typeface="Calibri Light" panose="020F0302020204030204" pitchFamily="34" charset="0"/>
                        </a:rPr>
                        <a:t>Тришкина Татьяна Денисовна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r>
                        <a:rPr lang="ru-RU" sz="1800" dirty="0">
                          <a:latin typeface="Tenor Sans" panose="020B0604020202020204"/>
                        </a:rPr>
                        <a:t>8-916-360-8852, </a:t>
                      </a:r>
                    </a:p>
                    <a:p>
                      <a:r>
                        <a:rPr lang="en-US" sz="1800" dirty="0">
                          <a:latin typeface="Tenor Sans" panose="020B0604020202020204"/>
                        </a:rPr>
                        <a:t>trishkina@co627.ru</a:t>
                      </a:r>
                      <a:endParaRPr lang="ru-RU" sz="1800" dirty="0">
                        <a:latin typeface="Tenor Sans" panose="020B060402020202020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dirty="0">
                          <a:latin typeface="Calibri Light" panose="020F0302020204030204" pitchFamily="34" charset="0"/>
                          <a:ea typeface="Cambria" panose="02040503050406030204" pitchFamily="18" charset="0"/>
                          <a:cs typeface="Calibri Light" panose="020F0302020204030204" pitchFamily="34" charset="0"/>
                        </a:rPr>
                        <a:t>8-916-360-8852, </a:t>
                      </a:r>
                    </a:p>
                    <a:p>
                      <a:r>
                        <a:rPr lang="en-US" sz="1800" dirty="0">
                          <a:latin typeface="Calibri Light" panose="020F0302020204030204" pitchFamily="34" charset="0"/>
                          <a:ea typeface="Cambria" panose="02040503050406030204" pitchFamily="18" charset="0"/>
                          <a:cs typeface="Calibri Light" panose="020F0302020204030204" pitchFamily="34" charset="0"/>
                        </a:rPr>
                        <a:t>trishkina@co627.ru</a:t>
                      </a:r>
                      <a:endParaRPr lang="ru-RU" sz="1800" dirty="0">
                        <a:latin typeface="Calibri Light" panose="020F0302020204030204" pitchFamily="34" charset="0"/>
                        <a:ea typeface="Cambria" panose="02040503050406030204" pitchFamily="18" charset="0"/>
                        <a:cs typeface="Calibri Light" panose="020F03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2732769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1800" dirty="0">
                          <a:latin typeface="Calibri Light" panose="020F0302020204030204" pitchFamily="34" charset="0"/>
                          <a:ea typeface="Cambria" panose="02040503050406030204" pitchFamily="18" charset="0"/>
                          <a:cs typeface="Calibri Light" panose="020F0302020204030204" pitchFamily="34" charset="0"/>
                        </a:rPr>
                        <a:t>УК№5 (Люсиновская 31 стр.1)</a:t>
                      </a: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ru-RU" sz="1800" dirty="0">
                          <a:latin typeface="Calibri Light" panose="020F0302020204030204" pitchFamily="34" charset="0"/>
                          <a:ea typeface="Cambria" panose="02040503050406030204" pitchFamily="18" charset="0"/>
                          <a:cs typeface="Calibri Light" panose="020F0302020204030204" pitchFamily="34" charset="0"/>
                        </a:rPr>
                        <a:t>Вегеро Алла Владимировна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r>
                        <a:rPr lang="ru-RU" sz="1800" dirty="0">
                          <a:latin typeface="Tenor Sans" panose="020B0604020202020204"/>
                        </a:rPr>
                        <a:t>8-903-595-4788, </a:t>
                      </a:r>
                    </a:p>
                    <a:p>
                      <a:r>
                        <a:rPr lang="en-US" sz="1800" dirty="0">
                          <a:latin typeface="Tenor Sans" panose="020B0604020202020204"/>
                        </a:rPr>
                        <a:t>vegero@co627.ru</a:t>
                      </a:r>
                      <a:endParaRPr lang="ru-RU" sz="1800" dirty="0">
                        <a:latin typeface="Tenor Sans" panose="020B060402020202020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dirty="0">
                          <a:latin typeface="Calibri Light" panose="020F0302020204030204" pitchFamily="34" charset="0"/>
                          <a:ea typeface="Cambria" panose="02040503050406030204" pitchFamily="18" charset="0"/>
                          <a:cs typeface="Calibri Light" panose="020F0302020204030204" pitchFamily="34" charset="0"/>
                        </a:rPr>
                        <a:t>8-903-595-4788, </a:t>
                      </a:r>
                    </a:p>
                    <a:p>
                      <a:r>
                        <a:rPr lang="en-US" sz="1800" dirty="0">
                          <a:latin typeface="Calibri Light" panose="020F0302020204030204" pitchFamily="34" charset="0"/>
                          <a:ea typeface="Cambria" panose="02040503050406030204" pitchFamily="18" charset="0"/>
                          <a:cs typeface="Calibri Light" panose="020F0302020204030204" pitchFamily="34" charset="0"/>
                        </a:rPr>
                        <a:t>vegero@co627.ru</a:t>
                      </a:r>
                      <a:endParaRPr lang="ru-RU" sz="1800" dirty="0">
                        <a:latin typeface="Calibri Light" panose="020F0302020204030204" pitchFamily="34" charset="0"/>
                        <a:ea typeface="Cambria" panose="02040503050406030204" pitchFamily="18" charset="0"/>
                        <a:cs typeface="Calibri Light" panose="020F03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30454259"/>
                  </a:ext>
                </a:extLst>
              </a:tr>
              <a:tr h="370840">
                <a:tc gridSpan="4">
                  <a:txBody>
                    <a:bodyPr/>
                    <a:lstStyle/>
                    <a:p>
                      <a:pPr algn="ctr"/>
                      <a:r>
                        <a:rPr lang="ru-RU" sz="1800" b="1" kern="1200" dirty="0">
                          <a:solidFill>
                            <a:schemeClr val="dk1"/>
                          </a:solidFill>
                          <a:latin typeface="Calibri Light" panose="020F0302020204030204" pitchFamily="34" charset="0"/>
                          <a:ea typeface="Cambria" panose="02040503050406030204" pitchFamily="18" charset="0"/>
                          <a:cs typeface="Calibri Light" panose="020F0302020204030204" pitchFamily="34" charset="0"/>
                        </a:rPr>
                        <a:t>Вопросы по оплате платных образовательных услуг </a:t>
                      </a:r>
                    </a:p>
                    <a:p>
                      <a:pPr algn="ctr"/>
                      <a:r>
                        <a:rPr lang="ru-RU" sz="1800" b="1" kern="1200" dirty="0">
                          <a:solidFill>
                            <a:schemeClr val="dk1"/>
                          </a:solidFill>
                          <a:latin typeface="Calibri Light" panose="020F0302020204030204" pitchFamily="34" charset="0"/>
                          <a:ea typeface="Cambria" panose="02040503050406030204" pitchFamily="18" charset="0"/>
                          <a:cs typeface="Calibri Light" panose="020F0302020204030204" pitchFamily="34" charset="0"/>
                        </a:rPr>
                        <a:t>(выставление счета, поступление денег, оформление возврата денежных средств)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sz="1800" b="1" kern="1200" dirty="0">
                        <a:solidFill>
                          <a:schemeClr val="dk1"/>
                        </a:solidFill>
                        <a:latin typeface="Tenor Sans" panose="020B0604020202020204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7183664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1800" dirty="0">
                          <a:latin typeface="Calibri Light" panose="020F0302020204030204" pitchFamily="34" charset="0"/>
                          <a:ea typeface="Cambria" panose="02040503050406030204" pitchFamily="18" charset="0"/>
                          <a:cs typeface="Calibri Light" panose="020F0302020204030204" pitchFamily="34" charset="0"/>
                        </a:rPr>
                        <a:t>Все УК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kern="1200" dirty="0">
                          <a:solidFill>
                            <a:schemeClr val="dk1"/>
                          </a:solidFill>
                          <a:latin typeface="Calibri Light" panose="020F0302020204030204" pitchFamily="34" charset="0"/>
                          <a:ea typeface="Cambria" panose="02040503050406030204" pitchFamily="18" charset="0"/>
                          <a:cs typeface="Calibri Light" panose="020F0302020204030204" pitchFamily="34" charset="0"/>
                        </a:rPr>
                        <a:t>Курдинева Тамара Сергеевна</a:t>
                      </a: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ru-RU" sz="1800" kern="1200" dirty="0">
                          <a:solidFill>
                            <a:schemeClr val="dk1"/>
                          </a:solidFill>
                          <a:latin typeface="Calibri Light" panose="020F0302020204030204" pitchFamily="34" charset="0"/>
                          <a:ea typeface="Cambria" panose="02040503050406030204" pitchFamily="18" charset="0"/>
                          <a:cs typeface="Calibri Light" panose="020F0302020204030204" pitchFamily="34" charset="0"/>
                        </a:rPr>
                        <a:t>8(495)959-78-30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sz="1800" kern="1200" dirty="0">
                        <a:solidFill>
                          <a:schemeClr val="dk1"/>
                        </a:solidFill>
                        <a:latin typeface="Tenor Sans" panose="020B0604020202020204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7133702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142753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10F92BC-6FE8-E9B3-32A7-E8B7F50F72A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" name="Conector recto 7">
            <a:extLst>
              <a:ext uri="{FF2B5EF4-FFF2-40B4-BE49-F238E27FC236}">
                <a16:creationId xmlns:a16="http://schemas.microsoft.com/office/drawing/2014/main" id="{1F618DDE-B1B9-84EC-427E-589781FF1268}"/>
              </a:ext>
            </a:extLst>
          </p:cNvPr>
          <p:cNvCxnSpPr>
            <a:cxnSpLocks/>
          </p:cNvCxnSpPr>
          <p:nvPr/>
        </p:nvCxnSpPr>
        <p:spPr>
          <a:xfrm flipH="1">
            <a:off x="11977763" y="3550414"/>
            <a:ext cx="13237" cy="2766352"/>
          </a:xfrm>
          <a:prstGeom prst="line">
            <a:avLst/>
          </a:prstGeom>
          <a:ln w="25400" cap="rnd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" name="Conector recto 12">
            <a:extLst>
              <a:ext uri="{FF2B5EF4-FFF2-40B4-BE49-F238E27FC236}">
                <a16:creationId xmlns:a16="http://schemas.microsoft.com/office/drawing/2014/main" id="{9258769F-ACA9-BF82-B906-A488795C1544}"/>
              </a:ext>
            </a:extLst>
          </p:cNvPr>
          <p:cNvCxnSpPr>
            <a:cxnSpLocks/>
          </p:cNvCxnSpPr>
          <p:nvPr/>
        </p:nvCxnSpPr>
        <p:spPr>
          <a:xfrm>
            <a:off x="246000" y="0"/>
            <a:ext cx="0" cy="2889000"/>
          </a:xfrm>
          <a:prstGeom prst="line">
            <a:avLst/>
          </a:prstGeom>
          <a:ln w="28575" cap="rnd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Google Shape;93;p13">
            <a:extLst>
              <a:ext uri="{FF2B5EF4-FFF2-40B4-BE49-F238E27FC236}">
                <a16:creationId xmlns:a16="http://schemas.microsoft.com/office/drawing/2014/main" id="{D3DC134A-AEA8-C231-9CE7-0796598BD282}"/>
              </a:ext>
            </a:extLst>
          </p:cNvPr>
          <p:cNvSpPr txBox="1"/>
          <p:nvPr/>
        </p:nvSpPr>
        <p:spPr>
          <a:xfrm>
            <a:off x="413796" y="0"/>
            <a:ext cx="6521600" cy="7386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000" b="1" i="0" u="none" strike="noStrike" kern="1200" cap="none" spc="0" normalizeH="0" baseline="0" noProof="0" dirty="0">
                <a:ln>
                  <a:noFill/>
                </a:ln>
                <a:solidFill>
                  <a:srgbClr val="2091FF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  <a:sym typeface="Tenor Sans"/>
              </a:rPr>
              <a:t>Повестка</a:t>
            </a:r>
            <a:endParaRPr kumimoji="0" sz="1000" b="1" i="0" u="none" strike="noStrike" kern="1200" cap="none" spc="0" normalizeH="0" baseline="0" noProof="0" dirty="0">
              <a:ln>
                <a:noFill/>
              </a:ln>
              <a:solidFill>
                <a:srgbClr val="2091FF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5" name="Google Shape;95;p13">
            <a:extLst>
              <a:ext uri="{FF2B5EF4-FFF2-40B4-BE49-F238E27FC236}">
                <a16:creationId xmlns:a16="http://schemas.microsoft.com/office/drawing/2014/main" id="{E00392D7-3925-15FC-9311-83FE2A74B59D}"/>
              </a:ext>
            </a:extLst>
          </p:cNvPr>
          <p:cNvSpPr/>
          <p:nvPr/>
        </p:nvSpPr>
        <p:spPr>
          <a:xfrm>
            <a:off x="0" y="6526858"/>
            <a:ext cx="12192000" cy="331142"/>
          </a:xfrm>
          <a:custGeom>
            <a:avLst/>
            <a:gdLst/>
            <a:ahLst/>
            <a:cxnLst/>
            <a:rect l="l" t="t" r="r" b="b"/>
            <a:pathLst>
              <a:path w="8971816" h="504665" extrusionOk="0">
                <a:moveTo>
                  <a:pt x="0" y="0"/>
                </a:moveTo>
                <a:lnTo>
                  <a:pt x="8971816" y="0"/>
                </a:lnTo>
                <a:lnTo>
                  <a:pt x="8971816" y="504665"/>
                </a:lnTo>
                <a:lnTo>
                  <a:pt x="0" y="504665"/>
                </a:lnTo>
                <a:close/>
              </a:path>
            </a:pathLst>
          </a:custGeom>
          <a:solidFill>
            <a:srgbClr val="2091FF"/>
          </a:solidFill>
          <a:ln>
            <a:noFill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6" name="Google Shape;98;p13">
            <a:extLst>
              <a:ext uri="{FF2B5EF4-FFF2-40B4-BE49-F238E27FC236}">
                <a16:creationId xmlns:a16="http://schemas.microsoft.com/office/drawing/2014/main" id="{4ED264D5-E7BD-8C2B-DE60-0777ED4D0EF8}"/>
              </a:ext>
            </a:extLst>
          </p:cNvPr>
          <p:cNvSpPr/>
          <p:nvPr/>
        </p:nvSpPr>
        <p:spPr>
          <a:xfrm>
            <a:off x="8187592" y="6299182"/>
            <a:ext cx="4013200" cy="223696"/>
          </a:xfrm>
          <a:custGeom>
            <a:avLst/>
            <a:gdLst/>
            <a:ahLst/>
            <a:cxnLst/>
            <a:rect l="l" t="t" r="r" b="b"/>
            <a:pathLst>
              <a:path w="1585462" h="88374" extrusionOk="0">
                <a:moveTo>
                  <a:pt x="0" y="0"/>
                </a:moveTo>
                <a:lnTo>
                  <a:pt x="1585462" y="0"/>
                </a:lnTo>
                <a:lnTo>
                  <a:pt x="1585462" y="88374"/>
                </a:lnTo>
                <a:lnTo>
                  <a:pt x="0" y="88374"/>
                </a:ln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8" name="Объект 2">
            <a:extLst>
              <a:ext uri="{FF2B5EF4-FFF2-40B4-BE49-F238E27FC236}">
                <a16:creationId xmlns:a16="http://schemas.microsoft.com/office/drawing/2014/main" id="{CDFD2ADC-1C5E-B8E7-0C0E-3A5446AF67C8}"/>
              </a:ext>
            </a:extLst>
          </p:cNvPr>
          <p:cNvSpPr txBox="1">
            <a:spLocks/>
          </p:cNvSpPr>
          <p:nvPr/>
        </p:nvSpPr>
        <p:spPr>
          <a:xfrm>
            <a:off x="593286" y="777215"/>
            <a:ext cx="10190113" cy="5695177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AutoNum type="arabicPeriod"/>
              <a:tabLst/>
              <a:defRPr/>
            </a:pP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Формы получения образования.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AutoNum type="arabicPeriod"/>
              <a:tabLst/>
              <a:defRPr/>
            </a:pP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Календарный учебный график на 2025-2026 уч. год (начало, продолжительность, окончание учебного года; расписание звонков; расписание каникул).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AutoNum type="arabicPeriod"/>
              <a:tabLst/>
              <a:defRPr/>
            </a:pP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Организация занятий 01.09.2025, 02.09.2025.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AutoNum type="arabicPeriod"/>
              <a:tabLst/>
              <a:defRPr/>
            </a:pP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Классное руководство. Педагогический состав классов.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AutoNum type="arabicPeriod"/>
              <a:tabLst/>
              <a:defRPr/>
            </a:pP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Учебный план. План внеурочной занятости. 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AutoNum type="arabicPeriod"/>
              <a:tabLst/>
              <a:defRPr/>
            </a:pP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Расписание учебных занятий и внеурочной деятельности.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AutoNum type="arabicPeriod"/>
              <a:tabLst/>
              <a:defRPr/>
            </a:pP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Государственная итоговая аттестация. 10 классы. Диагностики (независимая экспертиза). 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AutoNum type="arabicPeriod"/>
              <a:tabLst/>
              <a:defRPr/>
            </a:pP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Учебники и учебные принадлежности.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AutoNum type="arabicPeriod"/>
              <a:tabLst/>
              <a:defRPr/>
            </a:pPr>
            <a:r>
              <a:rPr kumimoji="0" lang="ru-RU" sz="200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Дополнительное образование. Группы присмотра и ухода за детьми.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AutoNum type="arabicPeriod"/>
              <a:tabLst/>
              <a:defRPr/>
            </a:pP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Внешний вид.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AutoNum type="arabicPeriod"/>
              <a:tabLst/>
              <a:defRPr/>
            </a:pP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Стоимость питания. Льготное питание.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AutoNum type="arabicPeriod"/>
              <a:tabLst/>
              <a:defRPr/>
            </a:pP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Контакты и взаимодействие. Где посмотреть информацию?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AutoNum type="arabicPeriod"/>
              <a:tabLst/>
              <a:defRPr/>
            </a:pP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Ответы на вопросы.</a:t>
            </a: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FDDAAA58-4EEC-5B42-8B3F-77383065A76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06000" y="170164"/>
            <a:ext cx="1483925" cy="1143836"/>
          </a:xfrm>
          <a:prstGeom prst="rect">
            <a:avLst/>
          </a:prstGeom>
        </p:spPr>
      </p:pic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25C05286-5700-DC5D-6A41-A6F1C4B421A8}"/>
              </a:ext>
            </a:extLst>
          </p:cNvPr>
          <p:cNvSpPr/>
          <p:nvPr/>
        </p:nvSpPr>
        <p:spPr>
          <a:xfrm>
            <a:off x="11765734" y="6472392"/>
            <a:ext cx="346570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sym typeface="Century Gothic"/>
              </a:rPr>
              <a:t>1</a:t>
            </a:r>
            <a:endParaRPr kumimoji="0" lang="ru-RU" sz="22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74E9A546-9A05-3241-9EBB-5118C41CD8F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98056" y="3777470"/>
            <a:ext cx="1794040" cy="23487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79736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Рисунок 23">
            <a:extLst>
              <a:ext uri="{FF2B5EF4-FFF2-40B4-BE49-F238E27FC236}">
                <a16:creationId xmlns:a16="http://schemas.microsoft.com/office/drawing/2014/main" id="{E4D3F3B6-2B0F-4A9E-9F27-6624A55CE66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21613" y="1288531"/>
            <a:ext cx="1167964" cy="2630950"/>
          </a:xfrm>
          <a:prstGeom prst="rect">
            <a:avLst/>
          </a:prstGeom>
        </p:spPr>
      </p:pic>
      <p:pic>
        <p:nvPicPr>
          <p:cNvPr id="25" name="Рисунок 24">
            <a:extLst>
              <a:ext uri="{FF2B5EF4-FFF2-40B4-BE49-F238E27FC236}">
                <a16:creationId xmlns:a16="http://schemas.microsoft.com/office/drawing/2014/main" id="{E5D69CCE-6AD3-4E03-9C22-76CCB735AF9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60782" y="2771601"/>
            <a:ext cx="1167964" cy="1432408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4651E1D5-CEAC-4286-AA8D-D01C94BBB4C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28865" y="4615426"/>
            <a:ext cx="1410107" cy="1413636"/>
          </a:xfrm>
          <a:prstGeom prst="rect">
            <a:avLst/>
          </a:prstGeom>
        </p:spPr>
      </p:pic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4FD2ED00-B5EF-4788-B49A-45152EB9B5E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669838" y="1255742"/>
            <a:ext cx="1151775" cy="1620201"/>
          </a:xfrm>
          <a:prstGeom prst="rect">
            <a:avLst/>
          </a:prstGeom>
        </p:spPr>
      </p:pic>
      <p:sp>
        <p:nvSpPr>
          <p:cNvPr id="17" name="Прямоугольник 16">
            <a:extLst>
              <a:ext uri="{FF2B5EF4-FFF2-40B4-BE49-F238E27FC236}">
                <a16:creationId xmlns:a16="http://schemas.microsoft.com/office/drawing/2014/main" id="{AA8830DF-D87A-4179-BAEA-2AACFF9CD757}"/>
              </a:ext>
            </a:extLst>
          </p:cNvPr>
          <p:cNvSpPr/>
          <p:nvPr/>
        </p:nvSpPr>
        <p:spPr>
          <a:xfrm>
            <a:off x="0" y="217061"/>
            <a:ext cx="12192000" cy="931765"/>
          </a:xfrm>
          <a:prstGeom prst="rect">
            <a:avLst/>
          </a:prstGeom>
          <a:gradFill>
            <a:gsLst>
              <a:gs pos="0">
                <a:srgbClr val="180A6C"/>
              </a:gs>
              <a:gs pos="100000">
                <a:srgbClr val="2091FF"/>
              </a:gs>
            </a:gsLst>
            <a:lin ang="3000000" scaled="0"/>
          </a:gradFill>
          <a:ln>
            <a:solidFill>
              <a:srgbClr val="2091FF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 Light" panose="020F0302020204030204" pitchFamily="34" charset="0"/>
              <a:ea typeface="+mn-ea"/>
              <a:cs typeface="Calibri Light" panose="020F0302020204030204" pitchFamily="34" charset="0"/>
            </a:endParaRPr>
          </a:p>
        </p:txBody>
      </p:sp>
      <p:sp>
        <p:nvSpPr>
          <p:cNvPr id="3" name="Google Shape;93;p13">
            <a:extLst>
              <a:ext uri="{FF2B5EF4-FFF2-40B4-BE49-F238E27FC236}">
                <a16:creationId xmlns:a16="http://schemas.microsoft.com/office/drawing/2014/main" id="{2DA4E6FE-B260-4849-BEF5-AB2220969FBE}"/>
              </a:ext>
            </a:extLst>
          </p:cNvPr>
          <p:cNvSpPr txBox="1"/>
          <p:nvPr/>
        </p:nvSpPr>
        <p:spPr>
          <a:xfrm>
            <a:off x="1945288" y="308285"/>
            <a:ext cx="9311691" cy="6647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Calibri Light" panose="020F0302020204030204" pitchFamily="34" charset="0"/>
                <a:sym typeface="Tenor Sans"/>
              </a:rPr>
              <a:t>Внешний вид обучающихся 5-11 класс</a:t>
            </a:r>
            <a:endParaRPr kumimoji="0" sz="36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 Light" panose="020F0302020204030204" pitchFamily="34" charset="0"/>
              <a:ea typeface="+mn-ea"/>
              <a:cs typeface="Calibri Light" panose="020F0302020204030204" pitchFamily="34" charset="0"/>
            </a:endParaRPr>
          </a:p>
        </p:txBody>
      </p:sp>
      <p:sp>
        <p:nvSpPr>
          <p:cNvPr id="18" name="Google Shape;95;p13">
            <a:extLst>
              <a:ext uri="{FF2B5EF4-FFF2-40B4-BE49-F238E27FC236}">
                <a16:creationId xmlns:a16="http://schemas.microsoft.com/office/drawing/2014/main" id="{1B49F3B3-388F-4460-892B-DA5ED143277B}"/>
              </a:ext>
            </a:extLst>
          </p:cNvPr>
          <p:cNvSpPr/>
          <p:nvPr/>
        </p:nvSpPr>
        <p:spPr>
          <a:xfrm>
            <a:off x="0" y="6474336"/>
            <a:ext cx="12192000" cy="369276"/>
          </a:xfrm>
          <a:custGeom>
            <a:avLst/>
            <a:gdLst/>
            <a:ahLst/>
            <a:cxnLst/>
            <a:rect l="l" t="t" r="r" b="b"/>
            <a:pathLst>
              <a:path w="8971816" h="504665" extrusionOk="0">
                <a:moveTo>
                  <a:pt x="0" y="0"/>
                </a:moveTo>
                <a:lnTo>
                  <a:pt x="8971816" y="0"/>
                </a:lnTo>
                <a:lnTo>
                  <a:pt x="8971816" y="504665"/>
                </a:lnTo>
                <a:lnTo>
                  <a:pt x="0" y="504665"/>
                </a:lnTo>
                <a:close/>
              </a:path>
            </a:pathLst>
          </a:custGeom>
          <a:solidFill>
            <a:srgbClr val="2091FF"/>
          </a:solidFill>
          <a:ln>
            <a:noFill/>
          </a:ln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rPr>
              <a:t>        </a:t>
            </a:r>
          </a:p>
        </p:txBody>
      </p:sp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178B99C1-DC2D-469A-8762-11570791ED6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73341" y="52779"/>
            <a:ext cx="1833175" cy="1413044"/>
          </a:xfrm>
          <a:prstGeom prst="rect">
            <a:avLst/>
          </a:prstGeom>
        </p:spPr>
      </p:pic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04BF84D8-59D5-4D45-8829-8E65BA3589D9}"/>
              </a:ext>
            </a:extLst>
          </p:cNvPr>
          <p:cNvSpPr/>
          <p:nvPr/>
        </p:nvSpPr>
        <p:spPr>
          <a:xfrm>
            <a:off x="71035" y="1349409"/>
            <a:ext cx="8774792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rPr>
              <a:t>Повседневная одежда: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rPr>
              <a:t>для юношей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rPr>
              <a:t>: брюки классические, брюки-</a:t>
            </a:r>
            <a:r>
              <a:rPr kumimoji="0" lang="ru-RU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rPr>
              <a:t>чинос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rPr>
              <a:t>, джинсы (классического кроя), пиджак, жилет, кардиган, джемпер, водолазка, пуловер, свитер, рубашка, футболка; 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rPr>
              <a:t>для девушек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rPr>
              <a:t>: пиджак, жилет, кардиган, брюки, юбка, сарафан, платье, блузка, футболка, рубашка. </a:t>
            </a:r>
          </a:p>
        </p:txBody>
      </p:sp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id="{BC7A2C0F-CD8A-4174-85C8-BAB7E6C7D979}"/>
              </a:ext>
            </a:extLst>
          </p:cNvPr>
          <p:cNvSpPr/>
          <p:nvPr/>
        </p:nvSpPr>
        <p:spPr>
          <a:xfrm>
            <a:off x="59838" y="2885342"/>
            <a:ext cx="862900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rPr>
              <a:t>Парадная одежда 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rPr>
              <a:t>для юношей 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rPr>
              <a:t>белая рубашка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rPr>
              <a:t>для девушек 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rPr>
              <a:t>белая рубашка или блузка</a:t>
            </a: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250F21E3-4A4F-4A8C-97CB-BD9C2924FAA8}"/>
              </a:ext>
            </a:extLst>
          </p:cNvPr>
          <p:cNvSpPr/>
          <p:nvPr/>
        </p:nvSpPr>
        <p:spPr>
          <a:xfrm>
            <a:off x="107746" y="3847770"/>
            <a:ext cx="862900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rPr>
              <a:t>Спортивная одежда 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rPr>
              <a:t>используется обучающимися </a:t>
            </a:r>
            <a:r>
              <a:rPr kumimoji="0" lang="ru-RU" sz="18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rPr>
              <a:t>только 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rPr>
              <a:t>на занятиях физической культуры или спортом (спортивные  шорты или спортивные брюки, спортивная обувь. </a:t>
            </a:r>
          </a:p>
        </p:txBody>
      </p:sp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6AA33B3F-F834-4B03-94E3-31B08DE1E88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904633" y="1218117"/>
            <a:ext cx="1287367" cy="2961879"/>
          </a:xfrm>
          <a:prstGeom prst="rect">
            <a:avLst/>
          </a:prstGeom>
        </p:spPr>
      </p:pic>
      <p:sp>
        <p:nvSpPr>
          <p:cNvPr id="26" name="Прямоугольник 25">
            <a:extLst>
              <a:ext uri="{FF2B5EF4-FFF2-40B4-BE49-F238E27FC236}">
                <a16:creationId xmlns:a16="http://schemas.microsoft.com/office/drawing/2014/main" id="{832EADEA-605F-46EA-96F7-DCB34D592EEF}"/>
              </a:ext>
            </a:extLst>
          </p:cNvPr>
          <p:cNvSpPr/>
          <p:nvPr/>
        </p:nvSpPr>
        <p:spPr>
          <a:xfrm>
            <a:off x="449059" y="4544095"/>
            <a:ext cx="820534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rPr>
              <a:t>Спортивная одежда вне уроков физкультуры в школе ЗАПРЕЩЕНА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rPr>
              <a:t>Одежда с оголенным животом в школе ЗАПРЕЩЕНА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rPr>
              <a:t>Короткие юбки и шорты в школе ЗАПРЕЩЕНЫ</a:t>
            </a: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 Light" panose="020F0302020204030204" pitchFamily="34" charset="0"/>
              <a:ea typeface="+mn-ea"/>
              <a:cs typeface="Calibri Light" panose="020F0302020204030204" pitchFamily="34" charset="0"/>
            </a:endParaRPr>
          </a:p>
        </p:txBody>
      </p:sp>
      <p:pic>
        <p:nvPicPr>
          <p:cNvPr id="1026" name="Picture 2" descr="Топ женский/Топик/укороченный/Топик короткий Alex Svar 51188686 купить в  интернет-магазине Wildberries">
            <a:extLst>
              <a:ext uri="{FF2B5EF4-FFF2-40B4-BE49-F238E27FC236}">
                <a16:creationId xmlns:a16="http://schemas.microsoft.com/office/drawing/2014/main" id="{676F3FEF-6955-42FA-895E-B763C245974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578"/>
          <a:stretch/>
        </p:blipFill>
        <p:spPr bwMode="auto">
          <a:xfrm>
            <a:off x="8845827" y="4689263"/>
            <a:ext cx="1287367" cy="13134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7CEC24DB-2491-4642-9E59-2D888FF8FBA1}"/>
              </a:ext>
            </a:extLst>
          </p:cNvPr>
          <p:cNvPicPr>
            <a:picLocks noChangeAspect="1"/>
          </p:cNvPicPr>
          <p:nvPr/>
        </p:nvPicPr>
        <p:blipFill rotWithShape="1">
          <a:blip r:embed="rId9"/>
          <a:srcRect b="8281"/>
          <a:stretch/>
        </p:blipFill>
        <p:spPr>
          <a:xfrm>
            <a:off x="10482319" y="4672334"/>
            <a:ext cx="1309783" cy="1347336"/>
          </a:xfrm>
          <a:prstGeom prst="rect">
            <a:avLst/>
          </a:prstGeom>
        </p:spPr>
      </p:pic>
      <p:sp>
        <p:nvSpPr>
          <p:cNvPr id="11" name="Символ &quot;Запрещено&quot; 10">
            <a:extLst>
              <a:ext uri="{FF2B5EF4-FFF2-40B4-BE49-F238E27FC236}">
                <a16:creationId xmlns:a16="http://schemas.microsoft.com/office/drawing/2014/main" id="{2568CCFF-35FA-4EE5-8354-ECB20EB6F1C4}"/>
              </a:ext>
            </a:extLst>
          </p:cNvPr>
          <p:cNvSpPr/>
          <p:nvPr/>
        </p:nvSpPr>
        <p:spPr>
          <a:xfrm>
            <a:off x="7056774" y="4583108"/>
            <a:ext cx="1613064" cy="1487954"/>
          </a:xfrm>
          <a:prstGeom prst="noSmoking">
            <a:avLst>
              <a:gd name="adj" fmla="val 3386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 Light" panose="020F0302020204030204" pitchFamily="34" charset="0"/>
              <a:ea typeface="+mn-ea"/>
              <a:cs typeface="Calibri Light" panose="020F0302020204030204" pitchFamily="34" charset="0"/>
            </a:endParaRPr>
          </a:p>
        </p:txBody>
      </p:sp>
      <p:sp>
        <p:nvSpPr>
          <p:cNvPr id="27" name="Символ &quot;Запрещено&quot; 26">
            <a:extLst>
              <a:ext uri="{FF2B5EF4-FFF2-40B4-BE49-F238E27FC236}">
                <a16:creationId xmlns:a16="http://schemas.microsoft.com/office/drawing/2014/main" id="{6833770D-6A14-43ED-9929-37FA1730B1BF}"/>
              </a:ext>
            </a:extLst>
          </p:cNvPr>
          <p:cNvSpPr/>
          <p:nvPr/>
        </p:nvSpPr>
        <p:spPr>
          <a:xfrm>
            <a:off x="8736748" y="4659617"/>
            <a:ext cx="1613064" cy="1487954"/>
          </a:xfrm>
          <a:prstGeom prst="noSmoking">
            <a:avLst>
              <a:gd name="adj" fmla="val 3386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 Light" panose="020F0302020204030204" pitchFamily="34" charset="0"/>
              <a:ea typeface="+mn-ea"/>
              <a:cs typeface="Calibri Light" panose="020F0302020204030204" pitchFamily="34" charset="0"/>
            </a:endParaRPr>
          </a:p>
        </p:txBody>
      </p:sp>
      <p:sp>
        <p:nvSpPr>
          <p:cNvPr id="29" name="Символ &quot;Запрещено&quot; 28">
            <a:extLst>
              <a:ext uri="{FF2B5EF4-FFF2-40B4-BE49-F238E27FC236}">
                <a16:creationId xmlns:a16="http://schemas.microsoft.com/office/drawing/2014/main" id="{AFE8E7C5-0A49-4AD2-A9E5-8EC190CC0199}"/>
              </a:ext>
            </a:extLst>
          </p:cNvPr>
          <p:cNvSpPr/>
          <p:nvPr/>
        </p:nvSpPr>
        <p:spPr>
          <a:xfrm>
            <a:off x="10328746" y="4583108"/>
            <a:ext cx="1613064" cy="1487954"/>
          </a:xfrm>
          <a:prstGeom prst="noSmoking">
            <a:avLst>
              <a:gd name="adj" fmla="val 3386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 Light" panose="020F0302020204030204" pitchFamily="34" charset="0"/>
              <a:ea typeface="+mn-ea"/>
              <a:cs typeface="Calibri Light" panose="020F0302020204030204" pitchFamily="34" charset="0"/>
            </a:endParaRPr>
          </a:p>
        </p:txBody>
      </p:sp>
      <p:cxnSp>
        <p:nvCxnSpPr>
          <p:cNvPr id="15" name="Прямая соединительная линия 14">
            <a:extLst>
              <a:ext uri="{FF2B5EF4-FFF2-40B4-BE49-F238E27FC236}">
                <a16:creationId xmlns:a16="http://schemas.microsoft.com/office/drawing/2014/main" id="{8C06FED0-321F-4496-923E-D43149BA19CE}"/>
              </a:ext>
            </a:extLst>
          </p:cNvPr>
          <p:cNvCxnSpPr>
            <a:cxnSpLocks/>
          </p:cNvCxnSpPr>
          <p:nvPr/>
        </p:nvCxnSpPr>
        <p:spPr>
          <a:xfrm>
            <a:off x="62165" y="4521512"/>
            <a:ext cx="12067670" cy="11687"/>
          </a:xfrm>
          <a:prstGeom prst="line">
            <a:avLst/>
          </a:prstGeom>
          <a:ln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Picture 2" descr="http://qrcoder.ru/code/?https%3A%2F%2Fsch627.mskobr.ru%2Fattach_files%2Fupload_users_files%2F64eefec267079.pdf&amp;4&amp;0">
            <a:extLst>
              <a:ext uri="{FF2B5EF4-FFF2-40B4-BE49-F238E27FC236}">
                <a16:creationId xmlns:a16="http://schemas.microsoft.com/office/drawing/2014/main" id="{977D9360-F58D-4277-8AEE-773968E7A7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766" y="5584944"/>
            <a:ext cx="1320475" cy="1320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B0FC69D5-DB83-4500-B1CF-FD52A02A4F6C}"/>
              </a:ext>
            </a:extLst>
          </p:cNvPr>
          <p:cNvSpPr txBox="1"/>
          <p:nvPr/>
        </p:nvSpPr>
        <p:spPr>
          <a:xfrm>
            <a:off x="2314002" y="6456273"/>
            <a:ext cx="62645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rPr>
              <a:t>Положение о внешнем виде обучающихся ГБОУ Школа №627</a:t>
            </a:r>
          </a:p>
        </p:txBody>
      </p:sp>
      <p:sp>
        <p:nvSpPr>
          <p:cNvPr id="6" name="Стрелка: вправо 5">
            <a:extLst>
              <a:ext uri="{FF2B5EF4-FFF2-40B4-BE49-F238E27FC236}">
                <a16:creationId xmlns:a16="http://schemas.microsoft.com/office/drawing/2014/main" id="{D3B40521-7A29-4CAC-B2EF-AE5B3A932FA0}"/>
              </a:ext>
            </a:extLst>
          </p:cNvPr>
          <p:cNvSpPr/>
          <p:nvPr/>
        </p:nvSpPr>
        <p:spPr>
          <a:xfrm rot="10800000">
            <a:off x="1500773" y="6483702"/>
            <a:ext cx="626165" cy="284767"/>
          </a:xfrm>
          <a:prstGeom prst="rightArrow">
            <a:avLst/>
          </a:prstGeom>
          <a:solidFill>
            <a:srgbClr val="1A2D92"/>
          </a:solidFill>
          <a:ln>
            <a:solidFill>
              <a:srgbClr val="110C7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 Light" panose="020F0302020204030204" pitchFamily="34" charset="0"/>
              <a:ea typeface="+mn-ea"/>
              <a:cs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883786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4D54D05-22F8-DEEE-EDED-A6AC76E2F7D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" name="Conector recto 7">
            <a:extLst>
              <a:ext uri="{FF2B5EF4-FFF2-40B4-BE49-F238E27FC236}">
                <a16:creationId xmlns:a16="http://schemas.microsoft.com/office/drawing/2014/main" id="{2922D936-4D06-E46D-C2FA-C5EFC028F437}"/>
              </a:ext>
            </a:extLst>
          </p:cNvPr>
          <p:cNvCxnSpPr>
            <a:cxnSpLocks/>
          </p:cNvCxnSpPr>
          <p:nvPr/>
        </p:nvCxnSpPr>
        <p:spPr>
          <a:xfrm flipH="1">
            <a:off x="11977763" y="3550414"/>
            <a:ext cx="13237" cy="2766352"/>
          </a:xfrm>
          <a:prstGeom prst="line">
            <a:avLst/>
          </a:prstGeom>
          <a:ln w="25400" cap="rnd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" name="Conector recto 12">
            <a:extLst>
              <a:ext uri="{FF2B5EF4-FFF2-40B4-BE49-F238E27FC236}">
                <a16:creationId xmlns:a16="http://schemas.microsoft.com/office/drawing/2014/main" id="{2D19E784-0424-FBF2-5395-426DF8EA633C}"/>
              </a:ext>
            </a:extLst>
          </p:cNvPr>
          <p:cNvCxnSpPr>
            <a:cxnSpLocks/>
          </p:cNvCxnSpPr>
          <p:nvPr/>
        </p:nvCxnSpPr>
        <p:spPr>
          <a:xfrm>
            <a:off x="246000" y="0"/>
            <a:ext cx="0" cy="2889000"/>
          </a:xfrm>
          <a:prstGeom prst="line">
            <a:avLst/>
          </a:prstGeom>
          <a:ln w="28575" cap="rnd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Google Shape;93;p13">
            <a:extLst>
              <a:ext uri="{FF2B5EF4-FFF2-40B4-BE49-F238E27FC236}">
                <a16:creationId xmlns:a16="http://schemas.microsoft.com/office/drawing/2014/main" id="{CD38A789-ED43-1B8A-2A8A-BA468E35F780}"/>
              </a:ext>
            </a:extLst>
          </p:cNvPr>
          <p:cNvSpPr txBox="1"/>
          <p:nvPr/>
        </p:nvSpPr>
        <p:spPr>
          <a:xfrm>
            <a:off x="413796" y="0"/>
            <a:ext cx="6521600" cy="7386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000" b="1" i="0" u="none" strike="noStrike" kern="1200" cap="none" spc="0" normalizeH="0" baseline="0" noProof="0" dirty="0">
                <a:ln>
                  <a:noFill/>
                </a:ln>
                <a:solidFill>
                  <a:srgbClr val="2091FF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  <a:sym typeface="Tenor Sans"/>
              </a:rPr>
              <a:t>Повестка</a:t>
            </a:r>
            <a:endParaRPr kumimoji="0" sz="1000" b="1" i="0" u="none" strike="noStrike" kern="1200" cap="none" spc="0" normalizeH="0" baseline="0" noProof="0" dirty="0">
              <a:ln>
                <a:noFill/>
              </a:ln>
              <a:solidFill>
                <a:srgbClr val="2091FF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5" name="Google Shape;95;p13">
            <a:extLst>
              <a:ext uri="{FF2B5EF4-FFF2-40B4-BE49-F238E27FC236}">
                <a16:creationId xmlns:a16="http://schemas.microsoft.com/office/drawing/2014/main" id="{B63C2B38-F982-244A-63E0-A5EBDBEED4B8}"/>
              </a:ext>
            </a:extLst>
          </p:cNvPr>
          <p:cNvSpPr/>
          <p:nvPr/>
        </p:nvSpPr>
        <p:spPr>
          <a:xfrm>
            <a:off x="0" y="6526858"/>
            <a:ext cx="12192000" cy="331142"/>
          </a:xfrm>
          <a:custGeom>
            <a:avLst/>
            <a:gdLst/>
            <a:ahLst/>
            <a:cxnLst/>
            <a:rect l="l" t="t" r="r" b="b"/>
            <a:pathLst>
              <a:path w="8971816" h="504665" extrusionOk="0">
                <a:moveTo>
                  <a:pt x="0" y="0"/>
                </a:moveTo>
                <a:lnTo>
                  <a:pt x="8971816" y="0"/>
                </a:lnTo>
                <a:lnTo>
                  <a:pt x="8971816" y="504665"/>
                </a:lnTo>
                <a:lnTo>
                  <a:pt x="0" y="504665"/>
                </a:lnTo>
                <a:close/>
              </a:path>
            </a:pathLst>
          </a:custGeom>
          <a:solidFill>
            <a:srgbClr val="2091FF"/>
          </a:solidFill>
          <a:ln>
            <a:noFill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6" name="Google Shape;98;p13">
            <a:extLst>
              <a:ext uri="{FF2B5EF4-FFF2-40B4-BE49-F238E27FC236}">
                <a16:creationId xmlns:a16="http://schemas.microsoft.com/office/drawing/2014/main" id="{F5DDC5E5-B9A0-99E3-676F-0FA54FAE001D}"/>
              </a:ext>
            </a:extLst>
          </p:cNvPr>
          <p:cNvSpPr/>
          <p:nvPr/>
        </p:nvSpPr>
        <p:spPr>
          <a:xfrm>
            <a:off x="8187592" y="6299182"/>
            <a:ext cx="4013200" cy="223696"/>
          </a:xfrm>
          <a:custGeom>
            <a:avLst/>
            <a:gdLst/>
            <a:ahLst/>
            <a:cxnLst/>
            <a:rect l="l" t="t" r="r" b="b"/>
            <a:pathLst>
              <a:path w="1585462" h="88374" extrusionOk="0">
                <a:moveTo>
                  <a:pt x="0" y="0"/>
                </a:moveTo>
                <a:lnTo>
                  <a:pt x="1585462" y="0"/>
                </a:lnTo>
                <a:lnTo>
                  <a:pt x="1585462" y="88374"/>
                </a:lnTo>
                <a:lnTo>
                  <a:pt x="0" y="88374"/>
                </a:ln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8" name="Объект 2">
            <a:extLst>
              <a:ext uri="{FF2B5EF4-FFF2-40B4-BE49-F238E27FC236}">
                <a16:creationId xmlns:a16="http://schemas.microsoft.com/office/drawing/2014/main" id="{997B8F48-50AB-764D-803F-E20E4A2A0890}"/>
              </a:ext>
            </a:extLst>
          </p:cNvPr>
          <p:cNvSpPr txBox="1">
            <a:spLocks/>
          </p:cNvSpPr>
          <p:nvPr/>
        </p:nvSpPr>
        <p:spPr>
          <a:xfrm>
            <a:off x="593286" y="777215"/>
            <a:ext cx="10190113" cy="5695177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AutoNum type="arabicPeriod"/>
              <a:tabLst/>
              <a:defRPr/>
            </a:pP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Формы получения образования.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AutoNum type="arabicPeriod"/>
              <a:tabLst/>
              <a:defRPr/>
            </a:pP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Календарный учебный график на 2025-2026 уч. год (начало, продолжительность, окончание учебного года; расписание звонков; расписание каникул).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AutoNum type="arabicPeriod"/>
              <a:tabLst/>
              <a:defRPr/>
            </a:pP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Организация занятий 01.09.2025, 02.09.2025.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AutoNum type="arabicPeriod"/>
              <a:tabLst/>
              <a:defRPr/>
            </a:pP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Классное руководство. Педагогический состав классов.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AutoNum type="arabicPeriod"/>
              <a:tabLst/>
              <a:defRPr/>
            </a:pP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Учебный план. План внеурочной занятости. 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AutoNum type="arabicPeriod"/>
              <a:tabLst/>
              <a:defRPr/>
            </a:pP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Расписание учебных занятий и внеурочной деятельности.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AutoNum type="arabicPeriod"/>
              <a:tabLst/>
              <a:defRPr/>
            </a:pP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Государственная итоговая аттестация. 10 классы. Диагностики (независимая экспертиза). 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AutoNum type="arabicPeriod"/>
              <a:tabLst/>
              <a:defRPr/>
            </a:pP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Учебники и учебные принадлежности.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AutoNum type="arabicPeriod"/>
              <a:tabLst/>
              <a:defRPr/>
            </a:pP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Дополнительное образование. Группы присмотра и ухода за детьми.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AutoNum type="arabicPeriod"/>
              <a:tabLst/>
              <a:defRPr/>
            </a:pPr>
            <a:r>
              <a:rPr kumimoji="0" lang="ru-RU" sz="200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Внешний вид.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AutoNum type="arabicPeriod"/>
              <a:tabLst/>
              <a:defRPr/>
            </a:pP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Стоимость питания. Льготное питание.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AutoNum type="arabicPeriod"/>
              <a:tabLst/>
              <a:defRPr/>
            </a:pP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Контакты и взаимодействие. Где посмотреть информацию?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AutoNum type="arabicPeriod"/>
              <a:tabLst/>
              <a:defRPr/>
            </a:pP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Ответы на вопросы.</a:t>
            </a: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0A42DD1E-9B94-A6AB-5901-2E1BC20776B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06000" y="170164"/>
            <a:ext cx="1483925" cy="1143836"/>
          </a:xfrm>
          <a:prstGeom prst="rect">
            <a:avLst/>
          </a:prstGeom>
        </p:spPr>
      </p:pic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F2A37E99-102F-7002-DEE7-CE7D24B1CD4B}"/>
              </a:ext>
            </a:extLst>
          </p:cNvPr>
          <p:cNvSpPr/>
          <p:nvPr/>
        </p:nvSpPr>
        <p:spPr>
          <a:xfrm>
            <a:off x="11765734" y="6472392"/>
            <a:ext cx="346570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sym typeface="Century Gothic"/>
              </a:rPr>
              <a:t>1</a:t>
            </a:r>
            <a:endParaRPr kumimoji="0" lang="ru-RU" sz="22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FB0DD0DA-1DB1-1DBB-4A4D-F55A8B8AE19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98056" y="3777470"/>
            <a:ext cx="1794040" cy="23487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61756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>
            <a:extLst>
              <a:ext uri="{FF2B5EF4-FFF2-40B4-BE49-F238E27FC236}">
                <a16:creationId xmlns:a16="http://schemas.microsoft.com/office/drawing/2014/main" id="{AA8830DF-D87A-4179-BAEA-2AACFF9CD757}"/>
              </a:ext>
            </a:extLst>
          </p:cNvPr>
          <p:cNvSpPr/>
          <p:nvPr/>
        </p:nvSpPr>
        <p:spPr>
          <a:xfrm>
            <a:off x="0" y="217061"/>
            <a:ext cx="12192000" cy="931765"/>
          </a:xfrm>
          <a:prstGeom prst="rect">
            <a:avLst/>
          </a:prstGeom>
          <a:gradFill>
            <a:gsLst>
              <a:gs pos="0">
                <a:srgbClr val="180A6C"/>
              </a:gs>
              <a:gs pos="100000">
                <a:srgbClr val="2091FF"/>
              </a:gs>
            </a:gsLst>
            <a:lin ang="3000000" scaled="0"/>
          </a:gradFill>
          <a:ln>
            <a:solidFill>
              <a:srgbClr val="2091FF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3" name="Google Shape;93;p13">
            <a:extLst>
              <a:ext uri="{FF2B5EF4-FFF2-40B4-BE49-F238E27FC236}">
                <a16:creationId xmlns:a16="http://schemas.microsoft.com/office/drawing/2014/main" id="{2DA4E6FE-B260-4849-BEF5-AB2220969FBE}"/>
              </a:ext>
            </a:extLst>
          </p:cNvPr>
          <p:cNvSpPr txBox="1"/>
          <p:nvPr/>
        </p:nvSpPr>
        <p:spPr>
          <a:xfrm>
            <a:off x="1945288" y="308285"/>
            <a:ext cx="9311691" cy="6647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  <a:sym typeface="Tenor Sans"/>
              </a:rPr>
              <a:t>Организация питания</a:t>
            </a:r>
            <a:endParaRPr kumimoji="0" sz="36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18" name="Google Shape;95;p13">
            <a:extLst>
              <a:ext uri="{FF2B5EF4-FFF2-40B4-BE49-F238E27FC236}">
                <a16:creationId xmlns:a16="http://schemas.microsoft.com/office/drawing/2014/main" id="{1B49F3B3-388F-4460-892B-DA5ED143277B}"/>
              </a:ext>
            </a:extLst>
          </p:cNvPr>
          <p:cNvSpPr/>
          <p:nvPr/>
        </p:nvSpPr>
        <p:spPr>
          <a:xfrm>
            <a:off x="0" y="6474336"/>
            <a:ext cx="12192000" cy="369276"/>
          </a:xfrm>
          <a:custGeom>
            <a:avLst/>
            <a:gdLst/>
            <a:ahLst/>
            <a:cxnLst/>
            <a:rect l="l" t="t" r="r" b="b"/>
            <a:pathLst>
              <a:path w="8971816" h="504665" extrusionOk="0">
                <a:moveTo>
                  <a:pt x="0" y="0"/>
                </a:moveTo>
                <a:lnTo>
                  <a:pt x="8971816" y="0"/>
                </a:lnTo>
                <a:lnTo>
                  <a:pt x="8971816" y="504665"/>
                </a:lnTo>
                <a:lnTo>
                  <a:pt x="0" y="504665"/>
                </a:lnTo>
                <a:close/>
              </a:path>
            </a:pathLst>
          </a:custGeom>
          <a:solidFill>
            <a:srgbClr val="2091FF"/>
          </a:solidFill>
          <a:ln>
            <a:noFill/>
          </a:ln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       </a:t>
            </a:r>
          </a:p>
        </p:txBody>
      </p:sp>
      <p:sp>
        <p:nvSpPr>
          <p:cNvPr id="19" name="Google Shape;98;p13">
            <a:extLst>
              <a:ext uri="{FF2B5EF4-FFF2-40B4-BE49-F238E27FC236}">
                <a16:creationId xmlns:a16="http://schemas.microsoft.com/office/drawing/2014/main" id="{EBF3C8D6-D4D3-455B-9A61-DDD25D7D32E8}"/>
              </a:ext>
            </a:extLst>
          </p:cNvPr>
          <p:cNvSpPr/>
          <p:nvPr/>
        </p:nvSpPr>
        <p:spPr>
          <a:xfrm>
            <a:off x="8178800" y="6265027"/>
            <a:ext cx="4013200" cy="223696"/>
          </a:xfrm>
          <a:custGeom>
            <a:avLst/>
            <a:gdLst/>
            <a:ahLst/>
            <a:cxnLst/>
            <a:rect l="l" t="t" r="r" b="b"/>
            <a:pathLst>
              <a:path w="1585462" h="88374" extrusionOk="0">
                <a:moveTo>
                  <a:pt x="0" y="0"/>
                </a:moveTo>
                <a:lnTo>
                  <a:pt x="1585462" y="0"/>
                </a:lnTo>
                <a:lnTo>
                  <a:pt x="1585462" y="88374"/>
                </a:lnTo>
                <a:lnTo>
                  <a:pt x="0" y="88374"/>
                </a:lnTo>
                <a:close/>
              </a:path>
            </a:pathLst>
          </a:custGeom>
          <a:solidFill>
            <a:srgbClr val="180A6C"/>
          </a:solidFill>
          <a:ln>
            <a:noFill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178B99C1-DC2D-469A-8762-11570791ED6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3341" y="52779"/>
            <a:ext cx="1833175" cy="1413044"/>
          </a:xfrm>
          <a:prstGeom prst="rect">
            <a:avLst/>
          </a:prstGeom>
        </p:spPr>
      </p:pic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AA940D8A-9206-4611-91D0-1AB967BF10B3}"/>
              </a:ext>
            </a:extLst>
          </p:cNvPr>
          <p:cNvSpPr/>
          <p:nvPr/>
        </p:nvSpPr>
        <p:spPr>
          <a:xfrm>
            <a:off x="490857" y="1546947"/>
            <a:ext cx="9694543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enor Sans" panose="020B0604020202020204"/>
                <a:ea typeface="+mn-ea"/>
                <a:cs typeface="+mn-cs"/>
              </a:rPr>
              <a:t>Что входит в льготное питание в школе: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enor Sans" panose="020B060402020202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enor Sans" panose="020B0604020202020204"/>
                <a:ea typeface="+mn-ea"/>
                <a:cs typeface="+mn-cs"/>
              </a:rPr>
              <a:t>Обеды для льготной категории обучающихся 5-11 классов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enor Sans" panose="020B060402020202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enor Sans" panose="020B0604020202020204"/>
                <a:ea typeface="+mn-ea"/>
                <a:cs typeface="+mn-cs"/>
              </a:rPr>
              <a:t>А именно: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enor Sans" panose="020B0604020202020204"/>
                <a:ea typeface="+mn-ea"/>
                <a:cs typeface="+mn-cs"/>
              </a:rPr>
              <a:t>Сиротам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enor Sans" panose="020B0604020202020204"/>
                <a:ea typeface="+mn-ea"/>
                <a:cs typeface="+mn-cs"/>
              </a:rPr>
              <a:t> Детям-инвалидам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enor Sans" panose="020B0604020202020204"/>
                <a:ea typeface="+mn-ea"/>
                <a:cs typeface="+mn-cs"/>
              </a:rPr>
              <a:t> Детям из многодетных семей (ежегодное подтверждение льготы)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enor Sans" panose="020B0604020202020204"/>
                <a:ea typeface="+mn-ea"/>
                <a:cs typeface="+mn-cs"/>
              </a:rPr>
              <a:t> Детям из малообеспеченных семей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enor Sans" panose="020B0604020202020204"/>
                <a:ea typeface="+mn-ea"/>
                <a:cs typeface="+mn-cs"/>
              </a:rPr>
              <a:t> Детям, получающим пенсию по потере кормильца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enor Sans" panose="020B0604020202020204"/>
                <a:ea typeface="+mn-ea"/>
                <a:cs typeface="+mn-cs"/>
              </a:rPr>
              <a:t> Детям, у которых оба или единственный родитель являются инвалидами 1 или 2 группы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enor Sans" panose="020B0604020202020204"/>
                <a:ea typeface="+mn-ea"/>
                <a:cs typeface="+mn-cs"/>
              </a:rPr>
              <a:t>Детям участников СВО</a:t>
            </a:r>
          </a:p>
        </p:txBody>
      </p:sp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id="{AA15442F-A466-4912-B4D0-C997983B35DC}"/>
              </a:ext>
            </a:extLst>
          </p:cNvPr>
          <p:cNvSpPr/>
          <p:nvPr/>
        </p:nvSpPr>
        <p:spPr>
          <a:xfrm>
            <a:off x="944273" y="5508343"/>
            <a:ext cx="9688311" cy="646331"/>
          </a:xfrm>
          <a:prstGeom prst="rect">
            <a:avLst/>
          </a:prstGeom>
          <a:ln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enor Sans" panose="020B0604020202020204"/>
                <a:ea typeface="+mn-ea"/>
                <a:cs typeface="+mn-cs"/>
              </a:rPr>
              <a:t>ВАЖНО!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enor Sans" panose="020B0604020202020204"/>
                <a:ea typeface="+mn-ea"/>
                <a:cs typeface="+mn-cs"/>
              </a:rPr>
              <a:t>С 15 августа 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enor Sans" panose="020B0604020202020204"/>
                <a:ea typeface="+mn-ea"/>
                <a:cs typeface="+mn-cs"/>
              </a:rPr>
              <a:t>необходимо  подать заявку на льготное питание на портале 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MOS.RU</a:t>
            </a: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enor Sans" panose="020B06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564295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>
            <a:extLst>
              <a:ext uri="{FF2B5EF4-FFF2-40B4-BE49-F238E27FC236}">
                <a16:creationId xmlns:a16="http://schemas.microsoft.com/office/drawing/2014/main" id="{AA8830DF-D87A-4179-BAEA-2AACFF9CD757}"/>
              </a:ext>
            </a:extLst>
          </p:cNvPr>
          <p:cNvSpPr/>
          <p:nvPr/>
        </p:nvSpPr>
        <p:spPr>
          <a:xfrm>
            <a:off x="0" y="217061"/>
            <a:ext cx="12192000" cy="931765"/>
          </a:xfrm>
          <a:prstGeom prst="rect">
            <a:avLst/>
          </a:prstGeom>
          <a:gradFill>
            <a:gsLst>
              <a:gs pos="0">
                <a:srgbClr val="180A6C"/>
              </a:gs>
              <a:gs pos="100000">
                <a:srgbClr val="2091FF"/>
              </a:gs>
            </a:gsLst>
            <a:lin ang="3000000" scaled="0"/>
          </a:gradFill>
          <a:ln>
            <a:solidFill>
              <a:srgbClr val="2091FF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3" name="Google Shape;93;p13">
            <a:extLst>
              <a:ext uri="{FF2B5EF4-FFF2-40B4-BE49-F238E27FC236}">
                <a16:creationId xmlns:a16="http://schemas.microsoft.com/office/drawing/2014/main" id="{2DA4E6FE-B260-4849-BEF5-AB2220969FBE}"/>
              </a:ext>
            </a:extLst>
          </p:cNvPr>
          <p:cNvSpPr txBox="1"/>
          <p:nvPr/>
        </p:nvSpPr>
        <p:spPr>
          <a:xfrm>
            <a:off x="1945288" y="308285"/>
            <a:ext cx="9311691" cy="6647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  <a:sym typeface="Tenor Sans"/>
              </a:rPr>
              <a:t>Организация питания</a:t>
            </a:r>
            <a:endParaRPr kumimoji="0" sz="36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18" name="Google Shape;95;p13">
            <a:extLst>
              <a:ext uri="{FF2B5EF4-FFF2-40B4-BE49-F238E27FC236}">
                <a16:creationId xmlns:a16="http://schemas.microsoft.com/office/drawing/2014/main" id="{1B49F3B3-388F-4460-892B-DA5ED143277B}"/>
              </a:ext>
            </a:extLst>
          </p:cNvPr>
          <p:cNvSpPr/>
          <p:nvPr/>
        </p:nvSpPr>
        <p:spPr>
          <a:xfrm>
            <a:off x="0" y="6474336"/>
            <a:ext cx="12192000" cy="369276"/>
          </a:xfrm>
          <a:custGeom>
            <a:avLst/>
            <a:gdLst/>
            <a:ahLst/>
            <a:cxnLst/>
            <a:rect l="l" t="t" r="r" b="b"/>
            <a:pathLst>
              <a:path w="8971816" h="504665" extrusionOk="0">
                <a:moveTo>
                  <a:pt x="0" y="0"/>
                </a:moveTo>
                <a:lnTo>
                  <a:pt x="8971816" y="0"/>
                </a:lnTo>
                <a:lnTo>
                  <a:pt x="8971816" y="504665"/>
                </a:lnTo>
                <a:lnTo>
                  <a:pt x="0" y="504665"/>
                </a:lnTo>
                <a:close/>
              </a:path>
            </a:pathLst>
          </a:custGeom>
          <a:solidFill>
            <a:srgbClr val="2091FF"/>
          </a:solidFill>
          <a:ln>
            <a:noFill/>
          </a:ln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       </a:t>
            </a:r>
          </a:p>
        </p:txBody>
      </p:sp>
      <p:sp>
        <p:nvSpPr>
          <p:cNvPr id="19" name="Google Shape;98;p13">
            <a:extLst>
              <a:ext uri="{FF2B5EF4-FFF2-40B4-BE49-F238E27FC236}">
                <a16:creationId xmlns:a16="http://schemas.microsoft.com/office/drawing/2014/main" id="{EBF3C8D6-D4D3-455B-9A61-DDD25D7D32E8}"/>
              </a:ext>
            </a:extLst>
          </p:cNvPr>
          <p:cNvSpPr/>
          <p:nvPr/>
        </p:nvSpPr>
        <p:spPr>
          <a:xfrm>
            <a:off x="8178800" y="6265027"/>
            <a:ext cx="4013200" cy="223696"/>
          </a:xfrm>
          <a:custGeom>
            <a:avLst/>
            <a:gdLst/>
            <a:ahLst/>
            <a:cxnLst/>
            <a:rect l="l" t="t" r="r" b="b"/>
            <a:pathLst>
              <a:path w="1585462" h="88374" extrusionOk="0">
                <a:moveTo>
                  <a:pt x="0" y="0"/>
                </a:moveTo>
                <a:lnTo>
                  <a:pt x="1585462" y="0"/>
                </a:lnTo>
                <a:lnTo>
                  <a:pt x="1585462" y="88374"/>
                </a:lnTo>
                <a:lnTo>
                  <a:pt x="0" y="88374"/>
                </a:lnTo>
                <a:close/>
              </a:path>
            </a:pathLst>
          </a:custGeom>
          <a:solidFill>
            <a:srgbClr val="180A6C"/>
          </a:solidFill>
          <a:ln>
            <a:noFill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178B99C1-DC2D-469A-8762-11570791ED6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3341" y="52779"/>
            <a:ext cx="1833175" cy="1413044"/>
          </a:xfrm>
          <a:prstGeom prst="rect">
            <a:avLst/>
          </a:prstGeom>
        </p:spPr>
      </p:pic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81A22E2D-47EE-46AB-B3FF-9D44703317D5}"/>
              </a:ext>
            </a:extLst>
          </p:cNvPr>
          <p:cNvSpPr/>
          <p:nvPr/>
        </p:nvSpPr>
        <p:spPr>
          <a:xfrm>
            <a:off x="6514505" y="5254163"/>
            <a:ext cx="5417479" cy="923330"/>
          </a:xfrm>
          <a:prstGeom prst="rect">
            <a:avLst/>
          </a:prstGeom>
          <a:ln>
            <a:solidFill>
              <a:srgbClr val="0070C0"/>
            </a:solidFill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На категорию 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«Ребенок из малообеспеченной семьи» 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действует проактивное назначение питания – 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заявление подавать не требуется.</a:t>
            </a: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1ED5868C-F0C8-48B6-9156-D2FA5B0CBA07}"/>
              </a:ext>
            </a:extLst>
          </p:cNvPr>
          <p:cNvSpPr/>
          <p:nvPr/>
        </p:nvSpPr>
        <p:spPr>
          <a:xfrm>
            <a:off x="173341" y="1397566"/>
            <a:ext cx="11294166" cy="22898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Заявление на льготное питание необходимо подавать только следующим категориям:</a:t>
            </a:r>
          </a:p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1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Ребенок из многодетной семьи – требуется ежегодная подача</a:t>
            </a:r>
          </a:p>
          <a:p>
            <a:pPr marL="285750" marR="0" lvl="0" indent="-28575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Ребенок участника СВО – требуется ежегодная подача через единый центр поддержки участников СВО (Москва, Береговой проезд, д. 8,стр .2)</a:t>
            </a:r>
          </a:p>
          <a:p>
            <a:pPr marL="285750" marR="0" lvl="0" indent="-28575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Вновь назначенный льготник по остальным действующим категориям</a:t>
            </a:r>
          </a:p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EFED74EF-D83D-4F82-9E45-96DB4A82D85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0620" t="19463" r="9349" b="18199"/>
          <a:stretch/>
        </p:blipFill>
        <p:spPr>
          <a:xfrm>
            <a:off x="3082442" y="3679398"/>
            <a:ext cx="1745673" cy="540328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68F4898F-3C4B-4768-B448-D79D9B1381D6}"/>
              </a:ext>
            </a:extLst>
          </p:cNvPr>
          <p:cNvSpPr txBox="1"/>
          <p:nvPr/>
        </p:nvSpPr>
        <p:spPr>
          <a:xfrm>
            <a:off x="586409" y="4345792"/>
            <a:ext cx="84834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Услуги                    Образование                      Заявление на льготное питание</a:t>
            </a:r>
          </a:p>
        </p:txBody>
      </p:sp>
      <p:sp>
        <p:nvSpPr>
          <p:cNvPr id="6" name="Стрелка: вправо 5">
            <a:extLst>
              <a:ext uri="{FF2B5EF4-FFF2-40B4-BE49-F238E27FC236}">
                <a16:creationId xmlns:a16="http://schemas.microsoft.com/office/drawing/2014/main" id="{CD4A91AE-30E9-437B-810F-05C74D56DD04}"/>
              </a:ext>
            </a:extLst>
          </p:cNvPr>
          <p:cNvSpPr/>
          <p:nvPr/>
        </p:nvSpPr>
        <p:spPr>
          <a:xfrm>
            <a:off x="1679713" y="4394529"/>
            <a:ext cx="735496" cy="271246"/>
          </a:xfrm>
          <a:prstGeom prst="rightArrow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6" name="Стрелка: вправо 15">
            <a:extLst>
              <a:ext uri="{FF2B5EF4-FFF2-40B4-BE49-F238E27FC236}">
                <a16:creationId xmlns:a16="http://schemas.microsoft.com/office/drawing/2014/main" id="{AE40A08E-A9A5-4D35-A9E9-7EAB801CA2C2}"/>
              </a:ext>
            </a:extLst>
          </p:cNvPr>
          <p:cNvSpPr/>
          <p:nvPr/>
        </p:nvSpPr>
        <p:spPr>
          <a:xfrm>
            <a:off x="4460367" y="4396994"/>
            <a:ext cx="735496" cy="271246"/>
          </a:xfrm>
          <a:prstGeom prst="rightArrow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A24E1026-98CE-4C8D-A81E-8D722FD11B7A}"/>
              </a:ext>
            </a:extLst>
          </p:cNvPr>
          <p:cNvSpPr/>
          <p:nvPr/>
        </p:nvSpPr>
        <p:spPr>
          <a:xfrm>
            <a:off x="327991" y="3518452"/>
            <a:ext cx="8741831" cy="1438869"/>
          </a:xfrm>
          <a:prstGeom prst="rect">
            <a:avLst/>
          </a:prstGeom>
          <a:noFill/>
          <a:ln>
            <a:solidFill>
              <a:srgbClr val="2091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235238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2C9D4A7-B099-72F0-FA6A-A027F73386E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" name="Conector recto 7">
            <a:extLst>
              <a:ext uri="{FF2B5EF4-FFF2-40B4-BE49-F238E27FC236}">
                <a16:creationId xmlns:a16="http://schemas.microsoft.com/office/drawing/2014/main" id="{8B40EB7B-EC7A-BA9E-21B5-BD904D33334E}"/>
              </a:ext>
            </a:extLst>
          </p:cNvPr>
          <p:cNvCxnSpPr>
            <a:cxnSpLocks/>
          </p:cNvCxnSpPr>
          <p:nvPr/>
        </p:nvCxnSpPr>
        <p:spPr>
          <a:xfrm flipH="1">
            <a:off x="11977763" y="3550414"/>
            <a:ext cx="13237" cy="2766352"/>
          </a:xfrm>
          <a:prstGeom prst="line">
            <a:avLst/>
          </a:prstGeom>
          <a:ln w="25400" cap="rnd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" name="Conector recto 12">
            <a:extLst>
              <a:ext uri="{FF2B5EF4-FFF2-40B4-BE49-F238E27FC236}">
                <a16:creationId xmlns:a16="http://schemas.microsoft.com/office/drawing/2014/main" id="{BBA83D15-1C3C-06BB-CC11-E0C5C7F1213A}"/>
              </a:ext>
            </a:extLst>
          </p:cNvPr>
          <p:cNvCxnSpPr>
            <a:cxnSpLocks/>
          </p:cNvCxnSpPr>
          <p:nvPr/>
        </p:nvCxnSpPr>
        <p:spPr>
          <a:xfrm>
            <a:off x="246000" y="0"/>
            <a:ext cx="0" cy="2889000"/>
          </a:xfrm>
          <a:prstGeom prst="line">
            <a:avLst/>
          </a:prstGeom>
          <a:ln w="28575" cap="rnd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Google Shape;93;p13">
            <a:extLst>
              <a:ext uri="{FF2B5EF4-FFF2-40B4-BE49-F238E27FC236}">
                <a16:creationId xmlns:a16="http://schemas.microsoft.com/office/drawing/2014/main" id="{E25F6AD5-F515-317B-75C7-E452AAC7B818}"/>
              </a:ext>
            </a:extLst>
          </p:cNvPr>
          <p:cNvSpPr txBox="1"/>
          <p:nvPr/>
        </p:nvSpPr>
        <p:spPr>
          <a:xfrm>
            <a:off x="413796" y="0"/>
            <a:ext cx="6521600" cy="7386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000" b="1" i="0" u="none" strike="noStrike" kern="1200" cap="none" spc="0" normalizeH="0" baseline="0" noProof="0" dirty="0">
                <a:ln>
                  <a:noFill/>
                </a:ln>
                <a:solidFill>
                  <a:srgbClr val="2091FF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  <a:sym typeface="Tenor Sans"/>
              </a:rPr>
              <a:t>Повестка</a:t>
            </a:r>
            <a:endParaRPr kumimoji="0" sz="1000" b="1" i="0" u="none" strike="noStrike" kern="1200" cap="none" spc="0" normalizeH="0" baseline="0" noProof="0" dirty="0">
              <a:ln>
                <a:noFill/>
              </a:ln>
              <a:solidFill>
                <a:srgbClr val="2091FF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5" name="Google Shape;95;p13">
            <a:extLst>
              <a:ext uri="{FF2B5EF4-FFF2-40B4-BE49-F238E27FC236}">
                <a16:creationId xmlns:a16="http://schemas.microsoft.com/office/drawing/2014/main" id="{B58B76F0-05FC-AAC7-2D8E-F0A023FFDC7E}"/>
              </a:ext>
            </a:extLst>
          </p:cNvPr>
          <p:cNvSpPr/>
          <p:nvPr/>
        </p:nvSpPr>
        <p:spPr>
          <a:xfrm>
            <a:off x="0" y="6526858"/>
            <a:ext cx="12192000" cy="331142"/>
          </a:xfrm>
          <a:custGeom>
            <a:avLst/>
            <a:gdLst/>
            <a:ahLst/>
            <a:cxnLst/>
            <a:rect l="l" t="t" r="r" b="b"/>
            <a:pathLst>
              <a:path w="8971816" h="504665" extrusionOk="0">
                <a:moveTo>
                  <a:pt x="0" y="0"/>
                </a:moveTo>
                <a:lnTo>
                  <a:pt x="8971816" y="0"/>
                </a:lnTo>
                <a:lnTo>
                  <a:pt x="8971816" y="504665"/>
                </a:lnTo>
                <a:lnTo>
                  <a:pt x="0" y="504665"/>
                </a:lnTo>
                <a:close/>
              </a:path>
            </a:pathLst>
          </a:custGeom>
          <a:solidFill>
            <a:srgbClr val="2091FF"/>
          </a:solidFill>
          <a:ln>
            <a:noFill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6" name="Google Shape;98;p13">
            <a:extLst>
              <a:ext uri="{FF2B5EF4-FFF2-40B4-BE49-F238E27FC236}">
                <a16:creationId xmlns:a16="http://schemas.microsoft.com/office/drawing/2014/main" id="{1523FD74-AA69-BBD5-C4B8-C2D646FD86A4}"/>
              </a:ext>
            </a:extLst>
          </p:cNvPr>
          <p:cNvSpPr/>
          <p:nvPr/>
        </p:nvSpPr>
        <p:spPr>
          <a:xfrm>
            <a:off x="8187592" y="6299182"/>
            <a:ext cx="4013200" cy="223696"/>
          </a:xfrm>
          <a:custGeom>
            <a:avLst/>
            <a:gdLst/>
            <a:ahLst/>
            <a:cxnLst/>
            <a:rect l="l" t="t" r="r" b="b"/>
            <a:pathLst>
              <a:path w="1585462" h="88374" extrusionOk="0">
                <a:moveTo>
                  <a:pt x="0" y="0"/>
                </a:moveTo>
                <a:lnTo>
                  <a:pt x="1585462" y="0"/>
                </a:lnTo>
                <a:lnTo>
                  <a:pt x="1585462" y="88374"/>
                </a:lnTo>
                <a:lnTo>
                  <a:pt x="0" y="88374"/>
                </a:ln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8" name="Объект 2">
            <a:extLst>
              <a:ext uri="{FF2B5EF4-FFF2-40B4-BE49-F238E27FC236}">
                <a16:creationId xmlns:a16="http://schemas.microsoft.com/office/drawing/2014/main" id="{C0C0423A-9344-7B34-0D2C-B08F9BF0593F}"/>
              </a:ext>
            </a:extLst>
          </p:cNvPr>
          <p:cNvSpPr txBox="1">
            <a:spLocks/>
          </p:cNvSpPr>
          <p:nvPr/>
        </p:nvSpPr>
        <p:spPr>
          <a:xfrm>
            <a:off x="593286" y="777215"/>
            <a:ext cx="10190113" cy="5695177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AutoNum type="arabicPeriod"/>
              <a:tabLst/>
              <a:defRPr/>
            </a:pPr>
            <a:r>
              <a:rPr kumimoji="0" lang="ru-RU" sz="200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Формы получения образования.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AutoNum type="arabicPeriod"/>
              <a:tabLst/>
              <a:defRPr/>
            </a:pP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Календарный учебный график на 2025-2026 уч. год (начало, продолжительность, окончание учебного года; расписание звонков; расписание каникул).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AutoNum type="arabicPeriod"/>
              <a:tabLst/>
              <a:defRPr/>
            </a:pP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Организация занятий 01.09.2025, 02.09.2025.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AutoNum type="arabicPeriod"/>
              <a:tabLst/>
              <a:defRPr/>
            </a:pP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Классное руководство. Педагогический состав классов.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AutoNum type="arabicPeriod"/>
              <a:tabLst/>
              <a:defRPr/>
            </a:pP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Учебный план. План внеурочной занятости. 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AutoNum type="arabicPeriod"/>
              <a:tabLst/>
              <a:defRPr/>
            </a:pP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Расписание учебных занятий и внеурочной деятельности.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AutoNum type="arabicPeriod"/>
              <a:tabLst/>
              <a:defRPr/>
            </a:pP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Государственная итоговая аттестация. Диагностики (независимая экспертиза). 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AutoNum type="arabicPeriod"/>
              <a:tabLst/>
              <a:defRPr/>
            </a:pP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Учебники и учебные принадлежности.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AutoNum type="arabicPeriod"/>
              <a:tabLst/>
              <a:defRPr/>
            </a:pP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Дополнительное образование. Группы присмотра и ухода за детьми.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AutoNum type="arabicPeriod"/>
              <a:tabLst/>
              <a:defRPr/>
            </a:pP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Внешний вид.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AutoNum type="arabicPeriod"/>
              <a:tabLst/>
              <a:defRPr/>
            </a:pP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Стоимость питания. Льготное питание.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AutoNum type="arabicPeriod"/>
              <a:tabLst/>
              <a:defRPr/>
            </a:pP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Контакты и взаимодействие. Где посмотреть информацию?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AutoNum type="arabicPeriod"/>
              <a:tabLst/>
              <a:defRPr/>
            </a:pP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Ответы на вопросы.</a:t>
            </a: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3ED3E25D-8168-3770-ED6C-864F8EBC0B3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06000" y="170164"/>
            <a:ext cx="1483925" cy="1143836"/>
          </a:xfrm>
          <a:prstGeom prst="rect">
            <a:avLst/>
          </a:prstGeom>
        </p:spPr>
      </p:pic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2F2E6D5B-F571-7E06-69A6-E24E532BD43A}"/>
              </a:ext>
            </a:extLst>
          </p:cNvPr>
          <p:cNvSpPr/>
          <p:nvPr/>
        </p:nvSpPr>
        <p:spPr>
          <a:xfrm>
            <a:off x="11765734" y="6472392"/>
            <a:ext cx="346570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sym typeface="Century Gothic"/>
              </a:rPr>
              <a:t>1</a:t>
            </a:r>
            <a:endParaRPr kumimoji="0" lang="ru-RU" sz="22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24456C49-5ECB-633E-02ED-DBCA7E7875E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98056" y="3777470"/>
            <a:ext cx="1794040" cy="23487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43398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>
            <a:extLst>
              <a:ext uri="{FF2B5EF4-FFF2-40B4-BE49-F238E27FC236}">
                <a16:creationId xmlns:a16="http://schemas.microsoft.com/office/drawing/2014/main" id="{AA8830DF-D87A-4179-BAEA-2AACFF9CD757}"/>
              </a:ext>
            </a:extLst>
          </p:cNvPr>
          <p:cNvSpPr/>
          <p:nvPr/>
        </p:nvSpPr>
        <p:spPr>
          <a:xfrm>
            <a:off x="0" y="217061"/>
            <a:ext cx="12192000" cy="931765"/>
          </a:xfrm>
          <a:prstGeom prst="rect">
            <a:avLst/>
          </a:prstGeom>
          <a:gradFill>
            <a:gsLst>
              <a:gs pos="0">
                <a:srgbClr val="180A6C"/>
              </a:gs>
              <a:gs pos="100000">
                <a:srgbClr val="2091FF"/>
              </a:gs>
            </a:gsLst>
            <a:lin ang="3000000" scaled="0"/>
          </a:gradFill>
          <a:ln>
            <a:solidFill>
              <a:srgbClr val="2091FF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3" name="Google Shape;93;p13">
            <a:extLst>
              <a:ext uri="{FF2B5EF4-FFF2-40B4-BE49-F238E27FC236}">
                <a16:creationId xmlns:a16="http://schemas.microsoft.com/office/drawing/2014/main" id="{2DA4E6FE-B260-4849-BEF5-AB2220969FBE}"/>
              </a:ext>
            </a:extLst>
          </p:cNvPr>
          <p:cNvSpPr txBox="1"/>
          <p:nvPr/>
        </p:nvSpPr>
        <p:spPr>
          <a:xfrm>
            <a:off x="1945288" y="308285"/>
            <a:ext cx="9311691" cy="6647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  <a:sym typeface="Tenor Sans"/>
              </a:rPr>
              <a:t>Стоимость питания</a:t>
            </a:r>
            <a:endParaRPr kumimoji="0" sz="36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18" name="Google Shape;95;p13">
            <a:extLst>
              <a:ext uri="{FF2B5EF4-FFF2-40B4-BE49-F238E27FC236}">
                <a16:creationId xmlns:a16="http://schemas.microsoft.com/office/drawing/2014/main" id="{1B49F3B3-388F-4460-892B-DA5ED143277B}"/>
              </a:ext>
            </a:extLst>
          </p:cNvPr>
          <p:cNvSpPr/>
          <p:nvPr/>
        </p:nvSpPr>
        <p:spPr>
          <a:xfrm>
            <a:off x="0" y="6474336"/>
            <a:ext cx="12192000" cy="369276"/>
          </a:xfrm>
          <a:custGeom>
            <a:avLst/>
            <a:gdLst/>
            <a:ahLst/>
            <a:cxnLst/>
            <a:rect l="l" t="t" r="r" b="b"/>
            <a:pathLst>
              <a:path w="8971816" h="504665" extrusionOk="0">
                <a:moveTo>
                  <a:pt x="0" y="0"/>
                </a:moveTo>
                <a:lnTo>
                  <a:pt x="8971816" y="0"/>
                </a:lnTo>
                <a:lnTo>
                  <a:pt x="8971816" y="504665"/>
                </a:lnTo>
                <a:lnTo>
                  <a:pt x="0" y="504665"/>
                </a:lnTo>
                <a:close/>
              </a:path>
            </a:pathLst>
          </a:custGeom>
          <a:solidFill>
            <a:srgbClr val="2091FF"/>
          </a:solidFill>
          <a:ln>
            <a:noFill/>
          </a:ln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       </a:t>
            </a:r>
          </a:p>
        </p:txBody>
      </p:sp>
      <p:sp>
        <p:nvSpPr>
          <p:cNvPr id="19" name="Google Shape;98;p13">
            <a:extLst>
              <a:ext uri="{FF2B5EF4-FFF2-40B4-BE49-F238E27FC236}">
                <a16:creationId xmlns:a16="http://schemas.microsoft.com/office/drawing/2014/main" id="{EBF3C8D6-D4D3-455B-9A61-DDD25D7D32E8}"/>
              </a:ext>
            </a:extLst>
          </p:cNvPr>
          <p:cNvSpPr/>
          <p:nvPr/>
        </p:nvSpPr>
        <p:spPr>
          <a:xfrm>
            <a:off x="8178800" y="6265027"/>
            <a:ext cx="4013200" cy="223696"/>
          </a:xfrm>
          <a:custGeom>
            <a:avLst/>
            <a:gdLst/>
            <a:ahLst/>
            <a:cxnLst/>
            <a:rect l="l" t="t" r="r" b="b"/>
            <a:pathLst>
              <a:path w="1585462" h="88374" extrusionOk="0">
                <a:moveTo>
                  <a:pt x="0" y="0"/>
                </a:moveTo>
                <a:lnTo>
                  <a:pt x="1585462" y="0"/>
                </a:lnTo>
                <a:lnTo>
                  <a:pt x="1585462" y="88374"/>
                </a:lnTo>
                <a:lnTo>
                  <a:pt x="0" y="88374"/>
                </a:lnTo>
                <a:close/>
              </a:path>
            </a:pathLst>
          </a:custGeom>
          <a:solidFill>
            <a:srgbClr val="180A6C"/>
          </a:solidFill>
          <a:ln>
            <a:noFill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178B99C1-DC2D-469A-8762-11570791ED6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3341" y="52779"/>
            <a:ext cx="1833175" cy="1413044"/>
          </a:xfrm>
          <a:prstGeom prst="rect">
            <a:avLst/>
          </a:prstGeom>
        </p:spPr>
      </p:pic>
      <p:sp>
        <p:nvSpPr>
          <p:cNvPr id="9" name="Объект 1">
            <a:extLst>
              <a:ext uri="{FF2B5EF4-FFF2-40B4-BE49-F238E27FC236}">
                <a16:creationId xmlns:a16="http://schemas.microsoft.com/office/drawing/2014/main" id="{9E424B5B-974B-4434-9962-80A37F2FC0DC}"/>
              </a:ext>
            </a:extLst>
          </p:cNvPr>
          <p:cNvSpPr txBox="1">
            <a:spLocks/>
          </p:cNvSpPr>
          <p:nvPr/>
        </p:nvSpPr>
        <p:spPr>
          <a:xfrm>
            <a:off x="262793" y="1877312"/>
            <a:ext cx="10789252" cy="1413044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2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2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2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2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2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just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enor Sans" panose="020B0604020202020204"/>
                <a:ea typeface="Roboto" panose="02000000000000000000" pitchFamily="2" charset="0"/>
                <a:cs typeface="Roboto" panose="02000000000000000000" pitchFamily="2" charset="0"/>
              </a:rPr>
              <a:t>В 2025 году:</a:t>
            </a:r>
          </a:p>
          <a:p>
            <a:pPr marL="0" marR="0" lvl="0" indent="0" algn="just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enor Sans" panose="020B0604020202020204"/>
                <a:ea typeface="Roboto" panose="02000000000000000000" pitchFamily="2" charset="0"/>
                <a:cs typeface="Roboto" panose="02000000000000000000" pitchFamily="2" charset="0"/>
              </a:rPr>
              <a:t>1-4 кл. – завтрак бесплатно, 246,78 руб.(обед). </a:t>
            </a:r>
          </a:p>
          <a:p>
            <a:pPr marL="0" marR="0" lvl="0" indent="0" algn="just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enor Sans" panose="020B0604020202020204"/>
                <a:ea typeface="Roboto" panose="02000000000000000000" pitchFamily="2" charset="0"/>
                <a:cs typeface="Roboto" panose="02000000000000000000" pitchFamily="2" charset="0"/>
              </a:rPr>
              <a:t>5-11 кл. - 154,49 руб.(завтрак), 291,80 руб.(обед).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78BCD37-876F-49A7-8C8E-8FF9D6EE9A08}"/>
              </a:ext>
            </a:extLst>
          </p:cNvPr>
          <p:cNvSpPr txBox="1"/>
          <p:nvPr/>
        </p:nvSpPr>
        <p:spPr>
          <a:xfrm>
            <a:off x="337608" y="5079141"/>
            <a:ext cx="861037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enor Sans" panose="020B0604020202020204"/>
                <a:ea typeface="+mn-ea"/>
                <a:cs typeface="+mn-cs"/>
              </a:rPr>
              <a:t>По вопросам питания обращаться к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enor Sans" panose="020B0604020202020204"/>
                <a:ea typeface="+mn-ea"/>
                <a:cs typeface="+mn-cs"/>
              </a:rPr>
              <a:t>Фоминой Анастасии Дмитриевне  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enor Sans" panose="020B0604020202020204"/>
                <a:ea typeface="+mn-ea"/>
                <a:cs typeface="+mn-cs"/>
                <a:hlinkClick r:id="rId3"/>
              </a:rPr>
              <a:t>fomina_ad@co627.ru</a:t>
            </a: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enor Sans" panose="020B0604020202020204"/>
                <a:ea typeface="+mn-ea"/>
                <a:cs typeface="+mn-cs"/>
              </a:rPr>
              <a:t> 8-499-235-7144</a:t>
            </a:r>
          </a:p>
        </p:txBody>
      </p:sp>
      <p:pic>
        <p:nvPicPr>
          <p:cNvPr id="2050" name="Picture 2" descr="Все вопросы о питании, ГБОУ &quot;Школа &quot;Бескудниково&quot;, Москва">
            <a:extLst>
              <a:ext uri="{FF2B5EF4-FFF2-40B4-BE49-F238E27FC236}">
                <a16:creationId xmlns:a16="http://schemas.microsoft.com/office/drawing/2014/main" id="{A26011F5-B22B-4FC1-AC69-7A0517129C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77449" y="1970977"/>
            <a:ext cx="3913364" cy="26089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16C223C5-8FB8-4D85-A306-CCAE1F530802}"/>
              </a:ext>
            </a:extLst>
          </p:cNvPr>
          <p:cNvSpPr/>
          <p:nvPr/>
        </p:nvSpPr>
        <p:spPr>
          <a:xfrm>
            <a:off x="262793" y="3320882"/>
            <a:ext cx="7262317" cy="14568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enor Sans" panose="020B0604020202020204"/>
                <a:ea typeface="Roboto" panose="02000000000000000000" pitchFamily="2" charset="0"/>
                <a:cs typeface="Roboto" panose="02000000000000000000" pitchFamily="2" charset="0"/>
              </a:rPr>
              <a:t>В 2026 году:</a:t>
            </a:r>
          </a:p>
          <a:p>
            <a:pPr marL="0" marR="0" lvl="0" indent="0" algn="just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enor Sans" panose="020B0604020202020204"/>
                <a:ea typeface="Roboto" panose="02000000000000000000" pitchFamily="2" charset="0"/>
                <a:cs typeface="Roboto" panose="02000000000000000000" pitchFamily="2" charset="0"/>
              </a:rPr>
              <a:t>1-4 кл. – завтрак бесплатно, 250,43 руб.(обед). </a:t>
            </a:r>
          </a:p>
          <a:p>
            <a:pPr marL="0" marR="0" lvl="0" indent="0" algn="just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enor Sans" panose="020B0604020202020204"/>
                <a:ea typeface="Roboto" panose="02000000000000000000" pitchFamily="2" charset="0"/>
                <a:cs typeface="Roboto" panose="02000000000000000000" pitchFamily="2" charset="0"/>
              </a:rPr>
              <a:t>5-11 кл. - 156,76 руб.(завтрак), 296,12 руб.(обед).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692304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>
            <a:extLst>
              <a:ext uri="{FF2B5EF4-FFF2-40B4-BE49-F238E27FC236}">
                <a16:creationId xmlns:a16="http://schemas.microsoft.com/office/drawing/2014/main" id="{AA8830DF-D87A-4179-BAEA-2AACFF9CD757}"/>
              </a:ext>
            </a:extLst>
          </p:cNvPr>
          <p:cNvSpPr/>
          <p:nvPr/>
        </p:nvSpPr>
        <p:spPr>
          <a:xfrm>
            <a:off x="0" y="217061"/>
            <a:ext cx="12192000" cy="931765"/>
          </a:xfrm>
          <a:prstGeom prst="rect">
            <a:avLst/>
          </a:prstGeom>
          <a:gradFill>
            <a:gsLst>
              <a:gs pos="0">
                <a:srgbClr val="180A6C"/>
              </a:gs>
              <a:gs pos="100000">
                <a:srgbClr val="2091FF"/>
              </a:gs>
            </a:gsLst>
            <a:lin ang="3000000" scaled="0"/>
          </a:gradFill>
          <a:ln>
            <a:solidFill>
              <a:srgbClr val="2091FF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3" name="Google Shape;93;p13">
            <a:extLst>
              <a:ext uri="{FF2B5EF4-FFF2-40B4-BE49-F238E27FC236}">
                <a16:creationId xmlns:a16="http://schemas.microsoft.com/office/drawing/2014/main" id="{2DA4E6FE-B260-4849-BEF5-AB2220969FBE}"/>
              </a:ext>
            </a:extLst>
          </p:cNvPr>
          <p:cNvSpPr txBox="1"/>
          <p:nvPr/>
        </p:nvSpPr>
        <p:spPr>
          <a:xfrm>
            <a:off x="1945288" y="308285"/>
            <a:ext cx="10073371" cy="5539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Подключение информирования</a:t>
            </a:r>
            <a:endParaRPr kumimoji="0" sz="36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18" name="Google Shape;95;p13">
            <a:extLst>
              <a:ext uri="{FF2B5EF4-FFF2-40B4-BE49-F238E27FC236}">
                <a16:creationId xmlns:a16="http://schemas.microsoft.com/office/drawing/2014/main" id="{1B49F3B3-388F-4460-892B-DA5ED143277B}"/>
              </a:ext>
            </a:extLst>
          </p:cNvPr>
          <p:cNvSpPr/>
          <p:nvPr/>
        </p:nvSpPr>
        <p:spPr>
          <a:xfrm>
            <a:off x="0" y="6474336"/>
            <a:ext cx="12192000" cy="369276"/>
          </a:xfrm>
          <a:custGeom>
            <a:avLst/>
            <a:gdLst/>
            <a:ahLst/>
            <a:cxnLst/>
            <a:rect l="l" t="t" r="r" b="b"/>
            <a:pathLst>
              <a:path w="8971816" h="504665" extrusionOk="0">
                <a:moveTo>
                  <a:pt x="0" y="0"/>
                </a:moveTo>
                <a:lnTo>
                  <a:pt x="8971816" y="0"/>
                </a:lnTo>
                <a:lnTo>
                  <a:pt x="8971816" y="504665"/>
                </a:lnTo>
                <a:lnTo>
                  <a:pt x="0" y="504665"/>
                </a:lnTo>
                <a:close/>
              </a:path>
            </a:pathLst>
          </a:custGeom>
          <a:solidFill>
            <a:srgbClr val="2091FF"/>
          </a:solidFill>
          <a:ln>
            <a:noFill/>
          </a:ln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       </a:t>
            </a:r>
          </a:p>
        </p:txBody>
      </p:sp>
      <p:sp>
        <p:nvSpPr>
          <p:cNvPr id="19" name="Google Shape;98;p13">
            <a:extLst>
              <a:ext uri="{FF2B5EF4-FFF2-40B4-BE49-F238E27FC236}">
                <a16:creationId xmlns:a16="http://schemas.microsoft.com/office/drawing/2014/main" id="{EBF3C8D6-D4D3-455B-9A61-DDD25D7D32E8}"/>
              </a:ext>
            </a:extLst>
          </p:cNvPr>
          <p:cNvSpPr/>
          <p:nvPr/>
        </p:nvSpPr>
        <p:spPr>
          <a:xfrm>
            <a:off x="8178800" y="6265027"/>
            <a:ext cx="4013200" cy="223696"/>
          </a:xfrm>
          <a:custGeom>
            <a:avLst/>
            <a:gdLst/>
            <a:ahLst/>
            <a:cxnLst/>
            <a:rect l="l" t="t" r="r" b="b"/>
            <a:pathLst>
              <a:path w="1585462" h="88374" extrusionOk="0">
                <a:moveTo>
                  <a:pt x="0" y="0"/>
                </a:moveTo>
                <a:lnTo>
                  <a:pt x="1585462" y="0"/>
                </a:lnTo>
                <a:lnTo>
                  <a:pt x="1585462" y="88374"/>
                </a:lnTo>
                <a:lnTo>
                  <a:pt x="0" y="88374"/>
                </a:lnTo>
                <a:close/>
              </a:path>
            </a:pathLst>
          </a:custGeom>
          <a:solidFill>
            <a:srgbClr val="180A6C"/>
          </a:solidFill>
          <a:ln>
            <a:noFill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178B99C1-DC2D-469A-8762-11570791ED6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3341" y="52779"/>
            <a:ext cx="1833175" cy="1413044"/>
          </a:xfrm>
          <a:prstGeom prst="rect">
            <a:avLst/>
          </a:prstGeom>
        </p:spPr>
      </p:pic>
      <p:sp>
        <p:nvSpPr>
          <p:cNvPr id="11" name="Объект 2">
            <a:extLst>
              <a:ext uri="{FF2B5EF4-FFF2-40B4-BE49-F238E27FC236}">
                <a16:creationId xmlns:a16="http://schemas.microsoft.com/office/drawing/2014/main" id="{F1318D72-D3ED-4E42-A460-417BBAAD26E8}"/>
              </a:ext>
            </a:extLst>
          </p:cNvPr>
          <p:cNvSpPr txBox="1">
            <a:spLocks/>
          </p:cNvSpPr>
          <p:nvPr/>
        </p:nvSpPr>
        <p:spPr>
          <a:xfrm>
            <a:off x="277644" y="1671688"/>
            <a:ext cx="11589678" cy="4341922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2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2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2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2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2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Узнавайте, когда ребёнок посещал школу и что он ел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в столовой и буфете. Просматривайте информацию и получайте уведомления о времени входа и выхода ребёнка из школы и его питании.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Пополняйте лицевой счёт ребёнка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. Чтобы ребёнок приобретал питание без использования наличных, регулярно пополняйте его лицевой счёт.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Управляйте питанием ребёнка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.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Вы можете: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Установить лимит дневных трат в буфете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Установить запрет на покупку определённых товаров в буфете 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Заказать горячее питание по индивидуальному графику в соответствии со вкусовыми предпочтениями ребёнка.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rgbClr val="44546A"/>
              </a:solidFill>
              <a:effectLst/>
              <a:uLnTx/>
              <a:uFillTx/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839261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>
            <a:extLst>
              <a:ext uri="{FF2B5EF4-FFF2-40B4-BE49-F238E27FC236}">
                <a16:creationId xmlns:a16="http://schemas.microsoft.com/office/drawing/2014/main" id="{AA8830DF-D87A-4179-BAEA-2AACFF9CD757}"/>
              </a:ext>
            </a:extLst>
          </p:cNvPr>
          <p:cNvSpPr/>
          <p:nvPr/>
        </p:nvSpPr>
        <p:spPr>
          <a:xfrm>
            <a:off x="0" y="217061"/>
            <a:ext cx="12192000" cy="931765"/>
          </a:xfrm>
          <a:prstGeom prst="rect">
            <a:avLst/>
          </a:prstGeom>
          <a:gradFill>
            <a:gsLst>
              <a:gs pos="0">
                <a:srgbClr val="180A6C"/>
              </a:gs>
              <a:gs pos="100000">
                <a:srgbClr val="2091FF"/>
              </a:gs>
            </a:gsLst>
            <a:lin ang="3000000" scaled="0"/>
          </a:gradFill>
          <a:ln>
            <a:solidFill>
              <a:srgbClr val="2091FF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3" name="Google Shape;93;p13">
            <a:extLst>
              <a:ext uri="{FF2B5EF4-FFF2-40B4-BE49-F238E27FC236}">
                <a16:creationId xmlns:a16="http://schemas.microsoft.com/office/drawing/2014/main" id="{2DA4E6FE-B260-4849-BEF5-AB2220969FBE}"/>
              </a:ext>
            </a:extLst>
          </p:cNvPr>
          <p:cNvSpPr txBox="1"/>
          <p:nvPr/>
        </p:nvSpPr>
        <p:spPr>
          <a:xfrm>
            <a:off x="1945288" y="308285"/>
            <a:ext cx="10073371" cy="5539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Подключение информирования</a:t>
            </a:r>
            <a:endParaRPr kumimoji="0" sz="36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18" name="Google Shape;95;p13">
            <a:extLst>
              <a:ext uri="{FF2B5EF4-FFF2-40B4-BE49-F238E27FC236}">
                <a16:creationId xmlns:a16="http://schemas.microsoft.com/office/drawing/2014/main" id="{1B49F3B3-388F-4460-892B-DA5ED143277B}"/>
              </a:ext>
            </a:extLst>
          </p:cNvPr>
          <p:cNvSpPr/>
          <p:nvPr/>
        </p:nvSpPr>
        <p:spPr>
          <a:xfrm>
            <a:off x="0" y="6474336"/>
            <a:ext cx="12192000" cy="369276"/>
          </a:xfrm>
          <a:custGeom>
            <a:avLst/>
            <a:gdLst/>
            <a:ahLst/>
            <a:cxnLst/>
            <a:rect l="l" t="t" r="r" b="b"/>
            <a:pathLst>
              <a:path w="8971816" h="504665" extrusionOk="0">
                <a:moveTo>
                  <a:pt x="0" y="0"/>
                </a:moveTo>
                <a:lnTo>
                  <a:pt x="8971816" y="0"/>
                </a:lnTo>
                <a:lnTo>
                  <a:pt x="8971816" y="504665"/>
                </a:lnTo>
                <a:lnTo>
                  <a:pt x="0" y="504665"/>
                </a:lnTo>
                <a:close/>
              </a:path>
            </a:pathLst>
          </a:custGeom>
          <a:solidFill>
            <a:srgbClr val="2091FF"/>
          </a:solidFill>
          <a:ln>
            <a:noFill/>
          </a:ln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       </a:t>
            </a:r>
          </a:p>
        </p:txBody>
      </p:sp>
      <p:sp>
        <p:nvSpPr>
          <p:cNvPr id="19" name="Google Shape;98;p13">
            <a:extLst>
              <a:ext uri="{FF2B5EF4-FFF2-40B4-BE49-F238E27FC236}">
                <a16:creationId xmlns:a16="http://schemas.microsoft.com/office/drawing/2014/main" id="{EBF3C8D6-D4D3-455B-9A61-DDD25D7D32E8}"/>
              </a:ext>
            </a:extLst>
          </p:cNvPr>
          <p:cNvSpPr/>
          <p:nvPr/>
        </p:nvSpPr>
        <p:spPr>
          <a:xfrm>
            <a:off x="8178800" y="6265027"/>
            <a:ext cx="4013200" cy="223696"/>
          </a:xfrm>
          <a:custGeom>
            <a:avLst/>
            <a:gdLst/>
            <a:ahLst/>
            <a:cxnLst/>
            <a:rect l="l" t="t" r="r" b="b"/>
            <a:pathLst>
              <a:path w="1585462" h="88374" extrusionOk="0">
                <a:moveTo>
                  <a:pt x="0" y="0"/>
                </a:moveTo>
                <a:lnTo>
                  <a:pt x="1585462" y="0"/>
                </a:lnTo>
                <a:lnTo>
                  <a:pt x="1585462" y="88374"/>
                </a:lnTo>
                <a:lnTo>
                  <a:pt x="0" y="88374"/>
                </a:lnTo>
                <a:close/>
              </a:path>
            </a:pathLst>
          </a:custGeom>
          <a:solidFill>
            <a:srgbClr val="180A6C"/>
          </a:solidFill>
          <a:ln>
            <a:noFill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178B99C1-DC2D-469A-8762-11570791ED6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3341" y="52779"/>
            <a:ext cx="1833175" cy="1413044"/>
          </a:xfrm>
          <a:prstGeom prst="rect">
            <a:avLst/>
          </a:prstGeom>
        </p:spPr>
      </p:pic>
      <p:sp>
        <p:nvSpPr>
          <p:cNvPr id="8" name="Объект 2">
            <a:extLst>
              <a:ext uri="{FF2B5EF4-FFF2-40B4-BE49-F238E27FC236}">
                <a16:creationId xmlns:a16="http://schemas.microsoft.com/office/drawing/2014/main" id="{B9D820C0-5BFE-44D4-A13B-4D5EDA197FC9}"/>
              </a:ext>
            </a:extLst>
          </p:cNvPr>
          <p:cNvSpPr txBox="1">
            <a:spLocks/>
          </p:cNvSpPr>
          <p:nvPr/>
        </p:nvSpPr>
        <p:spPr>
          <a:xfrm>
            <a:off x="11780" y="1557048"/>
            <a:ext cx="11855541" cy="4917288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2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2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2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2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2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КАК ПОДКЛЮЧИТЬСЯ:</a:t>
            </a: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Убедитесь, что ваш ребёнок получил в школе бесплатную карту «</a:t>
            </a:r>
            <a:r>
              <a:rPr kumimoji="0" lang="ru-RU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Москвёнок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» или вы приобрели её самостоятельно и активировали. 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1800" b="0" i="0" u="sng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Зарегистрируйтесь на портале </a:t>
            </a:r>
            <a:r>
              <a:rPr kumimoji="0" lang="ru-RU" sz="1800" b="0" i="0" u="sng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hlinkClick r:id="rId3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mos.ru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, либо в мобильном приложении «</a:t>
            </a:r>
            <a:r>
              <a:rPr kumimoji="0" lang="ru-RU" sz="1800" b="0" i="0" u="sng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hlinkClick r:id="rId4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Госуслуги Москвы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».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Заполните письменное Заявление (заявление можно взять у классного руководителя) и убедитесь, что в нём указаны те же номера мобильных телефонов, что и на портале mos.ru/мобильном приложении. 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Передайте Заявление классному руководителю. Услуга будет подключена после внесения данных в систему «Проход и питание».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2" name="Стрелка: вниз 1">
            <a:extLst>
              <a:ext uri="{FF2B5EF4-FFF2-40B4-BE49-F238E27FC236}">
                <a16:creationId xmlns:a16="http://schemas.microsoft.com/office/drawing/2014/main" id="{E10B69C8-3C25-4BEE-984E-7DB8532FBC24}"/>
              </a:ext>
            </a:extLst>
          </p:cNvPr>
          <p:cNvSpPr/>
          <p:nvPr/>
        </p:nvSpPr>
        <p:spPr>
          <a:xfrm>
            <a:off x="5482350" y="2690983"/>
            <a:ext cx="417444" cy="427382"/>
          </a:xfrm>
          <a:prstGeom prst="downArrow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0" name="Стрелка: вниз 9">
            <a:extLst>
              <a:ext uri="{FF2B5EF4-FFF2-40B4-BE49-F238E27FC236}">
                <a16:creationId xmlns:a16="http://schemas.microsoft.com/office/drawing/2014/main" id="{BF482A6B-26DF-4E8E-8A02-4D4EDDB06DDD}"/>
              </a:ext>
            </a:extLst>
          </p:cNvPr>
          <p:cNvSpPr/>
          <p:nvPr/>
        </p:nvSpPr>
        <p:spPr>
          <a:xfrm>
            <a:off x="5486400" y="3806601"/>
            <a:ext cx="417444" cy="427382"/>
          </a:xfrm>
          <a:prstGeom prst="downArrow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2" name="Стрелка: вниз 11">
            <a:extLst>
              <a:ext uri="{FF2B5EF4-FFF2-40B4-BE49-F238E27FC236}">
                <a16:creationId xmlns:a16="http://schemas.microsoft.com/office/drawing/2014/main" id="{01FE6DA5-E5E3-42D8-A998-CD9ABBCCF7E3}"/>
              </a:ext>
            </a:extLst>
          </p:cNvPr>
          <p:cNvSpPr/>
          <p:nvPr/>
        </p:nvSpPr>
        <p:spPr>
          <a:xfrm>
            <a:off x="5522106" y="5183074"/>
            <a:ext cx="417444" cy="427382"/>
          </a:xfrm>
          <a:prstGeom prst="downArrow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030349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F7ACB2E-8C67-259F-4C20-5759EE4543A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" name="Conector recto 7">
            <a:extLst>
              <a:ext uri="{FF2B5EF4-FFF2-40B4-BE49-F238E27FC236}">
                <a16:creationId xmlns:a16="http://schemas.microsoft.com/office/drawing/2014/main" id="{04B683B4-D824-6B7D-2F1D-17660A799852}"/>
              </a:ext>
            </a:extLst>
          </p:cNvPr>
          <p:cNvCxnSpPr>
            <a:cxnSpLocks/>
          </p:cNvCxnSpPr>
          <p:nvPr/>
        </p:nvCxnSpPr>
        <p:spPr>
          <a:xfrm flipH="1">
            <a:off x="11977763" y="3550414"/>
            <a:ext cx="13237" cy="2766352"/>
          </a:xfrm>
          <a:prstGeom prst="line">
            <a:avLst/>
          </a:prstGeom>
          <a:ln w="25400" cap="rnd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" name="Conector recto 12">
            <a:extLst>
              <a:ext uri="{FF2B5EF4-FFF2-40B4-BE49-F238E27FC236}">
                <a16:creationId xmlns:a16="http://schemas.microsoft.com/office/drawing/2014/main" id="{4F213F77-D9DD-6063-6334-49072503ECC8}"/>
              </a:ext>
            </a:extLst>
          </p:cNvPr>
          <p:cNvCxnSpPr>
            <a:cxnSpLocks/>
          </p:cNvCxnSpPr>
          <p:nvPr/>
        </p:nvCxnSpPr>
        <p:spPr>
          <a:xfrm>
            <a:off x="246000" y="0"/>
            <a:ext cx="0" cy="2889000"/>
          </a:xfrm>
          <a:prstGeom prst="line">
            <a:avLst/>
          </a:prstGeom>
          <a:ln w="28575" cap="rnd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Google Shape;93;p13">
            <a:extLst>
              <a:ext uri="{FF2B5EF4-FFF2-40B4-BE49-F238E27FC236}">
                <a16:creationId xmlns:a16="http://schemas.microsoft.com/office/drawing/2014/main" id="{74BA3595-FA20-D694-947F-573698743806}"/>
              </a:ext>
            </a:extLst>
          </p:cNvPr>
          <p:cNvSpPr txBox="1"/>
          <p:nvPr/>
        </p:nvSpPr>
        <p:spPr>
          <a:xfrm>
            <a:off x="413796" y="0"/>
            <a:ext cx="6521600" cy="7386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000" b="1" i="0" u="none" strike="noStrike" kern="1200" cap="none" spc="0" normalizeH="0" baseline="0" noProof="0" dirty="0">
                <a:ln>
                  <a:noFill/>
                </a:ln>
                <a:solidFill>
                  <a:srgbClr val="2091FF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  <a:sym typeface="Tenor Sans"/>
              </a:rPr>
              <a:t>Повестка</a:t>
            </a:r>
            <a:endParaRPr kumimoji="0" sz="1000" b="1" i="0" u="none" strike="noStrike" kern="1200" cap="none" spc="0" normalizeH="0" baseline="0" noProof="0" dirty="0">
              <a:ln>
                <a:noFill/>
              </a:ln>
              <a:solidFill>
                <a:srgbClr val="2091FF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5" name="Google Shape;95;p13">
            <a:extLst>
              <a:ext uri="{FF2B5EF4-FFF2-40B4-BE49-F238E27FC236}">
                <a16:creationId xmlns:a16="http://schemas.microsoft.com/office/drawing/2014/main" id="{D47EC171-4277-F2C0-B156-86E65D40D132}"/>
              </a:ext>
            </a:extLst>
          </p:cNvPr>
          <p:cNvSpPr/>
          <p:nvPr/>
        </p:nvSpPr>
        <p:spPr>
          <a:xfrm>
            <a:off x="0" y="6526858"/>
            <a:ext cx="12192000" cy="331142"/>
          </a:xfrm>
          <a:custGeom>
            <a:avLst/>
            <a:gdLst/>
            <a:ahLst/>
            <a:cxnLst/>
            <a:rect l="l" t="t" r="r" b="b"/>
            <a:pathLst>
              <a:path w="8971816" h="504665" extrusionOk="0">
                <a:moveTo>
                  <a:pt x="0" y="0"/>
                </a:moveTo>
                <a:lnTo>
                  <a:pt x="8971816" y="0"/>
                </a:lnTo>
                <a:lnTo>
                  <a:pt x="8971816" y="504665"/>
                </a:lnTo>
                <a:lnTo>
                  <a:pt x="0" y="504665"/>
                </a:lnTo>
                <a:close/>
              </a:path>
            </a:pathLst>
          </a:custGeom>
          <a:solidFill>
            <a:srgbClr val="2091FF"/>
          </a:solidFill>
          <a:ln>
            <a:noFill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6" name="Google Shape;98;p13">
            <a:extLst>
              <a:ext uri="{FF2B5EF4-FFF2-40B4-BE49-F238E27FC236}">
                <a16:creationId xmlns:a16="http://schemas.microsoft.com/office/drawing/2014/main" id="{38AFF773-E789-1D24-3513-FDE2CBA7C2B7}"/>
              </a:ext>
            </a:extLst>
          </p:cNvPr>
          <p:cNvSpPr/>
          <p:nvPr/>
        </p:nvSpPr>
        <p:spPr>
          <a:xfrm>
            <a:off x="8187592" y="6299182"/>
            <a:ext cx="4013200" cy="223696"/>
          </a:xfrm>
          <a:custGeom>
            <a:avLst/>
            <a:gdLst/>
            <a:ahLst/>
            <a:cxnLst/>
            <a:rect l="l" t="t" r="r" b="b"/>
            <a:pathLst>
              <a:path w="1585462" h="88374" extrusionOk="0">
                <a:moveTo>
                  <a:pt x="0" y="0"/>
                </a:moveTo>
                <a:lnTo>
                  <a:pt x="1585462" y="0"/>
                </a:lnTo>
                <a:lnTo>
                  <a:pt x="1585462" y="88374"/>
                </a:lnTo>
                <a:lnTo>
                  <a:pt x="0" y="88374"/>
                </a:ln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8" name="Объект 2">
            <a:extLst>
              <a:ext uri="{FF2B5EF4-FFF2-40B4-BE49-F238E27FC236}">
                <a16:creationId xmlns:a16="http://schemas.microsoft.com/office/drawing/2014/main" id="{C220B3B2-DEDF-F3BC-A970-D9A6E163DE37}"/>
              </a:ext>
            </a:extLst>
          </p:cNvPr>
          <p:cNvSpPr txBox="1">
            <a:spLocks/>
          </p:cNvSpPr>
          <p:nvPr/>
        </p:nvSpPr>
        <p:spPr>
          <a:xfrm>
            <a:off x="593286" y="777215"/>
            <a:ext cx="10190113" cy="5695177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AutoNum type="arabicPeriod"/>
              <a:tabLst/>
              <a:defRPr/>
            </a:pP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Формы получения образования.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AutoNum type="arabicPeriod"/>
              <a:tabLst/>
              <a:defRPr/>
            </a:pP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Календарный учебный график на 2025-2026 уч. год (начало, продолжительность, окончание учебного года; расписание звонков; расписание каникул).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AutoNum type="arabicPeriod"/>
              <a:tabLst/>
              <a:defRPr/>
            </a:pP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Организация занятий 01.09.2025, 02.09.2025.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AutoNum type="arabicPeriod"/>
              <a:tabLst/>
              <a:defRPr/>
            </a:pP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Классное руководство. Педагогический состав классов.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AutoNum type="arabicPeriod"/>
              <a:tabLst/>
              <a:defRPr/>
            </a:pP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Учебный план. План внеурочной занятости. 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AutoNum type="arabicPeriod"/>
              <a:tabLst/>
              <a:defRPr/>
            </a:pP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Расписание учебных занятий и внеурочной деятельности.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AutoNum type="arabicPeriod"/>
              <a:tabLst/>
              <a:defRPr/>
            </a:pP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Государственная итоговая аттестация. 10 классы. Диагностики (независимая экспертиза). 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AutoNum type="arabicPeriod"/>
              <a:tabLst/>
              <a:defRPr/>
            </a:pP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Учебники и учебные принадлежности.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AutoNum type="arabicPeriod"/>
              <a:tabLst/>
              <a:defRPr/>
            </a:pPr>
            <a:r>
              <a:rPr kumimoji="0" lang="ru-RU" sz="200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Дополнительное образование. Группы присмотра и ухода за детьми.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AutoNum type="arabicPeriod"/>
              <a:tabLst/>
              <a:defRPr/>
            </a:pPr>
            <a:r>
              <a:rPr kumimoji="0" lang="ru-RU" sz="200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Внешний вид.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AutoNum type="arabicPeriod"/>
              <a:tabLst/>
              <a:defRPr/>
            </a:pPr>
            <a:r>
              <a:rPr kumimoji="0" lang="ru-RU" sz="200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Стоимость питания. Льготное питание.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AutoNum type="arabicPeriod"/>
              <a:tabLst/>
              <a:defRPr/>
            </a:pP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Контакты и взаимодействие. Где посмотреть информацию?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AutoNum type="arabicPeriod"/>
              <a:tabLst/>
              <a:defRPr/>
            </a:pP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Ответы на вопросы.</a:t>
            </a: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31D12A95-1FD9-464F-09FC-36242DB752A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06000" y="170164"/>
            <a:ext cx="1483925" cy="1143836"/>
          </a:xfrm>
          <a:prstGeom prst="rect">
            <a:avLst/>
          </a:prstGeom>
        </p:spPr>
      </p:pic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52327336-566F-7F25-EAB9-3375DEDF9CD9}"/>
              </a:ext>
            </a:extLst>
          </p:cNvPr>
          <p:cNvSpPr/>
          <p:nvPr/>
        </p:nvSpPr>
        <p:spPr>
          <a:xfrm>
            <a:off x="11765734" y="6472392"/>
            <a:ext cx="346570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sym typeface="Century Gothic"/>
              </a:rPr>
              <a:t>1</a:t>
            </a:r>
            <a:endParaRPr kumimoji="0" lang="ru-RU" sz="22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84190BD6-124B-EAAA-6690-39EBFABCB9F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98056" y="3777470"/>
            <a:ext cx="1794040" cy="23487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68701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>
            <a:extLst>
              <a:ext uri="{FF2B5EF4-FFF2-40B4-BE49-F238E27FC236}">
                <a16:creationId xmlns:a16="http://schemas.microsoft.com/office/drawing/2014/main" id="{AA8830DF-D87A-4179-BAEA-2AACFF9CD757}"/>
              </a:ext>
            </a:extLst>
          </p:cNvPr>
          <p:cNvSpPr/>
          <p:nvPr/>
        </p:nvSpPr>
        <p:spPr>
          <a:xfrm>
            <a:off x="0" y="217061"/>
            <a:ext cx="12192000" cy="931765"/>
          </a:xfrm>
          <a:prstGeom prst="rect">
            <a:avLst/>
          </a:prstGeom>
          <a:gradFill>
            <a:gsLst>
              <a:gs pos="0">
                <a:srgbClr val="180A6C"/>
              </a:gs>
              <a:gs pos="100000">
                <a:srgbClr val="2091FF"/>
              </a:gs>
            </a:gsLst>
            <a:lin ang="3000000" scaled="0"/>
          </a:gradFill>
          <a:ln>
            <a:solidFill>
              <a:srgbClr val="2091FF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3" name="Google Shape;93;p13">
            <a:extLst>
              <a:ext uri="{FF2B5EF4-FFF2-40B4-BE49-F238E27FC236}">
                <a16:creationId xmlns:a16="http://schemas.microsoft.com/office/drawing/2014/main" id="{2DA4E6FE-B260-4849-BEF5-AB2220969FBE}"/>
              </a:ext>
            </a:extLst>
          </p:cNvPr>
          <p:cNvSpPr txBox="1"/>
          <p:nvPr/>
        </p:nvSpPr>
        <p:spPr>
          <a:xfrm>
            <a:off x="2274897" y="265480"/>
            <a:ext cx="9311691" cy="8863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  <a:sym typeface="Tenor Sans"/>
              </a:rPr>
              <a:t>Контакты</a:t>
            </a:r>
            <a:endParaRPr kumimoji="0" sz="48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18" name="Google Shape;95;p13">
            <a:extLst>
              <a:ext uri="{FF2B5EF4-FFF2-40B4-BE49-F238E27FC236}">
                <a16:creationId xmlns:a16="http://schemas.microsoft.com/office/drawing/2014/main" id="{1B49F3B3-388F-4460-892B-DA5ED143277B}"/>
              </a:ext>
            </a:extLst>
          </p:cNvPr>
          <p:cNvSpPr/>
          <p:nvPr/>
        </p:nvSpPr>
        <p:spPr>
          <a:xfrm>
            <a:off x="0" y="6474336"/>
            <a:ext cx="12192000" cy="369276"/>
          </a:xfrm>
          <a:custGeom>
            <a:avLst/>
            <a:gdLst/>
            <a:ahLst/>
            <a:cxnLst/>
            <a:rect l="l" t="t" r="r" b="b"/>
            <a:pathLst>
              <a:path w="8971816" h="504665" extrusionOk="0">
                <a:moveTo>
                  <a:pt x="0" y="0"/>
                </a:moveTo>
                <a:lnTo>
                  <a:pt x="8971816" y="0"/>
                </a:lnTo>
                <a:lnTo>
                  <a:pt x="8971816" y="504665"/>
                </a:lnTo>
                <a:lnTo>
                  <a:pt x="0" y="504665"/>
                </a:lnTo>
                <a:close/>
              </a:path>
            </a:pathLst>
          </a:custGeom>
          <a:solidFill>
            <a:srgbClr val="2091FF"/>
          </a:solidFill>
          <a:ln>
            <a:noFill/>
          </a:ln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       </a:t>
            </a:r>
          </a:p>
        </p:txBody>
      </p:sp>
      <p:sp>
        <p:nvSpPr>
          <p:cNvPr id="19" name="Google Shape;98;p13">
            <a:extLst>
              <a:ext uri="{FF2B5EF4-FFF2-40B4-BE49-F238E27FC236}">
                <a16:creationId xmlns:a16="http://schemas.microsoft.com/office/drawing/2014/main" id="{EBF3C8D6-D4D3-455B-9A61-DDD25D7D32E8}"/>
              </a:ext>
            </a:extLst>
          </p:cNvPr>
          <p:cNvSpPr/>
          <p:nvPr/>
        </p:nvSpPr>
        <p:spPr>
          <a:xfrm>
            <a:off x="8178800" y="6265027"/>
            <a:ext cx="4013200" cy="223696"/>
          </a:xfrm>
          <a:custGeom>
            <a:avLst/>
            <a:gdLst/>
            <a:ahLst/>
            <a:cxnLst/>
            <a:rect l="l" t="t" r="r" b="b"/>
            <a:pathLst>
              <a:path w="1585462" h="88374" extrusionOk="0">
                <a:moveTo>
                  <a:pt x="0" y="0"/>
                </a:moveTo>
                <a:lnTo>
                  <a:pt x="1585462" y="0"/>
                </a:lnTo>
                <a:lnTo>
                  <a:pt x="1585462" y="88374"/>
                </a:lnTo>
                <a:lnTo>
                  <a:pt x="0" y="88374"/>
                </a:lnTo>
                <a:close/>
              </a:path>
            </a:pathLst>
          </a:custGeom>
          <a:solidFill>
            <a:srgbClr val="180A6C"/>
          </a:solidFill>
          <a:ln>
            <a:noFill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graphicFrame>
        <p:nvGraphicFramePr>
          <p:cNvPr id="7" name="Объект 6">
            <a:extLst>
              <a:ext uri="{FF2B5EF4-FFF2-40B4-BE49-F238E27FC236}">
                <a16:creationId xmlns:a16="http://schemas.microsoft.com/office/drawing/2014/main" id="{5C7B35F3-9CD1-F283-C212-8B198D4CA50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5631166"/>
              </p:ext>
            </p:extLst>
          </p:nvPr>
        </p:nvGraphicFramePr>
        <p:xfrm>
          <a:off x="95041" y="1422180"/>
          <a:ext cx="11879998" cy="5181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89758">
                  <a:extLst>
                    <a:ext uri="{9D8B030D-6E8A-4147-A177-3AD203B41FA5}">
                      <a16:colId xmlns:a16="http://schemas.microsoft.com/office/drawing/2014/main" val="1723262459"/>
                    </a:ext>
                  </a:extLst>
                </a:gridCol>
                <a:gridCol w="2018048">
                  <a:extLst>
                    <a:ext uri="{9D8B030D-6E8A-4147-A177-3AD203B41FA5}">
                      <a16:colId xmlns:a16="http://schemas.microsoft.com/office/drawing/2014/main" val="3871450414"/>
                    </a:ext>
                  </a:extLst>
                </a:gridCol>
                <a:gridCol w="1913291">
                  <a:extLst>
                    <a:ext uri="{9D8B030D-6E8A-4147-A177-3AD203B41FA5}">
                      <a16:colId xmlns:a16="http://schemas.microsoft.com/office/drawing/2014/main" val="3081171345"/>
                    </a:ext>
                  </a:extLst>
                </a:gridCol>
                <a:gridCol w="2122805">
                  <a:extLst>
                    <a:ext uri="{9D8B030D-6E8A-4147-A177-3AD203B41FA5}">
                      <a16:colId xmlns:a16="http://schemas.microsoft.com/office/drawing/2014/main" val="577836628"/>
                    </a:ext>
                  </a:extLst>
                </a:gridCol>
                <a:gridCol w="2018048">
                  <a:extLst>
                    <a:ext uri="{9D8B030D-6E8A-4147-A177-3AD203B41FA5}">
                      <a16:colId xmlns:a16="http://schemas.microsoft.com/office/drawing/2014/main" val="1833929747"/>
                    </a:ext>
                  </a:extLst>
                </a:gridCol>
                <a:gridCol w="2018048">
                  <a:extLst>
                    <a:ext uri="{9D8B030D-6E8A-4147-A177-3AD203B41FA5}">
                      <a16:colId xmlns:a16="http://schemas.microsoft.com/office/drawing/2014/main" val="36820712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solidFill>
                            <a:schemeClr val="tx1"/>
                          </a:solidFill>
                        </a:rPr>
                        <a:t>УК №1</a:t>
                      </a:r>
                    </a:p>
                    <a:p>
                      <a:pPr algn="ctr"/>
                      <a:r>
                        <a:rPr lang="ru-RU" sz="1400" b="0" dirty="0" err="1">
                          <a:solidFill>
                            <a:schemeClr val="tx1"/>
                          </a:solidFill>
                        </a:rPr>
                        <a:t>Дубининская</a:t>
                      </a:r>
                      <a:r>
                        <a:rPr lang="ru-RU" sz="1400" b="0" dirty="0">
                          <a:solidFill>
                            <a:schemeClr val="tx1"/>
                          </a:solidFill>
                        </a:rPr>
                        <a:t>, 42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solidFill>
                            <a:schemeClr val="tx1"/>
                          </a:solidFill>
                        </a:rPr>
                        <a:t>УК №2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0" dirty="0">
                          <a:solidFill>
                            <a:schemeClr val="tx1"/>
                          </a:solidFill>
                        </a:rPr>
                        <a:t>Бахрушина, 24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solidFill>
                            <a:schemeClr val="tx1"/>
                          </a:solidFill>
                        </a:rPr>
                        <a:t>УК</a:t>
                      </a:r>
                      <a:r>
                        <a:rPr lang="ru-RU" baseline="0" dirty="0">
                          <a:solidFill>
                            <a:schemeClr val="tx1"/>
                          </a:solidFill>
                        </a:rPr>
                        <a:t> №3</a:t>
                      </a:r>
                    </a:p>
                    <a:p>
                      <a:pPr algn="ctr"/>
                      <a:r>
                        <a:rPr lang="ru-RU" sz="1600" b="0" baseline="0" dirty="0">
                          <a:solidFill>
                            <a:schemeClr val="tx1"/>
                          </a:solidFill>
                        </a:rPr>
                        <a:t>Житная, 6</a:t>
                      </a:r>
                      <a:endParaRPr lang="ru-RU" sz="16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solidFill>
                            <a:schemeClr val="tx1"/>
                          </a:solidFill>
                        </a:rPr>
                        <a:t>УК №4</a:t>
                      </a:r>
                    </a:p>
                    <a:p>
                      <a:pPr algn="ctr"/>
                      <a:r>
                        <a:rPr lang="ru-RU" sz="1600" b="0" dirty="0">
                          <a:solidFill>
                            <a:schemeClr val="tx1"/>
                          </a:solidFill>
                        </a:rPr>
                        <a:t>Стремянный пер., 33/35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solidFill>
                            <a:schemeClr val="tx1"/>
                          </a:solidFill>
                        </a:rPr>
                        <a:t>УК №5</a:t>
                      </a:r>
                    </a:p>
                    <a:p>
                      <a:pPr algn="ctr"/>
                      <a:r>
                        <a:rPr lang="ru-RU" sz="1600" b="0" dirty="0">
                          <a:solidFill>
                            <a:schemeClr val="tx1"/>
                          </a:solidFill>
                        </a:rPr>
                        <a:t>Люсиновская, 31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9586781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/>
                        <a:t>Руководитель корпуса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800" dirty="0"/>
                        <a:t>Мотылев Артем Дмитриевич,</a:t>
                      </a:r>
                    </a:p>
                    <a:p>
                      <a:r>
                        <a:rPr lang="en-US" sz="1400" dirty="0">
                          <a:hlinkClick r:id="rId2"/>
                        </a:rPr>
                        <a:t>motylev@co627.ru</a:t>
                      </a:r>
                      <a:r>
                        <a:rPr lang="ru-RU" sz="1400" dirty="0"/>
                        <a:t>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800" dirty="0"/>
                        <a:t>Давыдова Юлия Андреевна, </a:t>
                      </a:r>
                      <a:r>
                        <a:rPr lang="en-US" sz="1400" dirty="0" smtClean="0">
                          <a:hlinkClick r:id="rId3"/>
                        </a:rPr>
                        <a:t>davydova_ua@co627.ru</a:t>
                      </a:r>
                      <a:r>
                        <a:rPr lang="en-US" sz="1800" dirty="0" smtClean="0"/>
                        <a:t> </a:t>
                      </a:r>
                      <a:endParaRPr lang="ru-RU" sz="1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800" dirty="0"/>
                        <a:t>Терещенко Ирина Михайловна</a:t>
                      </a:r>
                    </a:p>
                    <a:p>
                      <a:r>
                        <a:rPr lang="en-US" sz="1400" dirty="0">
                          <a:hlinkClick r:id="rId4"/>
                        </a:rPr>
                        <a:t>tereshhenko@co627.ru</a:t>
                      </a:r>
                      <a:r>
                        <a:rPr lang="ru-RU" sz="1400" dirty="0"/>
                        <a:t>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800" dirty="0" err="1"/>
                        <a:t>Алхазова</a:t>
                      </a:r>
                      <a:r>
                        <a:rPr lang="ru-RU" sz="1800" dirty="0"/>
                        <a:t> Анна Андреевна</a:t>
                      </a:r>
                    </a:p>
                    <a:p>
                      <a:r>
                        <a:rPr lang="en-US" sz="1400" dirty="0">
                          <a:hlinkClick r:id="rId5"/>
                        </a:rPr>
                        <a:t>alhazova@co627.ru</a:t>
                      </a:r>
                      <a:r>
                        <a:rPr lang="ru-RU" sz="1400" dirty="0"/>
                        <a:t>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800" dirty="0" err="1"/>
                        <a:t>Вегеро</a:t>
                      </a:r>
                      <a:r>
                        <a:rPr lang="ru-RU" sz="1800" dirty="0"/>
                        <a:t> Алла Владимировна</a:t>
                      </a:r>
                    </a:p>
                    <a:p>
                      <a:r>
                        <a:rPr lang="en-US" sz="1400" dirty="0">
                          <a:hlinkClick r:id="rId6"/>
                        </a:rPr>
                        <a:t>vegero@co627.ru</a:t>
                      </a:r>
                      <a:r>
                        <a:rPr lang="ru-RU" sz="1400" dirty="0"/>
                        <a:t>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1850724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/>
                        <a:t>Заведующий</a:t>
                      </a:r>
                    </a:p>
                    <a:p>
                      <a:r>
                        <a:rPr lang="ru-RU" dirty="0"/>
                        <a:t>учебной частью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800" dirty="0"/>
                        <a:t>Ануфриев Сергей Викторович (5 – 11 классы)</a:t>
                      </a:r>
                    </a:p>
                    <a:p>
                      <a:r>
                        <a:rPr lang="en-US" sz="1400" dirty="0">
                          <a:hlinkClick r:id="rId7"/>
                        </a:rPr>
                        <a:t>anufriev@co627.ru</a:t>
                      </a:r>
                      <a:r>
                        <a:rPr lang="ru-RU" sz="1400" dirty="0"/>
                        <a:t> </a:t>
                      </a:r>
                    </a:p>
                    <a:p>
                      <a:endParaRPr lang="ru-RU" sz="1400" dirty="0"/>
                    </a:p>
                    <a:p>
                      <a:r>
                        <a:rPr lang="ru-RU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Давыдова Татьяна Анатольевна (1 – 4 классы) </a:t>
                      </a:r>
                      <a:r>
                        <a:rPr lang="en-US" sz="1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  <a:hlinkClick r:id="rId8"/>
                        </a:rPr>
                        <a:t>davidova@co627.ru</a:t>
                      </a:r>
                      <a:r>
                        <a:rPr lang="ru-RU" sz="1400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endParaRPr lang="ru-RU" sz="14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/>
                        <a:t>Давыдова Юлия Андреевна,</a:t>
                      </a:r>
                      <a:r>
                        <a:rPr lang="ru-RU" sz="1800" baseline="0" dirty="0"/>
                        <a:t> </a:t>
                      </a:r>
                      <a:r>
                        <a:rPr lang="en-US" sz="1400" smtClean="0">
                          <a:hlinkClick r:id="rId3"/>
                        </a:rPr>
                        <a:t>davydova_ua@co627.ru</a:t>
                      </a:r>
                      <a:endParaRPr lang="ru-RU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800" dirty="0"/>
                        <a:t>Прилепа Юлия Васильевна,</a:t>
                      </a:r>
                    </a:p>
                    <a:p>
                      <a:r>
                        <a:rPr lang="en-US" sz="1400" dirty="0">
                          <a:hlinkClick r:id="rId9"/>
                        </a:rPr>
                        <a:t>prilepa@co627.ru</a:t>
                      </a:r>
                      <a:r>
                        <a:rPr lang="ru-RU" sz="1400" dirty="0"/>
                        <a:t>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800" dirty="0" err="1"/>
                        <a:t>Князькина</a:t>
                      </a:r>
                      <a:r>
                        <a:rPr lang="ru-RU" sz="1800" dirty="0"/>
                        <a:t> Мария Александровна</a:t>
                      </a:r>
                    </a:p>
                    <a:p>
                      <a:r>
                        <a:rPr lang="en-US" sz="1400" dirty="0">
                          <a:hlinkClick r:id="rId10"/>
                        </a:rPr>
                        <a:t>knyazkina@co627.ru</a:t>
                      </a:r>
                      <a:r>
                        <a:rPr lang="ru-RU" sz="1400" dirty="0"/>
                        <a:t>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800" dirty="0" err="1"/>
                        <a:t>Мельчугова</a:t>
                      </a:r>
                      <a:r>
                        <a:rPr lang="ru-RU" sz="1800" dirty="0"/>
                        <a:t> Марина Петровна</a:t>
                      </a:r>
                    </a:p>
                    <a:p>
                      <a:r>
                        <a:rPr lang="en-US" sz="1400" dirty="0">
                          <a:hlinkClick r:id="rId11"/>
                        </a:rPr>
                        <a:t>melchugova@co627.ru</a:t>
                      </a:r>
                      <a:r>
                        <a:rPr lang="ru-RU" sz="1400" dirty="0"/>
                        <a:t>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64614331"/>
                  </a:ext>
                </a:extLst>
              </a:tr>
            </a:tbl>
          </a:graphicData>
        </a:graphic>
      </p:graphicFrame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178B99C1-DC2D-469A-8762-11570791ED67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73341" y="52779"/>
            <a:ext cx="1833175" cy="14130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42330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>
            <a:extLst>
              <a:ext uri="{FF2B5EF4-FFF2-40B4-BE49-F238E27FC236}">
                <a16:creationId xmlns:a16="http://schemas.microsoft.com/office/drawing/2014/main" id="{AA8830DF-D87A-4179-BAEA-2AACFF9CD757}"/>
              </a:ext>
            </a:extLst>
          </p:cNvPr>
          <p:cNvSpPr/>
          <p:nvPr/>
        </p:nvSpPr>
        <p:spPr>
          <a:xfrm>
            <a:off x="0" y="217061"/>
            <a:ext cx="12192000" cy="931765"/>
          </a:xfrm>
          <a:prstGeom prst="rect">
            <a:avLst/>
          </a:prstGeom>
          <a:gradFill>
            <a:gsLst>
              <a:gs pos="0">
                <a:srgbClr val="180A6C"/>
              </a:gs>
              <a:gs pos="100000">
                <a:srgbClr val="2091FF"/>
              </a:gs>
            </a:gsLst>
            <a:lin ang="3000000" scaled="0"/>
          </a:gradFill>
          <a:ln>
            <a:solidFill>
              <a:srgbClr val="2091FF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3" name="Google Shape;93;p13">
            <a:extLst>
              <a:ext uri="{FF2B5EF4-FFF2-40B4-BE49-F238E27FC236}">
                <a16:creationId xmlns:a16="http://schemas.microsoft.com/office/drawing/2014/main" id="{2DA4E6FE-B260-4849-BEF5-AB2220969FBE}"/>
              </a:ext>
            </a:extLst>
          </p:cNvPr>
          <p:cNvSpPr txBox="1"/>
          <p:nvPr/>
        </p:nvSpPr>
        <p:spPr>
          <a:xfrm>
            <a:off x="2274897" y="350544"/>
            <a:ext cx="9311691" cy="8125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  <a:sym typeface="Tenor Sans"/>
              </a:rPr>
              <a:t>Взаимодействие</a:t>
            </a:r>
            <a:endParaRPr kumimoji="0" sz="44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18" name="Google Shape;95;p13">
            <a:extLst>
              <a:ext uri="{FF2B5EF4-FFF2-40B4-BE49-F238E27FC236}">
                <a16:creationId xmlns:a16="http://schemas.microsoft.com/office/drawing/2014/main" id="{1B49F3B3-388F-4460-892B-DA5ED143277B}"/>
              </a:ext>
            </a:extLst>
          </p:cNvPr>
          <p:cNvSpPr/>
          <p:nvPr/>
        </p:nvSpPr>
        <p:spPr>
          <a:xfrm>
            <a:off x="0" y="6474336"/>
            <a:ext cx="12192000" cy="369276"/>
          </a:xfrm>
          <a:custGeom>
            <a:avLst/>
            <a:gdLst/>
            <a:ahLst/>
            <a:cxnLst/>
            <a:rect l="l" t="t" r="r" b="b"/>
            <a:pathLst>
              <a:path w="8971816" h="504665" extrusionOk="0">
                <a:moveTo>
                  <a:pt x="0" y="0"/>
                </a:moveTo>
                <a:lnTo>
                  <a:pt x="8971816" y="0"/>
                </a:lnTo>
                <a:lnTo>
                  <a:pt x="8971816" y="504665"/>
                </a:lnTo>
                <a:lnTo>
                  <a:pt x="0" y="504665"/>
                </a:lnTo>
                <a:close/>
              </a:path>
            </a:pathLst>
          </a:custGeom>
          <a:solidFill>
            <a:srgbClr val="2091FF"/>
          </a:solidFill>
          <a:ln>
            <a:noFill/>
          </a:ln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       </a:t>
            </a:r>
          </a:p>
        </p:txBody>
      </p:sp>
      <p:sp>
        <p:nvSpPr>
          <p:cNvPr id="19" name="Google Shape;98;p13">
            <a:extLst>
              <a:ext uri="{FF2B5EF4-FFF2-40B4-BE49-F238E27FC236}">
                <a16:creationId xmlns:a16="http://schemas.microsoft.com/office/drawing/2014/main" id="{EBF3C8D6-D4D3-455B-9A61-DDD25D7D32E8}"/>
              </a:ext>
            </a:extLst>
          </p:cNvPr>
          <p:cNvSpPr/>
          <p:nvPr/>
        </p:nvSpPr>
        <p:spPr>
          <a:xfrm>
            <a:off x="8178800" y="6265027"/>
            <a:ext cx="4013200" cy="223696"/>
          </a:xfrm>
          <a:custGeom>
            <a:avLst/>
            <a:gdLst/>
            <a:ahLst/>
            <a:cxnLst/>
            <a:rect l="l" t="t" r="r" b="b"/>
            <a:pathLst>
              <a:path w="1585462" h="88374" extrusionOk="0">
                <a:moveTo>
                  <a:pt x="0" y="0"/>
                </a:moveTo>
                <a:lnTo>
                  <a:pt x="1585462" y="0"/>
                </a:lnTo>
                <a:lnTo>
                  <a:pt x="1585462" y="88374"/>
                </a:lnTo>
                <a:lnTo>
                  <a:pt x="0" y="88374"/>
                </a:lnTo>
                <a:close/>
              </a:path>
            </a:pathLst>
          </a:custGeom>
          <a:solidFill>
            <a:srgbClr val="180A6C"/>
          </a:solidFill>
          <a:ln>
            <a:noFill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178B99C1-DC2D-469A-8762-11570791ED6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3341" y="52779"/>
            <a:ext cx="1833175" cy="1413044"/>
          </a:xfrm>
          <a:prstGeom prst="rect">
            <a:avLst/>
          </a:prstGeom>
        </p:spPr>
      </p:pic>
      <p:graphicFrame>
        <p:nvGraphicFramePr>
          <p:cNvPr id="8" name="Схема 7">
            <a:extLst>
              <a:ext uri="{FF2B5EF4-FFF2-40B4-BE49-F238E27FC236}">
                <a16:creationId xmlns:a16="http://schemas.microsoft.com/office/drawing/2014/main" id="{F909B3E8-68BA-04E1-6B11-6AA256D303AC}"/>
              </a:ext>
            </a:extLst>
          </p:cNvPr>
          <p:cNvGraphicFramePr/>
          <p:nvPr/>
        </p:nvGraphicFramePr>
        <p:xfrm>
          <a:off x="336233" y="1465823"/>
          <a:ext cx="5947609" cy="37653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9" name="TextBox 8">
            <a:extLst>
              <a:ext uri="{FF2B5EF4-FFF2-40B4-BE49-F238E27FC236}">
                <a16:creationId xmlns:a16="http://schemas.microsoft.com/office/drawing/2014/main" id="{6AAEE064-D22A-CE97-3E43-CD2A2B6D57AD}"/>
              </a:ext>
            </a:extLst>
          </p:cNvPr>
          <p:cNvSpPr txBox="1"/>
          <p:nvPr/>
        </p:nvSpPr>
        <p:spPr>
          <a:xfrm>
            <a:off x="404573" y="5376596"/>
            <a:ext cx="600453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Любые вопросы, обращения, жалобы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во внешние структуры (включая соцсети)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возвращаются в школу и </a:t>
            </a: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решаются на месте</a:t>
            </a: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.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E179F7F-3D4D-1D74-8692-4F6AB0D6F464}"/>
              </a:ext>
            </a:extLst>
          </p:cNvPr>
          <p:cNvSpPr txBox="1"/>
          <p:nvPr/>
        </p:nvSpPr>
        <p:spPr>
          <a:xfrm>
            <a:off x="6995428" y="1936216"/>
            <a:ext cx="4384021" cy="25545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Дубининская, 42, </a:t>
            </a:r>
            <a:r>
              <a:rPr kumimoji="0" lang="ru-RU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каб</a:t>
            </a: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. 116 –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документы, личные дела, справки,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прием в школу,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выдача документов при выбытии,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перевод из класса в класс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Стеркина</a:t>
            </a: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Ольга Михайловна,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с 9.00 до 18.00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Тел. 499-235-71-44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8675195" y="5114986"/>
            <a:ext cx="174605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СФЕРУМ</a:t>
            </a:r>
          </a:p>
        </p:txBody>
      </p:sp>
    </p:spTree>
    <p:extLst>
      <p:ext uri="{BB962C8B-B14F-4D97-AF65-F5344CB8AC3E}">
        <p14:creationId xmlns:p14="http://schemas.microsoft.com/office/powerpoint/2010/main" val="27581862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>
            <a:extLst>
              <a:ext uri="{FF2B5EF4-FFF2-40B4-BE49-F238E27FC236}">
                <a16:creationId xmlns:a16="http://schemas.microsoft.com/office/drawing/2014/main" id="{AA8830DF-D87A-4179-BAEA-2AACFF9CD757}"/>
              </a:ext>
            </a:extLst>
          </p:cNvPr>
          <p:cNvSpPr/>
          <p:nvPr/>
        </p:nvSpPr>
        <p:spPr>
          <a:xfrm>
            <a:off x="0" y="217061"/>
            <a:ext cx="12192000" cy="931765"/>
          </a:xfrm>
          <a:prstGeom prst="rect">
            <a:avLst/>
          </a:prstGeom>
          <a:gradFill>
            <a:gsLst>
              <a:gs pos="0">
                <a:srgbClr val="180A6C"/>
              </a:gs>
              <a:gs pos="100000">
                <a:srgbClr val="2091FF"/>
              </a:gs>
            </a:gsLst>
            <a:lin ang="3000000" scaled="0"/>
          </a:gradFill>
          <a:ln>
            <a:solidFill>
              <a:srgbClr val="2091FF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3" name="Google Shape;93;p13">
            <a:extLst>
              <a:ext uri="{FF2B5EF4-FFF2-40B4-BE49-F238E27FC236}">
                <a16:creationId xmlns:a16="http://schemas.microsoft.com/office/drawing/2014/main" id="{2DA4E6FE-B260-4849-BEF5-AB2220969FBE}"/>
              </a:ext>
            </a:extLst>
          </p:cNvPr>
          <p:cNvSpPr txBox="1"/>
          <p:nvPr/>
        </p:nvSpPr>
        <p:spPr>
          <a:xfrm>
            <a:off x="1945288" y="308285"/>
            <a:ext cx="9311691" cy="6647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  <a:sym typeface="Tenor Sans"/>
              </a:rPr>
              <a:t>Администрация комплекса</a:t>
            </a:r>
            <a:endParaRPr kumimoji="0" sz="36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18" name="Google Shape;95;p13">
            <a:extLst>
              <a:ext uri="{FF2B5EF4-FFF2-40B4-BE49-F238E27FC236}">
                <a16:creationId xmlns:a16="http://schemas.microsoft.com/office/drawing/2014/main" id="{1B49F3B3-388F-4460-892B-DA5ED143277B}"/>
              </a:ext>
            </a:extLst>
          </p:cNvPr>
          <p:cNvSpPr/>
          <p:nvPr/>
        </p:nvSpPr>
        <p:spPr>
          <a:xfrm>
            <a:off x="0" y="6474336"/>
            <a:ext cx="12192000" cy="369276"/>
          </a:xfrm>
          <a:custGeom>
            <a:avLst/>
            <a:gdLst/>
            <a:ahLst/>
            <a:cxnLst/>
            <a:rect l="l" t="t" r="r" b="b"/>
            <a:pathLst>
              <a:path w="8971816" h="504665" extrusionOk="0">
                <a:moveTo>
                  <a:pt x="0" y="0"/>
                </a:moveTo>
                <a:lnTo>
                  <a:pt x="8971816" y="0"/>
                </a:lnTo>
                <a:lnTo>
                  <a:pt x="8971816" y="504665"/>
                </a:lnTo>
                <a:lnTo>
                  <a:pt x="0" y="504665"/>
                </a:lnTo>
                <a:close/>
              </a:path>
            </a:pathLst>
          </a:custGeom>
          <a:solidFill>
            <a:srgbClr val="2091FF"/>
          </a:solidFill>
          <a:ln>
            <a:noFill/>
          </a:ln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       </a:t>
            </a:r>
          </a:p>
        </p:txBody>
      </p:sp>
      <p:sp>
        <p:nvSpPr>
          <p:cNvPr id="19" name="Google Shape;98;p13">
            <a:extLst>
              <a:ext uri="{FF2B5EF4-FFF2-40B4-BE49-F238E27FC236}">
                <a16:creationId xmlns:a16="http://schemas.microsoft.com/office/drawing/2014/main" id="{EBF3C8D6-D4D3-455B-9A61-DDD25D7D32E8}"/>
              </a:ext>
            </a:extLst>
          </p:cNvPr>
          <p:cNvSpPr/>
          <p:nvPr/>
        </p:nvSpPr>
        <p:spPr>
          <a:xfrm>
            <a:off x="8178800" y="6265027"/>
            <a:ext cx="4013200" cy="223696"/>
          </a:xfrm>
          <a:custGeom>
            <a:avLst/>
            <a:gdLst/>
            <a:ahLst/>
            <a:cxnLst/>
            <a:rect l="l" t="t" r="r" b="b"/>
            <a:pathLst>
              <a:path w="1585462" h="88374" extrusionOk="0">
                <a:moveTo>
                  <a:pt x="0" y="0"/>
                </a:moveTo>
                <a:lnTo>
                  <a:pt x="1585462" y="0"/>
                </a:lnTo>
                <a:lnTo>
                  <a:pt x="1585462" y="88374"/>
                </a:lnTo>
                <a:lnTo>
                  <a:pt x="0" y="88374"/>
                </a:lnTo>
                <a:close/>
              </a:path>
            </a:pathLst>
          </a:custGeom>
          <a:solidFill>
            <a:srgbClr val="180A6C"/>
          </a:solidFill>
          <a:ln>
            <a:noFill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178B99C1-DC2D-469A-8762-11570791ED6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3341" y="52779"/>
            <a:ext cx="1833175" cy="1413044"/>
          </a:xfrm>
          <a:prstGeom prst="rect">
            <a:avLst/>
          </a:prstGeom>
        </p:spPr>
      </p:pic>
      <p:graphicFrame>
        <p:nvGraphicFramePr>
          <p:cNvPr id="4" name="Таблица 4">
            <a:extLst>
              <a:ext uri="{FF2B5EF4-FFF2-40B4-BE49-F238E27FC236}">
                <a16:creationId xmlns:a16="http://schemas.microsoft.com/office/drawing/2014/main" id="{D8501604-90A6-2856-A2C5-31FDDE77AE57}"/>
              </a:ext>
            </a:extLst>
          </p:cNvPr>
          <p:cNvGraphicFramePr>
            <a:graphicFrameLocks/>
          </p:cNvGraphicFramePr>
          <p:nvPr/>
        </p:nvGraphicFramePr>
        <p:xfrm>
          <a:off x="173341" y="1759436"/>
          <a:ext cx="11732332" cy="451393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18570">
                  <a:extLst>
                    <a:ext uri="{9D8B030D-6E8A-4147-A177-3AD203B41FA5}">
                      <a16:colId xmlns:a16="http://schemas.microsoft.com/office/drawing/2014/main" val="2953522584"/>
                    </a:ext>
                  </a:extLst>
                </a:gridCol>
                <a:gridCol w="3464318">
                  <a:extLst>
                    <a:ext uri="{9D8B030D-6E8A-4147-A177-3AD203B41FA5}">
                      <a16:colId xmlns:a16="http://schemas.microsoft.com/office/drawing/2014/main" val="3147141792"/>
                    </a:ext>
                  </a:extLst>
                </a:gridCol>
                <a:gridCol w="3406496">
                  <a:extLst>
                    <a:ext uri="{9D8B030D-6E8A-4147-A177-3AD203B41FA5}">
                      <a16:colId xmlns:a16="http://schemas.microsoft.com/office/drawing/2014/main" val="1277851077"/>
                    </a:ext>
                  </a:extLst>
                </a:gridCol>
                <a:gridCol w="1842948">
                  <a:extLst>
                    <a:ext uri="{9D8B030D-6E8A-4147-A177-3AD203B41FA5}">
                      <a16:colId xmlns:a16="http://schemas.microsoft.com/office/drawing/2014/main" val="2121647623"/>
                    </a:ext>
                  </a:extLst>
                </a:gridCol>
              </a:tblGrid>
              <a:tr h="468801"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solidFill>
                            <a:schemeClr val="tx1"/>
                          </a:solidFill>
                        </a:rPr>
                        <a:t>ФИО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solidFill>
                            <a:schemeClr val="tx1"/>
                          </a:solidFill>
                        </a:rPr>
                        <a:t>Курируемые вопросы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solidFill>
                            <a:schemeClr val="tx1"/>
                          </a:solidFill>
                        </a:rPr>
                        <a:t>Электронная почта, приемное время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solidFill>
                            <a:schemeClr val="tx1"/>
                          </a:solidFill>
                        </a:rPr>
                        <a:t>Телефон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7779012"/>
                  </a:ext>
                </a:extLst>
              </a:tr>
              <a:tr h="809165">
                <a:tc>
                  <a:txBody>
                    <a:bodyPr/>
                    <a:lstStyle/>
                    <a:p>
                      <a:pPr algn="just"/>
                      <a:r>
                        <a:rPr lang="ru-RU" dirty="0"/>
                        <a:t>Павлюченко Людмила Васильевна</a:t>
                      </a:r>
                      <a:endParaRPr lang="ru-RU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Директор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hlinkClick r:id="rId3"/>
                        </a:rPr>
                        <a:t>PavlyuchenkoLV@edu.mos.ru</a:t>
                      </a:r>
                      <a:endParaRPr lang="ru-RU" sz="1600" dirty="0"/>
                    </a:p>
                    <a:p>
                      <a:r>
                        <a:rPr lang="ru-RU" sz="1600" dirty="0"/>
                        <a:t>Запись через секретаря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dirty="0"/>
                        <a:t>495-959-78-31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22708776"/>
                  </a:ext>
                </a:extLst>
              </a:tr>
              <a:tr h="1022055">
                <a:tc>
                  <a:txBody>
                    <a:bodyPr/>
                    <a:lstStyle/>
                    <a:p>
                      <a:pPr algn="just"/>
                      <a:r>
                        <a:rPr lang="ru-RU" dirty="0" err="1"/>
                        <a:t>Куневская</a:t>
                      </a:r>
                      <a:r>
                        <a:rPr lang="ru-RU" dirty="0"/>
                        <a:t> Людмила Викторовна</a:t>
                      </a:r>
                      <a:endParaRPr lang="ru-RU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Заместитель директора,</a:t>
                      </a:r>
                    </a:p>
                    <a:p>
                      <a:r>
                        <a:rPr lang="ru-RU" dirty="0"/>
                        <a:t>контроль качества образования</a:t>
                      </a:r>
                    </a:p>
                    <a:p>
                      <a:r>
                        <a:rPr lang="ru-RU" dirty="0"/>
                        <a:t>содержание образования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hlinkClick r:id="rId4"/>
                        </a:rPr>
                        <a:t>kunevskaya@co627.ru</a:t>
                      </a:r>
                      <a:r>
                        <a:rPr lang="ru-RU" dirty="0"/>
                        <a:t>,</a:t>
                      </a:r>
                    </a:p>
                    <a:p>
                      <a:r>
                        <a:rPr lang="ru-RU" dirty="0"/>
                        <a:t>Понедельник, 17.30 – 19.30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kern="1200" dirty="0"/>
                        <a:t>499- 235-71-44 (доб. 1210)</a:t>
                      </a:r>
                      <a:endParaRPr lang="ru-RU" sz="16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ru-RU" sz="1600" dirty="0"/>
                    </a:p>
                    <a:p>
                      <a:r>
                        <a:rPr lang="ru-RU" sz="1600" dirty="0"/>
                        <a:t>8-985-511-27-41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76356151"/>
                  </a:ext>
                </a:extLst>
              </a:tr>
              <a:tr h="809165">
                <a:tc>
                  <a:txBody>
                    <a:bodyPr/>
                    <a:lstStyle/>
                    <a:p>
                      <a:pPr algn="just"/>
                      <a:r>
                        <a:rPr lang="ru-RU" dirty="0" err="1"/>
                        <a:t>Гуливицкая</a:t>
                      </a:r>
                      <a:r>
                        <a:rPr lang="ru-RU" dirty="0"/>
                        <a:t> Марианна Вячеславовна</a:t>
                      </a:r>
                      <a:endParaRPr lang="ru-RU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/>
                        <a:t>Заместитель директора,</a:t>
                      </a:r>
                    </a:p>
                    <a:p>
                      <a:r>
                        <a:rPr lang="ru-RU" dirty="0"/>
                        <a:t>социализация и воспитание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hlinkClick r:id="rId5"/>
                        </a:rPr>
                        <a:t>gulivitskaya@co627.ru</a:t>
                      </a:r>
                      <a:endParaRPr lang="ru-RU" dirty="0"/>
                    </a:p>
                    <a:p>
                      <a:r>
                        <a:rPr lang="ru-RU"/>
                        <a:t>Пятница, 8.00</a:t>
                      </a:r>
                      <a:r>
                        <a:rPr lang="ru-RU" baseline="0"/>
                        <a:t> – 10.00</a:t>
                      </a:r>
                      <a:r>
                        <a:rPr lang="ru-RU"/>
                        <a:t> 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kern="1200" dirty="0"/>
                        <a:t>499- 235-71-44 (доб. 1216)</a:t>
                      </a:r>
                      <a:endParaRPr lang="ru-RU" sz="16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ru-RU" sz="1600" dirty="0"/>
                    </a:p>
                    <a:p>
                      <a:r>
                        <a:rPr lang="ru-RU" sz="1600" dirty="0"/>
                        <a:t>8-910-495-21-59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53836810"/>
                  </a:ext>
                </a:extLst>
              </a:tr>
              <a:tr h="809165">
                <a:tc>
                  <a:txBody>
                    <a:bodyPr/>
                    <a:lstStyle/>
                    <a:p>
                      <a:pPr algn="just"/>
                      <a:r>
                        <a:rPr lang="ru-RU" dirty="0" err="1"/>
                        <a:t>Мухаметшин</a:t>
                      </a:r>
                      <a:r>
                        <a:rPr lang="ru-RU" dirty="0"/>
                        <a:t> Александр </a:t>
                      </a:r>
                      <a:r>
                        <a:rPr lang="ru-RU" dirty="0" err="1"/>
                        <a:t>Тагирович</a:t>
                      </a:r>
                      <a:endParaRPr lang="ru-RU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/>
                        <a:t>Заместитель директора,</a:t>
                      </a:r>
                    </a:p>
                    <a:p>
                      <a:r>
                        <a:rPr lang="ru-RU" dirty="0"/>
                        <a:t>ресурсы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hlinkClick r:id="rId6"/>
                        </a:rPr>
                        <a:t>mukhametshin@co627.ru</a:t>
                      </a:r>
                      <a:r>
                        <a:rPr lang="ru-RU" dirty="0"/>
                        <a:t>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kern="1200" dirty="0"/>
                        <a:t>499- 235-71-44 (доб. 1214)</a:t>
                      </a:r>
                      <a:endParaRPr lang="ru-RU" sz="16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3741224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22051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>
            <a:extLst>
              <a:ext uri="{FF2B5EF4-FFF2-40B4-BE49-F238E27FC236}">
                <a16:creationId xmlns:a16="http://schemas.microsoft.com/office/drawing/2014/main" id="{AA8830DF-D87A-4179-BAEA-2AACFF9CD757}"/>
              </a:ext>
            </a:extLst>
          </p:cNvPr>
          <p:cNvSpPr/>
          <p:nvPr/>
        </p:nvSpPr>
        <p:spPr>
          <a:xfrm>
            <a:off x="0" y="217061"/>
            <a:ext cx="12192000" cy="931765"/>
          </a:xfrm>
          <a:prstGeom prst="rect">
            <a:avLst/>
          </a:prstGeom>
          <a:gradFill>
            <a:gsLst>
              <a:gs pos="0">
                <a:srgbClr val="180A6C"/>
              </a:gs>
              <a:gs pos="100000">
                <a:srgbClr val="2091FF"/>
              </a:gs>
            </a:gsLst>
            <a:lin ang="3000000" scaled="0"/>
          </a:gradFill>
          <a:ln>
            <a:solidFill>
              <a:srgbClr val="2091FF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3" name="Google Shape;93;p13">
            <a:extLst>
              <a:ext uri="{FF2B5EF4-FFF2-40B4-BE49-F238E27FC236}">
                <a16:creationId xmlns:a16="http://schemas.microsoft.com/office/drawing/2014/main" id="{2DA4E6FE-B260-4849-BEF5-AB2220969FBE}"/>
              </a:ext>
            </a:extLst>
          </p:cNvPr>
          <p:cNvSpPr txBox="1"/>
          <p:nvPr/>
        </p:nvSpPr>
        <p:spPr>
          <a:xfrm>
            <a:off x="1945288" y="308285"/>
            <a:ext cx="9311691" cy="6647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  <a:sym typeface="Tenor Sans"/>
              </a:rPr>
              <a:t>Где посмотреть информацию</a:t>
            </a:r>
            <a:endParaRPr kumimoji="0" sz="36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18" name="Google Shape;95;p13">
            <a:extLst>
              <a:ext uri="{FF2B5EF4-FFF2-40B4-BE49-F238E27FC236}">
                <a16:creationId xmlns:a16="http://schemas.microsoft.com/office/drawing/2014/main" id="{1B49F3B3-388F-4460-892B-DA5ED143277B}"/>
              </a:ext>
            </a:extLst>
          </p:cNvPr>
          <p:cNvSpPr/>
          <p:nvPr/>
        </p:nvSpPr>
        <p:spPr>
          <a:xfrm>
            <a:off x="0" y="6474336"/>
            <a:ext cx="12192000" cy="369276"/>
          </a:xfrm>
          <a:custGeom>
            <a:avLst/>
            <a:gdLst/>
            <a:ahLst/>
            <a:cxnLst/>
            <a:rect l="l" t="t" r="r" b="b"/>
            <a:pathLst>
              <a:path w="8971816" h="504665" extrusionOk="0">
                <a:moveTo>
                  <a:pt x="0" y="0"/>
                </a:moveTo>
                <a:lnTo>
                  <a:pt x="8971816" y="0"/>
                </a:lnTo>
                <a:lnTo>
                  <a:pt x="8971816" y="504665"/>
                </a:lnTo>
                <a:lnTo>
                  <a:pt x="0" y="504665"/>
                </a:lnTo>
                <a:close/>
              </a:path>
            </a:pathLst>
          </a:custGeom>
          <a:solidFill>
            <a:srgbClr val="2091FF"/>
          </a:solidFill>
          <a:ln>
            <a:noFill/>
          </a:ln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       </a:t>
            </a:r>
          </a:p>
        </p:txBody>
      </p:sp>
      <p:sp>
        <p:nvSpPr>
          <p:cNvPr id="19" name="Google Shape;98;p13">
            <a:extLst>
              <a:ext uri="{FF2B5EF4-FFF2-40B4-BE49-F238E27FC236}">
                <a16:creationId xmlns:a16="http://schemas.microsoft.com/office/drawing/2014/main" id="{EBF3C8D6-D4D3-455B-9A61-DDD25D7D32E8}"/>
              </a:ext>
            </a:extLst>
          </p:cNvPr>
          <p:cNvSpPr/>
          <p:nvPr/>
        </p:nvSpPr>
        <p:spPr>
          <a:xfrm>
            <a:off x="8178800" y="6265027"/>
            <a:ext cx="4013200" cy="223696"/>
          </a:xfrm>
          <a:custGeom>
            <a:avLst/>
            <a:gdLst/>
            <a:ahLst/>
            <a:cxnLst/>
            <a:rect l="l" t="t" r="r" b="b"/>
            <a:pathLst>
              <a:path w="1585462" h="88374" extrusionOk="0">
                <a:moveTo>
                  <a:pt x="0" y="0"/>
                </a:moveTo>
                <a:lnTo>
                  <a:pt x="1585462" y="0"/>
                </a:lnTo>
                <a:lnTo>
                  <a:pt x="1585462" y="88374"/>
                </a:lnTo>
                <a:lnTo>
                  <a:pt x="0" y="88374"/>
                </a:lnTo>
                <a:close/>
              </a:path>
            </a:pathLst>
          </a:custGeom>
          <a:solidFill>
            <a:srgbClr val="180A6C"/>
          </a:solidFill>
          <a:ln>
            <a:noFill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178B99C1-DC2D-469A-8762-11570791ED6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3341" y="52779"/>
            <a:ext cx="1833175" cy="1413044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54D7FA77-EFFE-3AF2-553F-7A85B6A5160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1073" y="1967143"/>
            <a:ext cx="3112781" cy="4075286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6DCF3C4E-916A-8D60-7586-F4C4BF903FC6}"/>
              </a:ext>
            </a:extLst>
          </p:cNvPr>
          <p:cNvSpPr txBox="1"/>
          <p:nvPr/>
        </p:nvSpPr>
        <p:spPr>
          <a:xfrm>
            <a:off x="5114257" y="1239588"/>
            <a:ext cx="6675582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  <a:hlinkClick r:id="rId4"/>
              </a:rPr>
              <a:t>Государственное бюджетное общеобразовательное учреждение города Москвы "Школа № 627 имени генерала Д.Д. Лелюшенко" (mskobr.ru)</a:t>
            </a: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12E8DB9-464A-C5B9-A30F-176E33862876}"/>
              </a:ext>
            </a:extLst>
          </p:cNvPr>
          <p:cNvSpPr txBox="1"/>
          <p:nvPr/>
        </p:nvSpPr>
        <p:spPr>
          <a:xfrm>
            <a:off x="7435274" y="5352522"/>
            <a:ext cx="4440381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highlight>
                  <a:srgbClr val="FFFFFF"/>
                </a:highlight>
                <a:uLnTx/>
                <a:uFillTx/>
                <a:latin typeface="-apple-system"/>
                <a:ea typeface="+mn-ea"/>
                <a:cs typeface="+mn-cs"/>
                <a:hlinkClick r:id="rId5"/>
              </a:rPr>
              <a:t>vk.com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highlight>
                  <a:srgbClr val="FFFFFF"/>
                </a:highlight>
                <a:uLnTx/>
                <a:uFillTx/>
                <a:latin typeface="Verdana" panose="020B0604030504040204" pitchFamily="34" charset="0"/>
                <a:ea typeface="+mn-ea"/>
                <a:cs typeface="+mn-cs"/>
                <a:hlinkClick r:id="rId5"/>
              </a:rPr>
              <a:t>›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highlight>
                  <a:srgbClr val="FFFFFF"/>
                </a:highlight>
                <a:uLnTx/>
                <a:uFillTx/>
                <a:latin typeface="-apple-system"/>
                <a:ea typeface="+mn-ea"/>
                <a:cs typeface="+mn-cs"/>
                <a:hlinkClick r:id="rId5"/>
              </a:rPr>
              <a:t>public_school627</a:t>
            </a:r>
            <a:endParaRPr kumimoji="0" lang="ru-RU" sz="2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1371CD4E-5C30-635A-D473-66F7E4FC756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563217" y="2172557"/>
            <a:ext cx="5609862" cy="2581371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8094D1DC-09DA-06A8-B3A4-457B5C12196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867901" y="5099016"/>
            <a:ext cx="2174249" cy="122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21750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ángulo 2">
            <a:extLst>
              <a:ext uri="{FF2B5EF4-FFF2-40B4-BE49-F238E27FC236}">
                <a16:creationId xmlns:a16="http://schemas.microsoft.com/office/drawing/2014/main" id="{C9605A6A-D3E8-1F4C-967C-45BE7D1FFBED}"/>
              </a:ext>
            </a:extLst>
          </p:cNvPr>
          <p:cNvSpPr/>
          <p:nvPr/>
        </p:nvSpPr>
        <p:spPr>
          <a:xfrm>
            <a:off x="6218705" y="-76200"/>
            <a:ext cx="6200600" cy="6934200"/>
          </a:xfrm>
          <a:prstGeom prst="rect">
            <a:avLst/>
          </a:prstGeom>
          <a:solidFill>
            <a:srgbClr val="01162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6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5" name="TextBox 9">
            <a:extLst>
              <a:ext uri="{FF2B5EF4-FFF2-40B4-BE49-F238E27FC236}">
                <a16:creationId xmlns:a16="http://schemas.microsoft.com/office/drawing/2014/main" id="{283F6954-A380-EB44-B1F8-44CC4B43D0C4}"/>
              </a:ext>
            </a:extLst>
          </p:cNvPr>
          <p:cNvSpPr txBox="1"/>
          <p:nvPr/>
        </p:nvSpPr>
        <p:spPr>
          <a:xfrm>
            <a:off x="7077414" y="3206457"/>
            <a:ext cx="3231029" cy="5590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1400">
                <a:solidFill>
                  <a:schemeClr val="bg1"/>
                </a:solidFill>
                <a:latin typeface="+mj-lt"/>
              </a:defRPr>
            </a:lvl1pPr>
          </a:lstStyle>
          <a:p>
            <a:pPr marL="0" marR="0" lvl="0" indent="0" algn="l" defTabSz="23810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933" b="1" i="0" u="none" strike="noStrike" kern="0" cap="none" spc="0" normalizeH="0" baseline="0" noProof="0" dirty="0">
                <a:ln>
                  <a:noFill/>
                </a:ln>
                <a:solidFill>
                  <a:srgbClr val="02FDA7"/>
                </a:solidFill>
                <a:effectLst/>
                <a:uLnTx/>
                <a:uFillTx/>
                <a:latin typeface="Century Gothic" panose="020B0502020202020204" pitchFamily="34" charset="0"/>
                <a:ea typeface="Roboto Th" pitchFamily="2" charset="0"/>
                <a:cs typeface="Arial" panose="020B0604020202020204" pitchFamily="34" charset="0"/>
              </a:rPr>
              <a:t>Почта</a:t>
            </a:r>
            <a:endParaRPr kumimoji="0" lang="es-ES" sz="1400" b="1" i="0" u="none" strike="noStrike" kern="0" cap="none" spc="0" normalizeH="0" baseline="0" noProof="0" dirty="0">
              <a:ln>
                <a:noFill/>
              </a:ln>
              <a:solidFill>
                <a:srgbClr val="02FDA7"/>
              </a:solidFill>
              <a:effectLst/>
              <a:uLnTx/>
              <a:uFillTx/>
              <a:latin typeface="Century Gothic" panose="020B0502020202020204" pitchFamily="34" charset="0"/>
              <a:ea typeface="Roboto Th" pitchFamily="2" charset="0"/>
              <a:cs typeface="Arial" panose="020B0604020202020204" pitchFamily="34" charset="0"/>
            </a:endParaRPr>
          </a:p>
          <a:p>
            <a:pPr marL="0" marR="0" lvl="0" indent="0" algn="l" defTabSz="23810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 panose="020B0502020202020204" pitchFamily="34" charset="0"/>
                <a:ea typeface="Roboto Th" pitchFamily="2" charset="0"/>
                <a:cs typeface="Arial" panose="020B0604020202020204" pitchFamily="34" charset="0"/>
              </a:rPr>
              <a:t>627</a:t>
            </a: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 panose="020B0502020202020204" pitchFamily="34" charset="0"/>
                <a:ea typeface="Roboto Th" pitchFamily="2" charset="0"/>
                <a:cs typeface="Arial" panose="020B0604020202020204" pitchFamily="34" charset="0"/>
              </a:rPr>
              <a:t>@edu.mos.ru</a:t>
            </a:r>
            <a:endParaRPr kumimoji="0" lang="es-ES" sz="16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entury Gothic" panose="020B0502020202020204" pitchFamily="34" charset="0"/>
              <a:ea typeface="Roboto Th" pitchFamily="2" charset="0"/>
              <a:cs typeface="Arial" panose="020B0604020202020204" pitchFamily="34" charset="0"/>
            </a:endParaRPr>
          </a:p>
        </p:txBody>
      </p:sp>
      <p:sp>
        <p:nvSpPr>
          <p:cNvPr id="7" name="Rectangle 27">
            <a:extLst>
              <a:ext uri="{FF2B5EF4-FFF2-40B4-BE49-F238E27FC236}">
                <a16:creationId xmlns:a16="http://schemas.microsoft.com/office/drawing/2014/main" id="{66CDC973-7063-F74D-9870-F2BF24B09F16}"/>
              </a:ext>
            </a:extLst>
          </p:cNvPr>
          <p:cNvSpPr/>
          <p:nvPr/>
        </p:nvSpPr>
        <p:spPr>
          <a:xfrm>
            <a:off x="1051763" y="2066623"/>
            <a:ext cx="4163788" cy="7487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4173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133" b="0" i="0" u="none" strike="noStrike" kern="1200" cap="none" spc="0" normalizeH="0" baseline="0" noProof="0" dirty="0">
                <a:ln>
                  <a:noFill/>
                </a:ln>
                <a:solidFill>
                  <a:srgbClr val="011627"/>
                </a:solidFill>
                <a:effectLst/>
                <a:uLnTx/>
                <a:uFillTx/>
                <a:latin typeface="Century Gothic" panose="020B0502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Спасибо за внимание</a:t>
            </a:r>
            <a:endParaRPr kumimoji="0" lang="en" sz="2133" b="0" i="0" u="none" strike="noStrike" kern="1200" cap="none" spc="0" normalizeH="0" baseline="0" noProof="0" dirty="0">
              <a:ln>
                <a:noFill/>
              </a:ln>
              <a:solidFill>
                <a:srgbClr val="011627"/>
              </a:solidFill>
              <a:effectLst/>
              <a:uLnTx/>
              <a:uFillTx/>
              <a:latin typeface="Century Gothic" panose="020B0502020202020204" pitchFamily="34" charset="0"/>
              <a:ea typeface="Roboto Light" panose="02000000000000000000" pitchFamily="2" charset="0"/>
              <a:cs typeface="Arial" panose="020B0604020202020204" pitchFamily="34" charset="0"/>
            </a:endParaRPr>
          </a:p>
          <a:p>
            <a:pPr marL="0" marR="0" lvl="0" indent="0" algn="ctr" defTabSz="94173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133" b="1" i="0" u="none" strike="noStrike" kern="1200" cap="none" spc="0" normalizeH="0" baseline="0" noProof="0" dirty="0">
                <a:ln>
                  <a:noFill/>
                </a:ln>
                <a:solidFill>
                  <a:srgbClr val="011627"/>
                </a:solidFill>
                <a:effectLst/>
                <a:uLnTx/>
                <a:uFillTx/>
                <a:latin typeface="Century Gothic" panose="020B0502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8" name="TextBox 9">
            <a:extLst>
              <a:ext uri="{FF2B5EF4-FFF2-40B4-BE49-F238E27FC236}">
                <a16:creationId xmlns:a16="http://schemas.microsoft.com/office/drawing/2014/main" id="{639830F8-B408-3C48-86B8-FE82433813AA}"/>
              </a:ext>
            </a:extLst>
          </p:cNvPr>
          <p:cNvSpPr txBox="1"/>
          <p:nvPr/>
        </p:nvSpPr>
        <p:spPr>
          <a:xfrm>
            <a:off x="7077414" y="4088686"/>
            <a:ext cx="3012672" cy="7487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1400">
                <a:solidFill>
                  <a:schemeClr val="bg1"/>
                </a:solidFill>
                <a:latin typeface="+mj-lt"/>
              </a:defRPr>
            </a:lvl1pPr>
          </a:lstStyle>
          <a:p>
            <a:pPr marL="0" marR="0" lvl="0" indent="0" algn="l" defTabSz="23810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933" b="1" i="0" u="none" strike="noStrike" kern="0" cap="none" spc="0" normalizeH="0" baseline="0" noProof="0" dirty="0">
                <a:ln>
                  <a:noFill/>
                </a:ln>
                <a:solidFill>
                  <a:srgbClr val="02FDA7"/>
                </a:solidFill>
                <a:effectLst/>
                <a:uLnTx/>
                <a:uFillTx/>
                <a:latin typeface="Century Gothic" panose="020B0502020202020204" pitchFamily="34" charset="0"/>
                <a:ea typeface="Roboto Th" pitchFamily="2" charset="0"/>
                <a:cs typeface="Arial" panose="020B0604020202020204" pitchFamily="34" charset="0"/>
              </a:rPr>
              <a:t>Телефон</a:t>
            </a:r>
            <a:r>
              <a:rPr kumimoji="0" lang="en-US" sz="933" b="1" i="0" u="none" strike="noStrike" kern="0" cap="none" spc="0" normalizeH="0" baseline="0" noProof="0" dirty="0">
                <a:ln>
                  <a:noFill/>
                </a:ln>
                <a:solidFill>
                  <a:srgbClr val="02FDA7"/>
                </a:solidFill>
                <a:effectLst/>
                <a:uLnTx/>
                <a:uFillTx/>
                <a:latin typeface="Century Gothic" panose="020B0502020202020204" pitchFamily="34" charset="0"/>
                <a:ea typeface="Roboto Th" pitchFamily="2" charset="0"/>
                <a:cs typeface="Arial" panose="020B0604020202020204" pitchFamily="34" charset="0"/>
              </a:rPr>
              <a:t>:</a:t>
            </a:r>
          </a:p>
          <a:p>
            <a:pPr marL="0" marR="0" lvl="0" indent="0" algn="l" defTabSz="23810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+7 (495) 959-78-31</a:t>
            </a:r>
            <a:endParaRPr kumimoji="0" lang="es-ES" sz="1600" b="1" i="0" u="none" strike="noStrike" kern="0" cap="none" spc="0" normalizeH="0" baseline="0" noProof="0" dirty="0">
              <a:ln>
                <a:noFill/>
              </a:ln>
              <a:solidFill>
                <a:srgbClr val="E7E6E6"/>
              </a:solidFill>
              <a:effectLst/>
              <a:uLnTx/>
              <a:uFillTx/>
              <a:latin typeface="Century Gothic" panose="020B0502020202020204" pitchFamily="34" charset="0"/>
              <a:ea typeface="Roboto Th" pitchFamily="2" charset="0"/>
              <a:cs typeface="Arial" panose="020B0604020202020204" pitchFamily="34" charset="0"/>
            </a:endParaRPr>
          </a:p>
          <a:p>
            <a:pPr marL="0" marR="0" lvl="0" indent="0" algn="l" defTabSz="23810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endParaRPr kumimoji="0" lang="es-ES" sz="933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1CA876E1-94FB-42D5-9D4E-1DB94FC9C186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3557" y="2909686"/>
            <a:ext cx="1179000" cy="1179000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6AC40C03-07C7-4C19-851F-09456276BD2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2557" y="3098222"/>
            <a:ext cx="786496" cy="841752"/>
          </a:xfrm>
          <a:prstGeom prst="rect">
            <a:avLst/>
          </a:prstGeom>
        </p:spPr>
      </p:pic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55F47341-EEB0-41BE-9E18-75F29B35343F}"/>
              </a:ext>
            </a:extLst>
          </p:cNvPr>
          <p:cNvSpPr/>
          <p:nvPr/>
        </p:nvSpPr>
        <p:spPr>
          <a:xfrm>
            <a:off x="6418385" y="1606502"/>
            <a:ext cx="5433645" cy="1022398"/>
          </a:xfrm>
          <a:prstGeom prst="rect">
            <a:avLst/>
          </a:prstGeom>
        </p:spPr>
        <p:txBody>
          <a:bodyPr wrap="none">
            <a:normAutofit fontScale="92500" lnSpcReduction="200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Roboto" panose="020B0604020202020204" charset="0"/>
                <a:ea typeface="Roboto" panose="020B0604020202020204" charset="0"/>
                <a:cs typeface="Roboto" panose="020B0604020202020204" charset="0"/>
              </a:rPr>
              <a:t>Государственное бюджетное общеобразовательное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Roboto" panose="020B0604020202020204" charset="0"/>
              <a:ea typeface="Roboto" panose="020B0604020202020204" charset="0"/>
              <a:cs typeface="Roboto" panose="020B060402020202020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Roboto" panose="020B0604020202020204" charset="0"/>
                <a:ea typeface="Roboto" panose="020B0604020202020204" charset="0"/>
                <a:cs typeface="Roboto" panose="020B0604020202020204" charset="0"/>
              </a:rPr>
              <a:t>учреждение 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Roboto" panose="020B0604020202020204" charset="0"/>
              <a:ea typeface="Roboto" panose="020B0604020202020204" charset="0"/>
              <a:cs typeface="Roboto" panose="020B060402020202020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Roboto" panose="020B0604020202020204" charset="0"/>
                <a:ea typeface="Roboto" panose="020B0604020202020204" charset="0"/>
                <a:cs typeface="Roboto" panose="020B0604020202020204" charset="0"/>
              </a:rPr>
              <a:t>города Москвы 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Roboto" panose="020B0604020202020204" charset="0"/>
              <a:ea typeface="Roboto" panose="020B0604020202020204" charset="0"/>
              <a:cs typeface="Roboto" panose="020B060402020202020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Roboto" panose="020B0604020202020204" charset="0"/>
                <a:ea typeface="Roboto" panose="020B0604020202020204" charset="0"/>
                <a:cs typeface="Roboto" panose="020B0604020202020204" charset="0"/>
              </a:rPr>
              <a:t>«Школа № 627 имени генерала Д.Д. Лелюшенко»:</a:t>
            </a:r>
          </a:p>
        </p:txBody>
      </p:sp>
      <p:sp>
        <p:nvSpPr>
          <p:cNvPr id="2" name="Rectangle 27">
            <a:extLst>
              <a:ext uri="{FF2B5EF4-FFF2-40B4-BE49-F238E27FC236}">
                <a16:creationId xmlns:a16="http://schemas.microsoft.com/office/drawing/2014/main" id="{FABACC5D-DCE3-0E82-E633-F18F63CE1447}"/>
              </a:ext>
            </a:extLst>
          </p:cNvPr>
          <p:cNvSpPr/>
          <p:nvPr/>
        </p:nvSpPr>
        <p:spPr>
          <a:xfrm>
            <a:off x="980663" y="4685132"/>
            <a:ext cx="4163788" cy="7487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4173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133" b="0" i="0" u="none" strike="noStrike" kern="1200" cap="none" spc="0" normalizeH="0" baseline="0" noProof="0" dirty="0">
                <a:ln>
                  <a:noFill/>
                </a:ln>
                <a:solidFill>
                  <a:srgbClr val="011627"/>
                </a:solidFill>
                <a:effectLst/>
                <a:uLnTx/>
                <a:uFillTx/>
                <a:latin typeface="Century Gothic" panose="020B0502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Вопросы?</a:t>
            </a:r>
            <a:endParaRPr kumimoji="0" lang="en" sz="2133" b="0" i="0" u="none" strike="noStrike" kern="1200" cap="none" spc="0" normalizeH="0" baseline="0" noProof="0" dirty="0">
              <a:ln>
                <a:noFill/>
              </a:ln>
              <a:solidFill>
                <a:srgbClr val="011627"/>
              </a:solidFill>
              <a:effectLst/>
              <a:uLnTx/>
              <a:uFillTx/>
              <a:latin typeface="Century Gothic" panose="020B0502020202020204" pitchFamily="34" charset="0"/>
              <a:ea typeface="Roboto Light" panose="02000000000000000000" pitchFamily="2" charset="0"/>
              <a:cs typeface="Arial" panose="020B0604020202020204" pitchFamily="34" charset="0"/>
            </a:endParaRPr>
          </a:p>
          <a:p>
            <a:pPr marL="0" marR="0" lvl="0" indent="0" algn="ctr" defTabSz="94173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133" b="1" i="0" u="none" strike="noStrike" kern="1200" cap="none" spc="0" normalizeH="0" baseline="0" noProof="0" dirty="0">
                <a:ln>
                  <a:noFill/>
                </a:ln>
                <a:solidFill>
                  <a:srgbClr val="011627"/>
                </a:solidFill>
                <a:effectLst/>
                <a:uLnTx/>
                <a:uFillTx/>
                <a:latin typeface="Century Gothic" panose="020B0502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7250489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Conector recto 12">
            <a:extLst>
              <a:ext uri="{FF2B5EF4-FFF2-40B4-BE49-F238E27FC236}">
                <a16:creationId xmlns:a16="http://schemas.microsoft.com/office/drawing/2014/main" id="{248F890C-1C51-4988-AD5B-BBD49965915B}"/>
              </a:ext>
            </a:extLst>
          </p:cNvPr>
          <p:cNvCxnSpPr>
            <a:cxnSpLocks/>
          </p:cNvCxnSpPr>
          <p:nvPr/>
        </p:nvCxnSpPr>
        <p:spPr>
          <a:xfrm>
            <a:off x="246000" y="0"/>
            <a:ext cx="0" cy="2889000"/>
          </a:xfrm>
          <a:prstGeom prst="line">
            <a:avLst/>
          </a:prstGeom>
          <a:ln w="28575" cap="rnd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Google Shape;93;p13">
            <a:extLst>
              <a:ext uri="{FF2B5EF4-FFF2-40B4-BE49-F238E27FC236}">
                <a16:creationId xmlns:a16="http://schemas.microsoft.com/office/drawing/2014/main" id="{2DA4E6FE-B260-4849-BEF5-AB2220969FBE}"/>
              </a:ext>
            </a:extLst>
          </p:cNvPr>
          <p:cNvSpPr txBox="1"/>
          <p:nvPr/>
        </p:nvSpPr>
        <p:spPr>
          <a:xfrm>
            <a:off x="392712" y="104296"/>
            <a:ext cx="9711870" cy="5909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0" i="0" u="none" strike="noStrike" kern="1200" cap="none" spc="0" normalizeH="0" baseline="0" noProof="0" dirty="0">
                <a:ln>
                  <a:noFill/>
                </a:ln>
                <a:solidFill>
                  <a:srgbClr val="2091FF"/>
                </a:solidFill>
                <a:effectLst/>
                <a:uLnTx/>
                <a:uFillTx/>
                <a:latin typeface="Tenor Sans"/>
                <a:ea typeface="+mn-ea"/>
                <a:cs typeface="+mn-cs"/>
                <a:sym typeface="Tenor Sans"/>
              </a:rPr>
              <a:t>Календарный учебный график на 2025-2026 уч. год</a:t>
            </a:r>
            <a:endParaRPr kumimoji="0" sz="800" b="0" i="0" u="none" strike="noStrike" kern="1200" cap="none" spc="0" normalizeH="0" baseline="0" noProof="0" dirty="0">
              <a:ln>
                <a:noFill/>
              </a:ln>
              <a:solidFill>
                <a:srgbClr val="2091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5" name="Google Shape;95;p13">
            <a:extLst>
              <a:ext uri="{FF2B5EF4-FFF2-40B4-BE49-F238E27FC236}">
                <a16:creationId xmlns:a16="http://schemas.microsoft.com/office/drawing/2014/main" id="{CAE8C62C-A325-4E8C-B19B-F589B2ACF9BF}"/>
              </a:ext>
            </a:extLst>
          </p:cNvPr>
          <p:cNvSpPr/>
          <p:nvPr/>
        </p:nvSpPr>
        <p:spPr>
          <a:xfrm>
            <a:off x="0" y="6386358"/>
            <a:ext cx="12192000" cy="471642"/>
          </a:xfrm>
          <a:custGeom>
            <a:avLst/>
            <a:gdLst/>
            <a:ahLst/>
            <a:cxnLst/>
            <a:rect l="l" t="t" r="r" b="b"/>
            <a:pathLst>
              <a:path w="8971816" h="504665" extrusionOk="0">
                <a:moveTo>
                  <a:pt x="0" y="0"/>
                </a:moveTo>
                <a:lnTo>
                  <a:pt x="8971816" y="0"/>
                </a:lnTo>
                <a:lnTo>
                  <a:pt x="8971816" y="504665"/>
                </a:lnTo>
                <a:lnTo>
                  <a:pt x="0" y="504665"/>
                </a:lnTo>
                <a:close/>
              </a:path>
            </a:pathLst>
          </a:custGeom>
          <a:solidFill>
            <a:srgbClr val="0C48BB"/>
          </a:solidFill>
          <a:ln>
            <a:noFill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6" name="Google Shape;98;p13">
            <a:extLst>
              <a:ext uri="{FF2B5EF4-FFF2-40B4-BE49-F238E27FC236}">
                <a16:creationId xmlns:a16="http://schemas.microsoft.com/office/drawing/2014/main" id="{4D8B39C1-A29D-4513-A060-022BDBA81EB7}"/>
              </a:ext>
            </a:extLst>
          </p:cNvPr>
          <p:cNvSpPr/>
          <p:nvPr/>
        </p:nvSpPr>
        <p:spPr>
          <a:xfrm>
            <a:off x="8178800" y="6243609"/>
            <a:ext cx="4013200" cy="223696"/>
          </a:xfrm>
          <a:custGeom>
            <a:avLst/>
            <a:gdLst/>
            <a:ahLst/>
            <a:cxnLst/>
            <a:rect l="l" t="t" r="r" b="b"/>
            <a:pathLst>
              <a:path w="1585462" h="88374" extrusionOk="0">
                <a:moveTo>
                  <a:pt x="0" y="0"/>
                </a:moveTo>
                <a:lnTo>
                  <a:pt x="1585462" y="0"/>
                </a:lnTo>
                <a:lnTo>
                  <a:pt x="1585462" y="88374"/>
                </a:lnTo>
                <a:lnTo>
                  <a:pt x="0" y="88374"/>
                </a:lnTo>
                <a:close/>
              </a:path>
            </a:pathLst>
          </a:custGeom>
          <a:solidFill>
            <a:srgbClr val="B4E3EF"/>
          </a:solidFill>
          <a:ln>
            <a:noFill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9305719A-9CC4-4111-A6F4-ABDB45F706A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06000" y="170164"/>
            <a:ext cx="1483925" cy="1143836"/>
          </a:xfrm>
          <a:prstGeom prst="rect">
            <a:avLst/>
          </a:prstGeom>
        </p:spPr>
      </p:pic>
      <p:cxnSp>
        <p:nvCxnSpPr>
          <p:cNvPr id="11" name="Conector recto 7">
            <a:extLst>
              <a:ext uri="{FF2B5EF4-FFF2-40B4-BE49-F238E27FC236}">
                <a16:creationId xmlns:a16="http://schemas.microsoft.com/office/drawing/2014/main" id="{D5BBF92D-8E8A-4F07-9CF6-F8283B786437}"/>
              </a:ext>
            </a:extLst>
          </p:cNvPr>
          <p:cNvCxnSpPr>
            <a:cxnSpLocks/>
          </p:cNvCxnSpPr>
          <p:nvPr/>
        </p:nvCxnSpPr>
        <p:spPr>
          <a:xfrm flipH="1">
            <a:off x="11977763" y="3294000"/>
            <a:ext cx="13237" cy="2766352"/>
          </a:xfrm>
          <a:prstGeom prst="line">
            <a:avLst/>
          </a:prstGeom>
          <a:ln w="25400" cap="rnd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AEDD691D-F9A2-0C2C-7D78-FB6E06275D9B}"/>
              </a:ext>
            </a:extLst>
          </p:cNvPr>
          <p:cNvSpPr txBox="1"/>
          <p:nvPr/>
        </p:nvSpPr>
        <p:spPr>
          <a:xfrm>
            <a:off x="9472634" y="2889000"/>
            <a:ext cx="2207491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Электронное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обучение и промежуточная аттестация в мае-июне в период ГИА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с организацией дежурных групп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8332" y="1160252"/>
            <a:ext cx="8905483" cy="44645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06556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Conector recto 12">
            <a:extLst>
              <a:ext uri="{FF2B5EF4-FFF2-40B4-BE49-F238E27FC236}">
                <a16:creationId xmlns:a16="http://schemas.microsoft.com/office/drawing/2014/main" id="{248F890C-1C51-4988-AD5B-BBD49965915B}"/>
              </a:ext>
            </a:extLst>
          </p:cNvPr>
          <p:cNvCxnSpPr>
            <a:cxnSpLocks/>
          </p:cNvCxnSpPr>
          <p:nvPr/>
        </p:nvCxnSpPr>
        <p:spPr>
          <a:xfrm>
            <a:off x="246000" y="0"/>
            <a:ext cx="0" cy="2889000"/>
          </a:xfrm>
          <a:prstGeom prst="line">
            <a:avLst/>
          </a:prstGeom>
          <a:ln w="28575" cap="rnd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Google Shape;93;p13">
            <a:extLst>
              <a:ext uri="{FF2B5EF4-FFF2-40B4-BE49-F238E27FC236}">
                <a16:creationId xmlns:a16="http://schemas.microsoft.com/office/drawing/2014/main" id="{2DA4E6FE-B260-4849-BEF5-AB2220969FBE}"/>
              </a:ext>
            </a:extLst>
          </p:cNvPr>
          <p:cNvSpPr txBox="1"/>
          <p:nvPr/>
        </p:nvSpPr>
        <p:spPr>
          <a:xfrm>
            <a:off x="392712" y="0"/>
            <a:ext cx="9711870" cy="5909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0" i="0" u="none" strike="noStrike" kern="1200" cap="none" spc="0" normalizeH="0" baseline="0" noProof="0" dirty="0">
                <a:ln>
                  <a:noFill/>
                </a:ln>
                <a:solidFill>
                  <a:srgbClr val="2091FF"/>
                </a:solidFill>
                <a:effectLst/>
                <a:uLnTx/>
                <a:uFillTx/>
                <a:latin typeface="Tenor Sans"/>
                <a:ea typeface="+mn-ea"/>
                <a:cs typeface="+mn-cs"/>
                <a:sym typeface="Tenor Sans"/>
              </a:rPr>
              <a:t>Календарный учебный график на 2025-2026 уч. год</a:t>
            </a:r>
            <a:endParaRPr kumimoji="0" sz="800" b="0" i="0" u="none" strike="noStrike" kern="1200" cap="none" spc="0" normalizeH="0" baseline="0" noProof="0" dirty="0">
              <a:ln>
                <a:noFill/>
              </a:ln>
              <a:solidFill>
                <a:srgbClr val="2091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5" name="Google Shape;95;p13">
            <a:extLst>
              <a:ext uri="{FF2B5EF4-FFF2-40B4-BE49-F238E27FC236}">
                <a16:creationId xmlns:a16="http://schemas.microsoft.com/office/drawing/2014/main" id="{CAE8C62C-A325-4E8C-B19B-F589B2ACF9BF}"/>
              </a:ext>
            </a:extLst>
          </p:cNvPr>
          <p:cNvSpPr/>
          <p:nvPr/>
        </p:nvSpPr>
        <p:spPr>
          <a:xfrm>
            <a:off x="0" y="6386358"/>
            <a:ext cx="12192000" cy="471642"/>
          </a:xfrm>
          <a:custGeom>
            <a:avLst/>
            <a:gdLst/>
            <a:ahLst/>
            <a:cxnLst/>
            <a:rect l="l" t="t" r="r" b="b"/>
            <a:pathLst>
              <a:path w="8971816" h="504665" extrusionOk="0">
                <a:moveTo>
                  <a:pt x="0" y="0"/>
                </a:moveTo>
                <a:lnTo>
                  <a:pt x="8971816" y="0"/>
                </a:lnTo>
                <a:lnTo>
                  <a:pt x="8971816" y="504665"/>
                </a:lnTo>
                <a:lnTo>
                  <a:pt x="0" y="504665"/>
                </a:lnTo>
                <a:close/>
              </a:path>
            </a:pathLst>
          </a:custGeom>
          <a:solidFill>
            <a:srgbClr val="0C48BB"/>
          </a:solidFill>
          <a:ln>
            <a:noFill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6" name="Google Shape;98;p13">
            <a:extLst>
              <a:ext uri="{FF2B5EF4-FFF2-40B4-BE49-F238E27FC236}">
                <a16:creationId xmlns:a16="http://schemas.microsoft.com/office/drawing/2014/main" id="{4D8B39C1-A29D-4513-A060-022BDBA81EB7}"/>
              </a:ext>
            </a:extLst>
          </p:cNvPr>
          <p:cNvSpPr/>
          <p:nvPr/>
        </p:nvSpPr>
        <p:spPr>
          <a:xfrm>
            <a:off x="8178800" y="6243609"/>
            <a:ext cx="4013200" cy="223696"/>
          </a:xfrm>
          <a:custGeom>
            <a:avLst/>
            <a:gdLst/>
            <a:ahLst/>
            <a:cxnLst/>
            <a:rect l="l" t="t" r="r" b="b"/>
            <a:pathLst>
              <a:path w="1585462" h="88374" extrusionOk="0">
                <a:moveTo>
                  <a:pt x="0" y="0"/>
                </a:moveTo>
                <a:lnTo>
                  <a:pt x="1585462" y="0"/>
                </a:lnTo>
                <a:lnTo>
                  <a:pt x="1585462" y="88374"/>
                </a:lnTo>
                <a:lnTo>
                  <a:pt x="0" y="88374"/>
                </a:lnTo>
                <a:close/>
              </a:path>
            </a:pathLst>
          </a:custGeom>
          <a:solidFill>
            <a:srgbClr val="B4E3EF"/>
          </a:solidFill>
          <a:ln>
            <a:noFill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9305719A-9CC4-4111-A6F4-ABDB45F706A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06000" y="170164"/>
            <a:ext cx="1483925" cy="1143836"/>
          </a:xfrm>
          <a:prstGeom prst="rect">
            <a:avLst/>
          </a:prstGeom>
        </p:spPr>
      </p:pic>
      <p:cxnSp>
        <p:nvCxnSpPr>
          <p:cNvPr id="11" name="Conector recto 7">
            <a:extLst>
              <a:ext uri="{FF2B5EF4-FFF2-40B4-BE49-F238E27FC236}">
                <a16:creationId xmlns:a16="http://schemas.microsoft.com/office/drawing/2014/main" id="{D5BBF92D-8E8A-4F07-9CF6-F8283B786437}"/>
              </a:ext>
            </a:extLst>
          </p:cNvPr>
          <p:cNvCxnSpPr>
            <a:cxnSpLocks/>
          </p:cNvCxnSpPr>
          <p:nvPr/>
        </p:nvCxnSpPr>
        <p:spPr>
          <a:xfrm flipH="1">
            <a:off x="11977763" y="3294000"/>
            <a:ext cx="13237" cy="2766352"/>
          </a:xfrm>
          <a:prstGeom prst="line">
            <a:avLst/>
          </a:prstGeom>
          <a:ln w="25400" cap="rnd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Рисунок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6103" y="953538"/>
            <a:ext cx="10101361" cy="48993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24696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Conector recto 12">
            <a:extLst>
              <a:ext uri="{FF2B5EF4-FFF2-40B4-BE49-F238E27FC236}">
                <a16:creationId xmlns:a16="http://schemas.microsoft.com/office/drawing/2014/main" id="{248F890C-1C51-4988-AD5B-BBD49965915B}"/>
              </a:ext>
            </a:extLst>
          </p:cNvPr>
          <p:cNvCxnSpPr>
            <a:cxnSpLocks/>
          </p:cNvCxnSpPr>
          <p:nvPr/>
        </p:nvCxnSpPr>
        <p:spPr>
          <a:xfrm>
            <a:off x="246000" y="0"/>
            <a:ext cx="0" cy="2889000"/>
          </a:xfrm>
          <a:prstGeom prst="line">
            <a:avLst/>
          </a:prstGeom>
          <a:ln w="28575" cap="rnd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Google Shape;93;p13">
            <a:extLst>
              <a:ext uri="{FF2B5EF4-FFF2-40B4-BE49-F238E27FC236}">
                <a16:creationId xmlns:a16="http://schemas.microsoft.com/office/drawing/2014/main" id="{2DA4E6FE-B260-4849-BEF5-AB2220969FBE}"/>
              </a:ext>
            </a:extLst>
          </p:cNvPr>
          <p:cNvSpPr txBox="1"/>
          <p:nvPr/>
        </p:nvSpPr>
        <p:spPr>
          <a:xfrm>
            <a:off x="8313236" y="2518403"/>
            <a:ext cx="3618345" cy="15511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srgbClr val="2091FF"/>
                </a:solidFill>
                <a:effectLst/>
                <a:uLnTx/>
                <a:uFillTx/>
                <a:latin typeface="Tenor Sans"/>
                <a:ea typeface="+mn-ea"/>
                <a:cs typeface="+mn-cs"/>
                <a:sym typeface="Tenor Sans"/>
              </a:rPr>
              <a:t>2. Календарный учебный график на 2025-2026 уч. год</a:t>
            </a:r>
          </a:p>
        </p:txBody>
      </p:sp>
      <p:sp>
        <p:nvSpPr>
          <p:cNvPr id="5" name="Google Shape;95;p13">
            <a:extLst>
              <a:ext uri="{FF2B5EF4-FFF2-40B4-BE49-F238E27FC236}">
                <a16:creationId xmlns:a16="http://schemas.microsoft.com/office/drawing/2014/main" id="{CAE8C62C-A325-4E8C-B19B-F589B2ACF9BF}"/>
              </a:ext>
            </a:extLst>
          </p:cNvPr>
          <p:cNvSpPr/>
          <p:nvPr/>
        </p:nvSpPr>
        <p:spPr>
          <a:xfrm>
            <a:off x="0" y="6386358"/>
            <a:ext cx="12192000" cy="471642"/>
          </a:xfrm>
          <a:custGeom>
            <a:avLst/>
            <a:gdLst/>
            <a:ahLst/>
            <a:cxnLst/>
            <a:rect l="l" t="t" r="r" b="b"/>
            <a:pathLst>
              <a:path w="8971816" h="504665" extrusionOk="0">
                <a:moveTo>
                  <a:pt x="0" y="0"/>
                </a:moveTo>
                <a:lnTo>
                  <a:pt x="8971816" y="0"/>
                </a:lnTo>
                <a:lnTo>
                  <a:pt x="8971816" y="504665"/>
                </a:lnTo>
                <a:lnTo>
                  <a:pt x="0" y="504665"/>
                </a:lnTo>
                <a:close/>
              </a:path>
            </a:pathLst>
          </a:custGeom>
          <a:solidFill>
            <a:srgbClr val="0C48BB"/>
          </a:solidFill>
          <a:ln>
            <a:noFill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6" name="Google Shape;98;p13">
            <a:extLst>
              <a:ext uri="{FF2B5EF4-FFF2-40B4-BE49-F238E27FC236}">
                <a16:creationId xmlns:a16="http://schemas.microsoft.com/office/drawing/2014/main" id="{4D8B39C1-A29D-4513-A060-022BDBA81EB7}"/>
              </a:ext>
            </a:extLst>
          </p:cNvPr>
          <p:cNvSpPr/>
          <p:nvPr/>
        </p:nvSpPr>
        <p:spPr>
          <a:xfrm>
            <a:off x="8178800" y="6243609"/>
            <a:ext cx="4013200" cy="223696"/>
          </a:xfrm>
          <a:custGeom>
            <a:avLst/>
            <a:gdLst/>
            <a:ahLst/>
            <a:cxnLst/>
            <a:rect l="l" t="t" r="r" b="b"/>
            <a:pathLst>
              <a:path w="1585462" h="88374" extrusionOk="0">
                <a:moveTo>
                  <a:pt x="0" y="0"/>
                </a:moveTo>
                <a:lnTo>
                  <a:pt x="1585462" y="0"/>
                </a:lnTo>
                <a:lnTo>
                  <a:pt x="1585462" y="88374"/>
                </a:lnTo>
                <a:lnTo>
                  <a:pt x="0" y="88374"/>
                </a:lnTo>
                <a:close/>
              </a:path>
            </a:pathLst>
          </a:custGeom>
          <a:solidFill>
            <a:srgbClr val="B4E3EF"/>
          </a:solidFill>
          <a:ln>
            <a:noFill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9305719A-9CC4-4111-A6F4-ABDB45F706A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61600" y="170164"/>
            <a:ext cx="1728325" cy="1332224"/>
          </a:xfrm>
          <a:prstGeom prst="rect">
            <a:avLst/>
          </a:prstGeom>
        </p:spPr>
      </p:pic>
      <p:cxnSp>
        <p:nvCxnSpPr>
          <p:cNvPr id="11" name="Conector recto 7">
            <a:extLst>
              <a:ext uri="{FF2B5EF4-FFF2-40B4-BE49-F238E27FC236}">
                <a16:creationId xmlns:a16="http://schemas.microsoft.com/office/drawing/2014/main" id="{D5BBF92D-8E8A-4F07-9CF6-F8283B786437}"/>
              </a:ext>
            </a:extLst>
          </p:cNvPr>
          <p:cNvCxnSpPr>
            <a:cxnSpLocks/>
          </p:cNvCxnSpPr>
          <p:nvPr/>
        </p:nvCxnSpPr>
        <p:spPr>
          <a:xfrm flipH="1">
            <a:off x="11977763" y="3294000"/>
            <a:ext cx="13237" cy="2766352"/>
          </a:xfrm>
          <a:prstGeom prst="line">
            <a:avLst/>
          </a:prstGeom>
          <a:ln w="25400" cap="rnd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3801" y="103041"/>
            <a:ext cx="7811476" cy="66025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08406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Conector recto 12">
            <a:extLst>
              <a:ext uri="{FF2B5EF4-FFF2-40B4-BE49-F238E27FC236}">
                <a16:creationId xmlns:a16="http://schemas.microsoft.com/office/drawing/2014/main" id="{248F890C-1C51-4988-AD5B-BBD49965915B}"/>
              </a:ext>
            </a:extLst>
          </p:cNvPr>
          <p:cNvCxnSpPr>
            <a:cxnSpLocks/>
          </p:cNvCxnSpPr>
          <p:nvPr/>
        </p:nvCxnSpPr>
        <p:spPr>
          <a:xfrm>
            <a:off x="246000" y="0"/>
            <a:ext cx="0" cy="2889000"/>
          </a:xfrm>
          <a:prstGeom prst="line">
            <a:avLst/>
          </a:prstGeom>
          <a:ln w="28575" cap="rnd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Google Shape;93;p13">
            <a:extLst>
              <a:ext uri="{FF2B5EF4-FFF2-40B4-BE49-F238E27FC236}">
                <a16:creationId xmlns:a16="http://schemas.microsoft.com/office/drawing/2014/main" id="{2DA4E6FE-B260-4849-BEF5-AB2220969FBE}"/>
              </a:ext>
            </a:extLst>
          </p:cNvPr>
          <p:cNvSpPr txBox="1"/>
          <p:nvPr/>
        </p:nvSpPr>
        <p:spPr>
          <a:xfrm>
            <a:off x="473530" y="71375"/>
            <a:ext cx="9711870" cy="5909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0" i="0" u="none" strike="noStrike" kern="1200" cap="none" spc="0" normalizeH="0" baseline="0" noProof="0" dirty="0">
                <a:ln>
                  <a:noFill/>
                </a:ln>
                <a:solidFill>
                  <a:srgbClr val="2091FF"/>
                </a:solidFill>
                <a:effectLst/>
                <a:uLnTx/>
                <a:uFillTx/>
                <a:latin typeface="Tenor Sans"/>
                <a:ea typeface="+mn-ea"/>
                <a:cs typeface="+mn-cs"/>
                <a:sym typeface="Tenor Sans"/>
              </a:rPr>
              <a:t>Календарный учебный график на 2025-2026 уч. год</a:t>
            </a:r>
          </a:p>
        </p:txBody>
      </p:sp>
      <p:sp>
        <p:nvSpPr>
          <p:cNvPr id="5" name="Google Shape;95;p13">
            <a:extLst>
              <a:ext uri="{FF2B5EF4-FFF2-40B4-BE49-F238E27FC236}">
                <a16:creationId xmlns:a16="http://schemas.microsoft.com/office/drawing/2014/main" id="{CAE8C62C-A325-4E8C-B19B-F589B2ACF9BF}"/>
              </a:ext>
            </a:extLst>
          </p:cNvPr>
          <p:cNvSpPr/>
          <p:nvPr/>
        </p:nvSpPr>
        <p:spPr>
          <a:xfrm>
            <a:off x="0" y="6386358"/>
            <a:ext cx="12192000" cy="471642"/>
          </a:xfrm>
          <a:custGeom>
            <a:avLst/>
            <a:gdLst/>
            <a:ahLst/>
            <a:cxnLst/>
            <a:rect l="l" t="t" r="r" b="b"/>
            <a:pathLst>
              <a:path w="8971816" h="504665" extrusionOk="0">
                <a:moveTo>
                  <a:pt x="0" y="0"/>
                </a:moveTo>
                <a:lnTo>
                  <a:pt x="8971816" y="0"/>
                </a:lnTo>
                <a:lnTo>
                  <a:pt x="8971816" y="504665"/>
                </a:lnTo>
                <a:lnTo>
                  <a:pt x="0" y="504665"/>
                </a:lnTo>
                <a:close/>
              </a:path>
            </a:pathLst>
          </a:custGeom>
          <a:solidFill>
            <a:srgbClr val="0C48BB"/>
          </a:solidFill>
          <a:ln>
            <a:noFill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6" name="Google Shape;98;p13">
            <a:extLst>
              <a:ext uri="{FF2B5EF4-FFF2-40B4-BE49-F238E27FC236}">
                <a16:creationId xmlns:a16="http://schemas.microsoft.com/office/drawing/2014/main" id="{4D8B39C1-A29D-4513-A060-022BDBA81EB7}"/>
              </a:ext>
            </a:extLst>
          </p:cNvPr>
          <p:cNvSpPr/>
          <p:nvPr/>
        </p:nvSpPr>
        <p:spPr>
          <a:xfrm>
            <a:off x="8178800" y="6243609"/>
            <a:ext cx="4013200" cy="223696"/>
          </a:xfrm>
          <a:custGeom>
            <a:avLst/>
            <a:gdLst/>
            <a:ahLst/>
            <a:cxnLst/>
            <a:rect l="l" t="t" r="r" b="b"/>
            <a:pathLst>
              <a:path w="1585462" h="88374" extrusionOk="0">
                <a:moveTo>
                  <a:pt x="0" y="0"/>
                </a:moveTo>
                <a:lnTo>
                  <a:pt x="1585462" y="0"/>
                </a:lnTo>
                <a:lnTo>
                  <a:pt x="1585462" y="88374"/>
                </a:lnTo>
                <a:lnTo>
                  <a:pt x="0" y="88374"/>
                </a:lnTo>
                <a:close/>
              </a:path>
            </a:pathLst>
          </a:custGeom>
          <a:solidFill>
            <a:srgbClr val="B4E3EF"/>
          </a:solidFill>
          <a:ln>
            <a:noFill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9305719A-9CC4-4111-A6F4-ABDB45F706A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06000" y="170164"/>
            <a:ext cx="1483925" cy="1143836"/>
          </a:xfrm>
          <a:prstGeom prst="rect">
            <a:avLst/>
          </a:prstGeom>
        </p:spPr>
      </p:pic>
      <p:cxnSp>
        <p:nvCxnSpPr>
          <p:cNvPr id="11" name="Conector recto 7">
            <a:extLst>
              <a:ext uri="{FF2B5EF4-FFF2-40B4-BE49-F238E27FC236}">
                <a16:creationId xmlns:a16="http://schemas.microsoft.com/office/drawing/2014/main" id="{D5BBF92D-8E8A-4F07-9CF6-F8283B786437}"/>
              </a:ext>
            </a:extLst>
          </p:cNvPr>
          <p:cNvCxnSpPr>
            <a:cxnSpLocks/>
          </p:cNvCxnSpPr>
          <p:nvPr/>
        </p:nvCxnSpPr>
        <p:spPr>
          <a:xfrm flipH="1">
            <a:off x="11977763" y="3294000"/>
            <a:ext cx="13237" cy="2766352"/>
          </a:xfrm>
          <a:prstGeom prst="line">
            <a:avLst/>
          </a:prstGeom>
          <a:ln w="25400" cap="rnd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3"/>
          <a:srcRect t="2904"/>
          <a:stretch/>
        </p:blipFill>
        <p:spPr>
          <a:xfrm>
            <a:off x="407029" y="739833"/>
            <a:ext cx="8879551" cy="56196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98470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B888B4A-7DCA-B9B3-B962-C91D55D6B4B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" name="Conector recto 7">
            <a:extLst>
              <a:ext uri="{FF2B5EF4-FFF2-40B4-BE49-F238E27FC236}">
                <a16:creationId xmlns:a16="http://schemas.microsoft.com/office/drawing/2014/main" id="{66F394D9-00A4-3CD7-DA7C-6B1C82156E1E}"/>
              </a:ext>
            </a:extLst>
          </p:cNvPr>
          <p:cNvCxnSpPr>
            <a:cxnSpLocks/>
          </p:cNvCxnSpPr>
          <p:nvPr/>
        </p:nvCxnSpPr>
        <p:spPr>
          <a:xfrm flipH="1">
            <a:off x="11977763" y="3550414"/>
            <a:ext cx="13237" cy="2766352"/>
          </a:xfrm>
          <a:prstGeom prst="line">
            <a:avLst/>
          </a:prstGeom>
          <a:ln w="25400" cap="rnd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" name="Conector recto 12">
            <a:extLst>
              <a:ext uri="{FF2B5EF4-FFF2-40B4-BE49-F238E27FC236}">
                <a16:creationId xmlns:a16="http://schemas.microsoft.com/office/drawing/2014/main" id="{10F6A831-2FAA-3C12-6FED-EBA1963E8BEE}"/>
              </a:ext>
            </a:extLst>
          </p:cNvPr>
          <p:cNvCxnSpPr>
            <a:cxnSpLocks/>
          </p:cNvCxnSpPr>
          <p:nvPr/>
        </p:nvCxnSpPr>
        <p:spPr>
          <a:xfrm>
            <a:off x="246000" y="0"/>
            <a:ext cx="0" cy="2889000"/>
          </a:xfrm>
          <a:prstGeom prst="line">
            <a:avLst/>
          </a:prstGeom>
          <a:ln w="28575" cap="rnd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Google Shape;93;p13">
            <a:extLst>
              <a:ext uri="{FF2B5EF4-FFF2-40B4-BE49-F238E27FC236}">
                <a16:creationId xmlns:a16="http://schemas.microsoft.com/office/drawing/2014/main" id="{21E6A908-1C9F-6C8F-39FA-1023D1B6DB5D}"/>
              </a:ext>
            </a:extLst>
          </p:cNvPr>
          <p:cNvSpPr txBox="1"/>
          <p:nvPr/>
        </p:nvSpPr>
        <p:spPr>
          <a:xfrm>
            <a:off x="413796" y="0"/>
            <a:ext cx="6521600" cy="7386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000" b="1" i="0" u="none" strike="noStrike" kern="1200" cap="none" spc="0" normalizeH="0" baseline="0" noProof="0" dirty="0">
                <a:ln>
                  <a:noFill/>
                </a:ln>
                <a:solidFill>
                  <a:srgbClr val="2091FF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  <a:sym typeface="Tenor Sans"/>
              </a:rPr>
              <a:t>Повестка</a:t>
            </a:r>
            <a:endParaRPr kumimoji="0" sz="1000" b="1" i="0" u="none" strike="noStrike" kern="1200" cap="none" spc="0" normalizeH="0" baseline="0" noProof="0" dirty="0">
              <a:ln>
                <a:noFill/>
              </a:ln>
              <a:solidFill>
                <a:srgbClr val="2091FF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5" name="Google Shape;95;p13">
            <a:extLst>
              <a:ext uri="{FF2B5EF4-FFF2-40B4-BE49-F238E27FC236}">
                <a16:creationId xmlns:a16="http://schemas.microsoft.com/office/drawing/2014/main" id="{545A7368-A221-66B5-681A-F905DBC85FF0}"/>
              </a:ext>
            </a:extLst>
          </p:cNvPr>
          <p:cNvSpPr/>
          <p:nvPr/>
        </p:nvSpPr>
        <p:spPr>
          <a:xfrm>
            <a:off x="0" y="6526858"/>
            <a:ext cx="12192000" cy="331142"/>
          </a:xfrm>
          <a:custGeom>
            <a:avLst/>
            <a:gdLst/>
            <a:ahLst/>
            <a:cxnLst/>
            <a:rect l="l" t="t" r="r" b="b"/>
            <a:pathLst>
              <a:path w="8971816" h="504665" extrusionOk="0">
                <a:moveTo>
                  <a:pt x="0" y="0"/>
                </a:moveTo>
                <a:lnTo>
                  <a:pt x="8971816" y="0"/>
                </a:lnTo>
                <a:lnTo>
                  <a:pt x="8971816" y="504665"/>
                </a:lnTo>
                <a:lnTo>
                  <a:pt x="0" y="504665"/>
                </a:lnTo>
                <a:close/>
              </a:path>
            </a:pathLst>
          </a:custGeom>
          <a:solidFill>
            <a:srgbClr val="2091FF"/>
          </a:solidFill>
          <a:ln>
            <a:noFill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6" name="Google Shape;98;p13">
            <a:extLst>
              <a:ext uri="{FF2B5EF4-FFF2-40B4-BE49-F238E27FC236}">
                <a16:creationId xmlns:a16="http://schemas.microsoft.com/office/drawing/2014/main" id="{94F5142B-8E47-B986-B3CD-7E5408792D9F}"/>
              </a:ext>
            </a:extLst>
          </p:cNvPr>
          <p:cNvSpPr/>
          <p:nvPr/>
        </p:nvSpPr>
        <p:spPr>
          <a:xfrm>
            <a:off x="8187592" y="6299182"/>
            <a:ext cx="4013200" cy="223696"/>
          </a:xfrm>
          <a:custGeom>
            <a:avLst/>
            <a:gdLst/>
            <a:ahLst/>
            <a:cxnLst/>
            <a:rect l="l" t="t" r="r" b="b"/>
            <a:pathLst>
              <a:path w="1585462" h="88374" extrusionOk="0">
                <a:moveTo>
                  <a:pt x="0" y="0"/>
                </a:moveTo>
                <a:lnTo>
                  <a:pt x="1585462" y="0"/>
                </a:lnTo>
                <a:lnTo>
                  <a:pt x="1585462" y="88374"/>
                </a:lnTo>
                <a:lnTo>
                  <a:pt x="0" y="88374"/>
                </a:ln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8" name="Объект 2">
            <a:extLst>
              <a:ext uri="{FF2B5EF4-FFF2-40B4-BE49-F238E27FC236}">
                <a16:creationId xmlns:a16="http://schemas.microsoft.com/office/drawing/2014/main" id="{3E9C2B48-34D9-EA34-3F23-EEEBFB9DF36E}"/>
              </a:ext>
            </a:extLst>
          </p:cNvPr>
          <p:cNvSpPr txBox="1">
            <a:spLocks/>
          </p:cNvSpPr>
          <p:nvPr/>
        </p:nvSpPr>
        <p:spPr>
          <a:xfrm>
            <a:off x="593286" y="777215"/>
            <a:ext cx="10190113" cy="5695177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AutoNum type="arabicPeriod"/>
              <a:tabLst/>
              <a:defRPr/>
            </a:pP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Формы получения образования.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AutoNum type="arabicPeriod"/>
              <a:tabLst/>
              <a:defRPr/>
            </a:pPr>
            <a:r>
              <a:rPr kumimoji="0" lang="ru-RU" sz="200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Календарный учебный график на 2025-2026 уч. год (начало, продолжительность, окончание учебного года; расписание звонков; расписание каникул).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AutoNum type="arabicPeriod"/>
              <a:tabLst/>
              <a:defRPr/>
            </a:pP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Организация занятий 01.09.2025, 02.09.2025.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AutoNum type="arabicPeriod"/>
              <a:tabLst/>
              <a:defRPr/>
            </a:pP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Классное руководство. Педагогический состав классов.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AutoNum type="arabicPeriod"/>
              <a:tabLst/>
              <a:defRPr/>
            </a:pP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Учебный план. План внеурочной занятости. 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AutoNum type="arabicPeriod"/>
              <a:tabLst/>
              <a:defRPr/>
            </a:pP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Расписание учебных занятий и внеурочной деятельности.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AutoNum type="arabicPeriod"/>
              <a:tabLst/>
              <a:defRPr/>
            </a:pP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Государственная итоговая аттестация. Диагностики (независимая экспертиза). 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AutoNum type="arabicPeriod"/>
              <a:tabLst/>
              <a:defRPr/>
            </a:pP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Учебники и учебные принадлежности.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AutoNum type="arabicPeriod"/>
              <a:tabLst/>
              <a:defRPr/>
            </a:pP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Дополнительное образование. Группы присмотра и ухода за детьми.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AutoNum type="arabicPeriod"/>
              <a:tabLst/>
              <a:defRPr/>
            </a:pP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Внешний вид.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AutoNum type="arabicPeriod"/>
              <a:tabLst/>
              <a:defRPr/>
            </a:pP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Стоимость питания. Льготное питание.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AutoNum type="arabicPeriod"/>
              <a:tabLst/>
              <a:defRPr/>
            </a:pP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Контакты и взаимодействие. Где посмотреть информацию?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AutoNum type="arabicPeriod"/>
              <a:tabLst/>
              <a:defRPr/>
            </a:pP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Ответы на вопросы.</a:t>
            </a: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D7D0029A-A4DE-4911-0B54-98145A9B393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06000" y="170164"/>
            <a:ext cx="1483925" cy="1143836"/>
          </a:xfrm>
          <a:prstGeom prst="rect">
            <a:avLst/>
          </a:prstGeom>
        </p:spPr>
      </p:pic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D4DD2FB9-E701-957D-4910-93B8368771C0}"/>
              </a:ext>
            </a:extLst>
          </p:cNvPr>
          <p:cNvSpPr/>
          <p:nvPr/>
        </p:nvSpPr>
        <p:spPr>
          <a:xfrm>
            <a:off x="11765734" y="6472392"/>
            <a:ext cx="346570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sym typeface="Century Gothic"/>
              </a:rPr>
              <a:t>1</a:t>
            </a:r>
            <a:endParaRPr kumimoji="0" lang="ru-RU" sz="22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821E108C-4B73-FC13-7A6D-1B727B08A93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98056" y="3777470"/>
            <a:ext cx="1794040" cy="23487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80060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Tema de Office">
  <a:themeElements>
    <a:clrScheme name="Personalizados 17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02FDA7"/>
      </a:accent1>
      <a:accent2>
        <a:srgbClr val="2091FF"/>
      </a:accent2>
      <a:accent3>
        <a:srgbClr val="6645CF"/>
      </a:accent3>
      <a:accent4>
        <a:srgbClr val="FB4B5E"/>
      </a:accent4>
      <a:accent5>
        <a:srgbClr val="FFA84E"/>
      </a:accent5>
      <a:accent6>
        <a:srgbClr val="E251E8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12936</TotalTime>
  <Words>3458</Words>
  <Application>Microsoft Office PowerPoint</Application>
  <PresentationFormat>Широкоэкранный</PresentationFormat>
  <Paragraphs>659</Paragraphs>
  <Slides>48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14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48</vt:i4>
      </vt:variant>
    </vt:vector>
  </HeadingPairs>
  <TitlesOfParts>
    <vt:vector size="63" baseType="lpstr">
      <vt:lpstr>Century Gothic</vt:lpstr>
      <vt:lpstr>-apple-system</vt:lpstr>
      <vt:lpstr>Verdana</vt:lpstr>
      <vt:lpstr>Roboto Th</vt:lpstr>
      <vt:lpstr>Assistant</vt:lpstr>
      <vt:lpstr>Tenor Sans</vt:lpstr>
      <vt:lpstr>Times New Roman</vt:lpstr>
      <vt:lpstr>Calibri Light</vt:lpstr>
      <vt:lpstr>Arial</vt:lpstr>
      <vt:lpstr>Roboto</vt:lpstr>
      <vt:lpstr>Calibri</vt:lpstr>
      <vt:lpstr>Cambria</vt:lpstr>
      <vt:lpstr>Segoe Script</vt:lpstr>
      <vt:lpstr>Roboto Light</vt:lpstr>
      <vt:lpstr>Tema de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Infographics  Super Kit</dc:title>
  <dc:creator>Yolanda Tamayo</dc:creator>
  <cp:lastModifiedBy>Куневская Людмила Викторовна</cp:lastModifiedBy>
  <cp:revision>328</cp:revision>
  <dcterms:created xsi:type="dcterms:W3CDTF">2020-05-04T08:49:58Z</dcterms:created>
  <dcterms:modified xsi:type="dcterms:W3CDTF">2025-08-27T14:38:46Z</dcterms:modified>
</cp:coreProperties>
</file>