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280" r:id="rId5"/>
    <p:sldId id="1276" r:id="rId6"/>
    <p:sldId id="1277" r:id="rId7"/>
    <p:sldId id="1314" r:id="rId8"/>
    <p:sldId id="1279" r:id="rId9"/>
    <p:sldId id="1281" r:id="rId10"/>
    <p:sldId id="1282" r:id="rId11"/>
    <p:sldId id="1284" r:id="rId12"/>
    <p:sldId id="1285" r:id="rId13"/>
    <p:sldId id="1286" r:id="rId14"/>
    <p:sldId id="1287" r:id="rId15"/>
    <p:sldId id="1288" r:id="rId16"/>
    <p:sldId id="1289" r:id="rId17"/>
    <p:sldId id="298" r:id="rId18"/>
    <p:sldId id="1273" r:id="rId19"/>
    <p:sldId id="1290" r:id="rId20"/>
    <p:sldId id="1291" r:id="rId21"/>
    <p:sldId id="1275" r:id="rId22"/>
    <p:sldId id="1292" r:id="rId23"/>
    <p:sldId id="1274" r:id="rId24"/>
    <p:sldId id="1293" r:id="rId25"/>
    <p:sldId id="1294" r:id="rId26"/>
    <p:sldId id="1295" r:id="rId27"/>
    <p:sldId id="1313" r:id="rId28"/>
    <p:sldId id="1306" r:id="rId29"/>
    <p:sldId id="1307" r:id="rId30"/>
    <p:sldId id="1308" r:id="rId31"/>
    <p:sldId id="1309" r:id="rId32"/>
    <p:sldId id="1310" r:id="rId33"/>
    <p:sldId id="1311" r:id="rId34"/>
    <p:sldId id="1312" r:id="rId35"/>
    <p:sldId id="1303" r:id="rId36"/>
    <p:sldId id="1265" r:id="rId37"/>
    <p:sldId id="1304" r:id="rId38"/>
    <p:sldId id="1305" r:id="rId39"/>
    <p:sldId id="1248" r:id="rId40"/>
  </p:sldIdLst>
  <p:sldSz cx="12192000" cy="6858000"/>
  <p:notesSz cx="6858000" cy="9144000"/>
  <p:embeddedFontLs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D1"/>
    <a:srgbClr val="2091FF"/>
    <a:srgbClr val="180A6C"/>
    <a:srgbClr val="110C7A"/>
    <a:srgbClr val="333F50"/>
    <a:srgbClr val="2B3646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426" y="108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16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16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16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/>
        </a:p>
      </dgm:t>
    </dgm:pt>
    <dgm:pt modelId="{982C74E9-47C9-4C4C-9F86-31F9B5166C63}">
      <dgm:prSet custT="1"/>
      <dgm:spPr/>
      <dgm:t>
        <a:bodyPr/>
        <a:lstStyle/>
        <a:p>
          <a:r>
            <a:rPr lang="ru-RU" sz="16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2014741"/>
          <a:ext cx="5174767" cy="4407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4. Директор</a:t>
          </a:r>
        </a:p>
      </dsp:txBody>
      <dsp:txXfrm>
        <a:off x="0" y="2014741"/>
        <a:ext cx="5174767" cy="440776"/>
      </dsp:txXfrm>
    </dsp:sp>
    <dsp:sp modelId="{5D443159-409F-4D4C-B352-3634D0AD881C}">
      <dsp:nvSpPr>
        <dsp:cNvPr id="0" name=""/>
        <dsp:cNvSpPr/>
      </dsp:nvSpPr>
      <dsp:spPr>
        <a:xfrm rot="10800000">
          <a:off x="0" y="1343439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3. Заместитель директора</a:t>
          </a:r>
        </a:p>
      </dsp:txBody>
      <dsp:txXfrm rot="10800000">
        <a:off x="0" y="1343439"/>
        <a:ext cx="5174767" cy="440488"/>
      </dsp:txXfrm>
    </dsp:sp>
    <dsp:sp modelId="{740737ED-D590-4A1B-B382-6162B61D3D04}">
      <dsp:nvSpPr>
        <dsp:cNvPr id="0" name=""/>
        <dsp:cNvSpPr/>
      </dsp:nvSpPr>
      <dsp:spPr>
        <a:xfrm rot="10800000">
          <a:off x="0" y="638302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2. Руководитель УК (ответственный за УВР)</a:t>
          </a:r>
        </a:p>
      </dsp:txBody>
      <dsp:txXfrm rot="10800000">
        <a:off x="0" y="638302"/>
        <a:ext cx="5174767" cy="440488"/>
      </dsp:txXfrm>
    </dsp:sp>
    <dsp:sp modelId="{E85A201D-1B63-4E9A-9359-EB350FEF04F9}">
      <dsp:nvSpPr>
        <dsp:cNvPr id="0" name=""/>
        <dsp:cNvSpPr/>
      </dsp:nvSpPr>
      <dsp:spPr>
        <a:xfrm rot="10800000">
          <a:off x="0" y="835"/>
          <a:ext cx="5174767" cy="67791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1. Классный руководитель</a:t>
          </a:r>
        </a:p>
      </dsp:txBody>
      <dsp:txXfrm rot="10800000">
        <a:off x="0" y="835"/>
        <a:ext cx="5174767" cy="44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duman@co627.ru" TargetMode="External"/><Relationship Id="rId13" Type="http://schemas.openxmlformats.org/officeDocument/2006/relationships/diagramLayout" Target="../diagrams/layout2.xml"/><Relationship Id="rId3" Type="http://schemas.openxmlformats.org/officeDocument/2006/relationships/hyperlink" Target="mailto:djavahidze@co627.ru" TargetMode="External"/><Relationship Id="rId7" Type="http://schemas.openxmlformats.org/officeDocument/2006/relationships/hyperlink" Target="mailto:davidova@co627.ru" TargetMode="External"/><Relationship Id="rId12" Type="http://schemas.openxmlformats.org/officeDocument/2006/relationships/diagramData" Target="../diagrams/data2.xml"/><Relationship Id="rId2" Type="http://schemas.openxmlformats.org/officeDocument/2006/relationships/hyperlink" Target="mailto:motylev@co627.ru" TargetMode="Externa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5" Type="http://schemas.openxmlformats.org/officeDocument/2006/relationships/diagramColors" Target="../diagrams/colors2.xm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Relationship Id="rId1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7" Type="http://schemas.openxmlformats.org/officeDocument/2006/relationships/hyperlink" Target="mailto:goranek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ulivitskaya@co627.ru" TargetMode="External"/><Relationship Id="rId5" Type="http://schemas.openxmlformats.org/officeDocument/2006/relationships/hyperlink" Target="mailto:kokorina@co627.ru" TargetMode="External"/><Relationship Id="rId4" Type="http://schemas.openxmlformats.org/officeDocument/2006/relationships/hyperlink" Target="mailto:kunevskaya@co627.ru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3 </a:t>
            </a:r>
            <a:r>
              <a:rPr lang="ru-RU" sz="2000" b="1" i="1" dirty="0"/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(2)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08222"/>
              </p:ext>
            </p:extLst>
          </p:nvPr>
        </p:nvGraphicFramePr>
        <p:xfrm>
          <a:off x="831605" y="1503486"/>
          <a:ext cx="10051712" cy="334850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4170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811545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10823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590230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667819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Параллель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Форма организации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Время начала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5290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УК1, ул. Дубининская,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ПРАЗДНИЧНАЯ ЛИНЕЙКА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УК2, ул. 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Все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08.30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377463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УК3, ул. Житная,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390718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УК4, пер. Стремянный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11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502629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УК5, ул. Люсиновская 31 стр.1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и 4 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09.00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07192" y="4895138"/>
            <a:ext cx="8794876" cy="13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классы: праздничный классный час в 8:30 </a:t>
            </a: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кабинет сообщит классный руководитель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840809" y="6070812"/>
            <a:ext cx="7088489" cy="43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на переменах весь день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8BA198-9426-4D31-9504-E8EED6CC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960" y="5009637"/>
            <a:ext cx="1972059" cy="12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2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1196347" y="1920343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1196347" y="1294765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6" name="Текст 11">
            <a:extLst>
              <a:ext uri="{FF2B5EF4-FFF2-40B4-BE49-F238E27FC236}">
                <a16:creationId xmlns:a16="http://schemas.microsoft.com/office/drawing/2014/main" id="{28540F23-028E-47ED-BE45-CFF56F3E93AF}"/>
              </a:ext>
            </a:extLst>
          </p:cNvPr>
          <p:cNvSpPr txBox="1">
            <a:spLocks/>
          </p:cNvSpPr>
          <p:nvPr/>
        </p:nvSpPr>
        <p:spPr>
          <a:xfrm>
            <a:off x="6653751" y="1262160"/>
            <a:ext cx="4092226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 классы</a:t>
            </a:r>
          </a:p>
        </p:txBody>
      </p:sp>
      <p:sp>
        <p:nvSpPr>
          <p:cNvPr id="27" name="Объект 12">
            <a:extLst>
              <a:ext uri="{FF2B5EF4-FFF2-40B4-BE49-F238E27FC236}">
                <a16:creationId xmlns:a16="http://schemas.microsoft.com/office/drawing/2014/main" id="{8D5FE3C6-C8E4-4D4D-A2C0-BBA00A6E4409}"/>
              </a:ext>
            </a:extLst>
          </p:cNvPr>
          <p:cNvSpPr txBox="1">
            <a:spLocks/>
          </p:cNvSpPr>
          <p:nvPr/>
        </p:nvSpPr>
        <p:spPr>
          <a:xfrm>
            <a:off x="6653751" y="1887737"/>
            <a:ext cx="5157787" cy="1890571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Торжественная линейка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урока (11 классы)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3775240" y="4028471"/>
            <a:ext cx="3967937" cy="625845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2-10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3775240" y="4666784"/>
            <a:ext cx="5157787" cy="1598243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3 урока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5968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06" y="4603463"/>
            <a:ext cx="3830586" cy="184372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3 и 6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273618" y="1539971"/>
            <a:ext cx="3509878" cy="11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3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690" y="4333904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4;p13">
            <a:extLst>
              <a:ext uri="{FF2B5EF4-FFF2-40B4-BE49-F238E27FC236}">
                <a16:creationId xmlns:a16="http://schemas.microsoft.com/office/drawing/2014/main" id="{6FFFEA43-D06F-459F-9D45-E64B909030B1}"/>
              </a:ext>
            </a:extLst>
          </p:cNvPr>
          <p:cNvSpPr txBox="1"/>
          <p:nvPr/>
        </p:nvSpPr>
        <p:spPr>
          <a:xfrm>
            <a:off x="4411236" y="1477076"/>
            <a:ext cx="5713270" cy="162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6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УК№1 (ул. Дубининская, д.42)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УК№5 (ул. Люсиновская, 31 стр.1)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5175335-6B7C-45B1-8D49-66E30B8EB06C}"/>
              </a:ext>
            </a:extLst>
          </p:cNvPr>
          <p:cNvCxnSpPr>
            <a:cxnSpLocks/>
          </p:cNvCxnSpPr>
          <p:nvPr/>
        </p:nvCxnSpPr>
        <p:spPr>
          <a:xfrm>
            <a:off x="3995530" y="1685965"/>
            <a:ext cx="0" cy="44961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2205" y="3056547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677075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98A0F-042A-4A71-BF30-4D02CEF43B97}"/>
              </a:ext>
            </a:extLst>
          </p:cNvPr>
          <p:cNvSpPr txBox="1"/>
          <p:nvPr/>
        </p:nvSpPr>
        <p:spPr>
          <a:xfrm>
            <a:off x="4454630" y="3099969"/>
            <a:ext cx="4545540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Выборы депутатов в Мосгордуму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3783496" y="3774493"/>
            <a:ext cx="7982238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589908" y="218082"/>
            <a:ext cx="97118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05787"/>
              </p:ext>
            </p:extLst>
          </p:nvPr>
        </p:nvGraphicFramePr>
        <p:xfrm>
          <a:off x="653569" y="1099219"/>
          <a:ext cx="10275819" cy="5101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64693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4785853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3425273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</a:tblGrid>
              <a:tr h="4251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Учебный корпус, кабинет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Болотская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Мария Сергеевна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Бобряшева</a:t>
                      </a:r>
                      <a:r>
                        <a:rPr lang="ru-RU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Полина Константиновна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Семенова Елена Александровна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Быкова Вера Павловна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№1,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317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Алмаева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Руслана Яковлевна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№2,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Хасанова Фаина Михайловна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305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Богданова Лариса Сергеевна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304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Шеина Мария Андреевна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066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Чернышева Татьяна Викторовна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81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3п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Мирошниченко Юлия Леонидовна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204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36753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Истранина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Екатерина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УК №5, </a:t>
                      </a:r>
                      <a:r>
                        <a:rPr kumimoji="0" lang="ru-RU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4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513984" y="160673"/>
            <a:ext cx="971187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38" y="60856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FFAF88-B85F-4C72-5262-E5EC01B9B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97" y="1286514"/>
            <a:ext cx="6661818" cy="4480619"/>
          </a:xfrm>
          <a:prstGeom prst="rect">
            <a:avLst/>
          </a:prstGeom>
        </p:spPr>
      </p:pic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2581274" y="236583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572654" y="2821855"/>
            <a:ext cx="4239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 26.08 по 31.08 классные руководители получат скрины с указанием ФИО учителей и количеством часов по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773873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14300"/>
            <a:ext cx="95059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64B7A87-77B9-4B39-B113-C8F11A5FF3DD}"/>
              </a:ext>
            </a:extLst>
          </p:cNvPr>
          <p:cNvCxnSpPr>
            <a:cxnSpLocks/>
          </p:cNvCxnSpPr>
          <p:nvPr/>
        </p:nvCxnSpPr>
        <p:spPr>
          <a:xfrm flipH="1">
            <a:off x="1" y="991846"/>
            <a:ext cx="12191999" cy="1455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>
            <a:extLst>
              <a:ext uri="{FF2B5EF4-FFF2-40B4-BE49-F238E27FC236}">
                <a16:creationId xmlns:a16="http://schemas.microsoft.com/office/drawing/2014/main" id="{9358654C-2247-41FA-823E-22C9DF5F1498}"/>
              </a:ext>
            </a:extLst>
          </p:cNvPr>
          <p:cNvCxnSpPr>
            <a:cxnSpLocks/>
          </p:cNvCxnSpPr>
          <p:nvPr/>
        </p:nvCxnSpPr>
        <p:spPr>
          <a:xfrm flipH="1">
            <a:off x="1" y="6586685"/>
            <a:ext cx="12191999" cy="145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5D928-CB48-230C-748D-8DC20A60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8" y="106333"/>
            <a:ext cx="6984539" cy="6645334"/>
          </a:xfrm>
          <a:prstGeom prst="rect">
            <a:avLst/>
          </a:prstGeom>
        </p:spPr>
      </p:pic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152CCD78-347B-1FD9-A479-532B31A03026}"/>
              </a:ext>
            </a:extLst>
          </p:cNvPr>
          <p:cNvSpPr/>
          <p:nvPr/>
        </p:nvSpPr>
        <p:spPr>
          <a:xfrm>
            <a:off x="2581274" y="1838873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C5206-6551-2DE4-123F-C0602BE1C238}"/>
              </a:ext>
            </a:extLst>
          </p:cNvPr>
          <p:cNvSpPr txBox="1"/>
          <p:nvPr/>
        </p:nvSpPr>
        <p:spPr>
          <a:xfrm>
            <a:off x="572654" y="2294893"/>
            <a:ext cx="4239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модульная реализация</a:t>
            </a:r>
          </a:p>
        </p:txBody>
      </p:sp>
      <p:sp>
        <p:nvSpPr>
          <p:cNvPr id="8" name="Google Shape;99;p13">
            <a:extLst>
              <a:ext uri="{FF2B5EF4-FFF2-40B4-BE49-F238E27FC236}">
                <a16:creationId xmlns:a16="http://schemas.microsoft.com/office/drawing/2014/main" id="{4F32DB46-6626-2651-74E8-CDB95B3BD9EF}"/>
              </a:ext>
            </a:extLst>
          </p:cNvPr>
          <p:cNvSpPr/>
          <p:nvPr/>
        </p:nvSpPr>
        <p:spPr>
          <a:xfrm>
            <a:off x="2581274" y="3652830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A026-2259-A4B4-ED32-2A768F77F3F5}"/>
              </a:ext>
            </a:extLst>
          </p:cNvPr>
          <p:cNvSpPr txBox="1"/>
          <p:nvPr/>
        </p:nvSpPr>
        <p:spPr>
          <a:xfrm>
            <a:off x="572654" y="4108850"/>
            <a:ext cx="4239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Возможна реализация через кружки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136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06.09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(1у – переход во 2у с 1.01.2025)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09.09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28.08 – вся начальная школа </a:t>
            </a:r>
          </a:p>
          <a:p>
            <a:pPr algn="just"/>
            <a:r>
              <a:rPr lang="ru-RU" sz="2400" i="1" dirty="0"/>
              <a:t>29.08 – УК №2 (5 – 11 классы)</a:t>
            </a:r>
          </a:p>
          <a:p>
            <a:pPr algn="just"/>
            <a:r>
              <a:rPr lang="ru-RU" sz="2400" i="1" dirty="0"/>
              <a:t>30.08 – УК №1 (5 – 11 классы)</a:t>
            </a:r>
          </a:p>
          <a:p>
            <a:pPr algn="just"/>
            <a:r>
              <a:rPr lang="ru-RU" sz="2400" i="1" dirty="0"/>
              <a:t>31.08 – УК №3; УК №4 (5 – 11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По итогам триместра / полугодия.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Система выставления отметки за триместр / полугодие: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«5» – от 4,6 до 5,0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«4» – от 3,6 до 4,59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             «3» – от 2,6 до 3,59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Независимые диагностики МЦКО (компьютерные и бланковые).</a:t>
            </a:r>
          </a:p>
          <a:p>
            <a:pPr marL="0" indent="0">
              <a:buNone/>
            </a:pPr>
            <a:r>
              <a:rPr lang="ru-RU" sz="2400" dirty="0">
                <a:latin typeface="Tenor Sans" panose="020B0604020202020204" charset="-52"/>
                <a:cs typeface="Assistant" panose="020B0604020202020204" charset="-79"/>
              </a:rPr>
              <a:t>При наличии за год н/а или «2» – академическая задолженность. При неустранении – условный перевод или повторное обучение в данном классе.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88183" y="22487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376216" y="4598022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376216" y="406884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3727615" y="1203264"/>
            <a:ext cx="424930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ОБЯЗАТЕЛЬНЫЕ НАПРАВЛЕНИЯ</a:t>
            </a:r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A28E5414-5DDD-45D6-B414-C554FEA37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941297"/>
              </p:ext>
            </p:extLst>
          </p:nvPr>
        </p:nvGraphicFramePr>
        <p:xfrm>
          <a:off x="407504" y="1709044"/>
          <a:ext cx="11002617" cy="41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539">
                  <a:extLst>
                    <a:ext uri="{9D8B030D-6E8A-4147-A177-3AD203B41FA5}">
                      <a16:colId xmlns:a16="http://schemas.microsoft.com/office/drawing/2014/main" val="810551231"/>
                    </a:ext>
                  </a:extLst>
                </a:gridCol>
                <a:gridCol w="3667539">
                  <a:extLst>
                    <a:ext uri="{9D8B030D-6E8A-4147-A177-3AD203B41FA5}">
                      <a16:colId xmlns:a16="http://schemas.microsoft.com/office/drawing/2014/main" val="3701765542"/>
                    </a:ext>
                  </a:extLst>
                </a:gridCol>
                <a:gridCol w="3667539">
                  <a:extLst>
                    <a:ext uri="{9D8B030D-6E8A-4147-A177-3AD203B41FA5}">
                      <a16:colId xmlns:a16="http://schemas.microsoft.com/office/drawing/2014/main" val="1744409676"/>
                    </a:ext>
                  </a:extLst>
                </a:gridCol>
              </a:tblGrid>
              <a:tr h="851643"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КЛАСС</a:t>
                      </a: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ПЛАТНО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(2200р. в месяц)</a:t>
                      </a:r>
                    </a:p>
                    <a:p>
                      <a:pPr algn="ctr"/>
                      <a:r>
                        <a:rPr lang="ru-RU" sz="2333" b="0" kern="1200" noProof="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33" b="1" kern="120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БЕСПЛАТНО</a:t>
                      </a:r>
                    </a:p>
                    <a:p>
                      <a:pPr algn="ctr"/>
                      <a:r>
                        <a:rPr lang="ru-RU" sz="2333" b="0" kern="1200" noProof="0" dirty="0">
                          <a:solidFill>
                            <a:schemeClr val="bg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1 раз в неделю</a:t>
                      </a:r>
                      <a:endParaRPr lang="ru-RU" sz="2333" b="1" kern="1200" dirty="0">
                        <a:solidFill>
                          <a:schemeClr val="bg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rgbClr val="1D6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0422"/>
                  </a:ext>
                </a:extLst>
              </a:tr>
              <a:tr h="963062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3Б, 3В, 3С, 3Д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Математический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«Робототехника (программирование)» </a:t>
                      </a:r>
                    </a:p>
                    <a:p>
                      <a:endParaRPr lang="ru-RU" sz="2333" b="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«Шахматы»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88077"/>
                  </a:ext>
                </a:extLst>
              </a:tr>
              <a:tr h="1279344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3У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Эффективная начальная школа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«Экспериментариум»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«Юный исследователь»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62357"/>
                  </a:ext>
                </a:extLst>
              </a:tr>
              <a:tr h="851643">
                <a:tc>
                  <a:txBody>
                    <a:bodyPr/>
                    <a:lstStyle/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3А,3Ж,3З</a:t>
                      </a:r>
                    </a:p>
                    <a:p>
                      <a:r>
                        <a:rPr lang="ru-RU" sz="2333" b="0" kern="120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Лингвистический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Английский язык «</a:t>
                      </a:r>
                      <a:r>
                        <a:rPr lang="en-US" sz="2333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ssistant" panose="020B0604020202020204" charset="-79"/>
                        </a:rPr>
                        <a:t>Dialogue</a:t>
                      </a: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33" b="0" kern="1200" noProof="0" dirty="0">
                          <a:solidFill>
                            <a:schemeClr val="tx1"/>
                          </a:solidFill>
                          <a:latin typeface="Tenor Sans" panose="020B0604020202020204" charset="-52"/>
                          <a:ea typeface="+mn-ea"/>
                          <a:cs typeface="Assistant" panose="020B0604020202020204" charset="-79"/>
                        </a:rPr>
                        <a:t>«Мастерская слова»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33" b="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73341" y="1424042"/>
            <a:ext cx="394216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БЮДЖЕТНЫЕ НАПРАВЛЕНИЯ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D1D48-9A59-4075-B463-E8BE10D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52" y="2952839"/>
            <a:ext cx="3160643" cy="3160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913819-B968-4F9C-B722-8ACC560301D0}"/>
              </a:ext>
            </a:extLst>
          </p:cNvPr>
          <p:cNvSpPr txBox="1"/>
          <p:nvPr/>
        </p:nvSpPr>
        <p:spPr>
          <a:xfrm>
            <a:off x="3162550" y="5827469"/>
            <a:ext cx="3451329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ПЛАТНЫЕ НАПРАВЛЕНИЯ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0D27DB6-8D5A-45C3-BC15-DEABC5792CAE}"/>
              </a:ext>
            </a:extLst>
          </p:cNvPr>
          <p:cNvSpPr/>
          <p:nvPr/>
        </p:nvSpPr>
        <p:spPr>
          <a:xfrm>
            <a:off x="7484165" y="5806101"/>
            <a:ext cx="1215887" cy="298584"/>
          </a:xfrm>
          <a:prstGeom prst="rightArrow">
            <a:avLst/>
          </a:prstGeom>
          <a:solidFill>
            <a:srgbClr val="180A6C"/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158911" y="2200054"/>
            <a:ext cx="503308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QR-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код на прейскурант ПДОУ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07BD7-E707-401B-B540-4C3E6BF69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5" y="2013504"/>
            <a:ext cx="5463208" cy="36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2179857" y="1409910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ЗАПИСЬ НА ДОПОЛНИТЕЛЬНОЕ ОБРАЗОВАНИЕ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967335"/>
            <a:ext cx="3428567" cy="923330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Найти интересующий кружок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276912" y="2967335"/>
            <a:ext cx="357614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961033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Отследить подписание договора со стороны школы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>
            <a:off x="3707296" y="3279913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>
            <a:off x="7975414" y="3293165"/>
            <a:ext cx="447261" cy="2782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94" y="1933130"/>
            <a:ext cx="2181225" cy="866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58952" y="4697156"/>
            <a:ext cx="116978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(после этого ребенок считается зачислен в кружок или секцию)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Расторжение договора на ПДОУ по заявлению (на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22186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63731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профильных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20.00,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18.00 до 19.00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27.08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386344" y="1148826"/>
            <a:ext cx="368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8207" y="1652673"/>
          <a:ext cx="10791609" cy="495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203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597203">
                  <a:extLst>
                    <a:ext uri="{9D8B030D-6E8A-4147-A177-3AD203B41FA5}">
                      <a16:colId xmlns:a16="http://schemas.microsoft.com/office/drawing/2014/main" val="2168054027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ФИО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enor Sans" panose="020B0604020202020204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Эрбис Аркадий Сергеевич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8-916-394-8258,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enor Sans" panose="020B0604020202020204"/>
                          <a:ea typeface="+mn-ea"/>
                          <a:cs typeface="+mn-cs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E0A8F9EA-6EC3-4C50-BBCE-164C20EF2E52}"/>
              </a:ext>
            </a:extLst>
          </p:cNvPr>
          <p:cNvSpPr/>
          <p:nvPr/>
        </p:nvSpPr>
        <p:spPr>
          <a:xfrm>
            <a:off x="7026965" y="2425148"/>
            <a:ext cx="119270" cy="10933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440154" y="315103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Группа продленного дня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Ориентировочная стоимость за месяц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20AF3-33F2-4DC6-9C81-5BB51E2A8029}"/>
              </a:ext>
            </a:extLst>
          </p:cNvPr>
          <p:cNvSpPr txBox="1"/>
          <p:nvPr/>
        </p:nvSpPr>
        <p:spPr>
          <a:xfrm>
            <a:off x="173341" y="1630105"/>
            <a:ext cx="6517902" cy="2492990"/>
          </a:xfrm>
          <a:prstGeom prst="rect">
            <a:avLst/>
          </a:prstGeom>
          <a:noFill/>
          <a:ln>
            <a:solidFill>
              <a:srgbClr val="1C54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Что включает в себя услуга: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досуга ребенка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Приготовление домашнего задания 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с учителем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прогулок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Организация питания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Охрана жизни и здоровья в указанный период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CFADEA9-12E1-45D6-88E4-A19B6BD65228}"/>
              </a:ext>
            </a:extLst>
          </p:cNvPr>
          <p:cNvSpPr/>
          <p:nvPr/>
        </p:nvSpPr>
        <p:spPr>
          <a:xfrm>
            <a:off x="7076661" y="1741416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ДО 15:30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15EBE89-B86C-4672-ACFD-5536EA1BD0A5}"/>
              </a:ext>
            </a:extLst>
          </p:cNvPr>
          <p:cNvSpPr/>
          <p:nvPr/>
        </p:nvSpPr>
        <p:spPr>
          <a:xfrm>
            <a:off x="7076661" y="3256278"/>
            <a:ext cx="2445026" cy="931765"/>
          </a:xfrm>
          <a:prstGeom prst="rightArrow">
            <a:avLst/>
          </a:prstGeom>
          <a:solidFill>
            <a:srgbClr val="2091FF"/>
          </a:solidFill>
          <a:ln>
            <a:solidFill>
              <a:srgbClr val="00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ДО 19:00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B1C50-627C-4F54-99B9-A8D7D5870C15}"/>
              </a:ext>
            </a:extLst>
          </p:cNvPr>
          <p:cNvSpPr txBox="1"/>
          <p:nvPr/>
        </p:nvSpPr>
        <p:spPr>
          <a:xfrm>
            <a:off x="9907105" y="1914910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4000 р.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F79B8-791C-4ED2-AB1E-DD12B3E752B6}"/>
              </a:ext>
            </a:extLst>
          </p:cNvPr>
          <p:cNvSpPr txBox="1"/>
          <p:nvPr/>
        </p:nvSpPr>
        <p:spPr>
          <a:xfrm>
            <a:off x="9907105" y="3430635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/>
                <a:ea typeface="+mn-ea"/>
                <a:cs typeface="+mn-cs"/>
              </a:rPr>
              <a:t>6700 р.</a:t>
            </a: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03F3A531-D015-4192-8EDE-54779CCCCA06}"/>
              </a:ext>
            </a:extLst>
          </p:cNvPr>
          <p:cNvSpPr/>
          <p:nvPr/>
        </p:nvSpPr>
        <p:spPr>
          <a:xfrm>
            <a:off x="11171583" y="1914910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id="{A9112E3E-268A-46D8-A28A-21156EF62505}"/>
              </a:ext>
            </a:extLst>
          </p:cNvPr>
          <p:cNvSpPr/>
          <p:nvPr/>
        </p:nvSpPr>
        <p:spPr>
          <a:xfrm>
            <a:off x="11171583" y="3439202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DBCC915F-6FCE-45D0-BFE2-C995DF028ADE}"/>
              </a:ext>
            </a:extLst>
          </p:cNvPr>
          <p:cNvSpPr/>
          <p:nvPr/>
        </p:nvSpPr>
        <p:spPr>
          <a:xfrm>
            <a:off x="7838051" y="6410654"/>
            <a:ext cx="167324" cy="1648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C2FE0C-8008-4305-9AF1-862D4BAD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83" y="333898"/>
            <a:ext cx="1833176" cy="72846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1E8374-B793-4B41-9F13-E0D886C8EAEB}"/>
              </a:ext>
            </a:extLst>
          </p:cNvPr>
          <p:cNvSpPr/>
          <p:nvPr/>
        </p:nvSpPr>
        <p:spPr>
          <a:xfrm>
            <a:off x="9312965" y="1221644"/>
            <a:ext cx="2445026" cy="652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B3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Стоимость за месяц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4CD1C-12B6-4B26-82D6-373C515A4265}"/>
              </a:ext>
            </a:extLst>
          </p:cNvPr>
          <p:cNvSpPr txBox="1"/>
          <p:nvPr/>
        </p:nvSpPr>
        <p:spPr>
          <a:xfrm>
            <a:off x="195280" y="4690962"/>
            <a:ext cx="92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576D7-C9B4-480D-8B10-8B5056FABC1B}"/>
              </a:ext>
            </a:extLst>
          </p:cNvPr>
          <p:cNvSpPr txBox="1"/>
          <p:nvPr/>
        </p:nvSpPr>
        <p:spPr>
          <a:xfrm>
            <a:off x="173341" y="5181476"/>
            <a:ext cx="10427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Информировать об отсутствии ребенка в ГПД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 3 дня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(в случае болезни ребенка –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 день заболевания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Оплата производится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 позднее 10-го числа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месяца, подлежащего к оплате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Перерасчет осуществляется по болезни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после предоставления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32573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Внешний вид обучающихся 1-4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650F1D-3E19-4581-BE15-FCA26B32ECA9}"/>
              </a:ext>
            </a:extLst>
          </p:cNvPr>
          <p:cNvSpPr/>
          <p:nvPr/>
        </p:nvSpPr>
        <p:spPr>
          <a:xfrm>
            <a:off x="173341" y="1561075"/>
            <a:ext cx="3543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Комплект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повседневной одежды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учащихся 1-4 классов: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– Мальчикам классический темный пиджак и брюки, рубашки светлых тонов, жилетки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- Девочкам сарафан, блузка светлого цвета, брюки, платья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0BEBE-60FA-48E8-BF15-A8151792F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7" b="5575"/>
          <a:stretch/>
        </p:blipFill>
        <p:spPr>
          <a:xfrm>
            <a:off x="3618397" y="1544380"/>
            <a:ext cx="2171700" cy="24113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8DFBC1-4F44-4A07-8062-391796CCDD68}"/>
              </a:ext>
            </a:extLst>
          </p:cNvPr>
          <p:cNvSpPr/>
          <p:nvPr/>
        </p:nvSpPr>
        <p:spPr>
          <a:xfrm>
            <a:off x="6401905" y="1503257"/>
            <a:ext cx="3449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Парадная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в дни проведения торжественных мероприятий. Состоит из повседневной школьной одежды, дополненной: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мальчиков белой рубашкой;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для девочек белой блузой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134454-3D87-496F-A022-F7B4AA3C0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" r="38283"/>
          <a:stretch/>
        </p:blipFill>
        <p:spPr>
          <a:xfrm>
            <a:off x="9876909" y="1561075"/>
            <a:ext cx="2141750" cy="22673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147283-BEB4-478C-BC94-84338F2B7CB0}"/>
              </a:ext>
            </a:extLst>
          </p:cNvPr>
          <p:cNvSpPr/>
          <p:nvPr/>
        </p:nvSpPr>
        <p:spPr>
          <a:xfrm>
            <a:off x="305905" y="45510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используется обучающимися на занятиях физической культуры или спортом. Спортивная форма включает футболку, спортивные  шорты или спортивные брюки, спортивную обувь. Форма должна соответствовать погоде и месту проведения физкультурных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занятий.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2BDC58-AA73-4138-898C-B6F60A729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61" y="4412892"/>
            <a:ext cx="1816059" cy="20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383027" y="1390594"/>
            <a:ext cx="9694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Бесплатные завтраки всем обучающимся 1-4 классов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1-4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383027" y="5628304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1"/>
            <a:ext cx="10789252" cy="27863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2024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- 240,68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- 150,67 руб.(завтрак), 284,58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1) 1-4 кл. - 246,78 руб.(обед).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2) 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173341" y="4552708"/>
            <a:ext cx="947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472392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5EEB6E9-8C17-9145-87F8-7B27BCF4F2D3}"/>
              </a:ext>
            </a:extLst>
          </p:cNvPr>
          <p:cNvCxnSpPr>
            <a:cxnSpLocks/>
          </p:cNvCxnSpPr>
          <p:nvPr/>
        </p:nvCxnSpPr>
        <p:spPr>
          <a:xfrm>
            <a:off x="0" y="1025333"/>
            <a:ext cx="12192000" cy="0"/>
          </a:xfrm>
          <a:prstGeom prst="line">
            <a:avLst/>
          </a:prstGeom>
          <a:ln>
            <a:solidFill>
              <a:schemeClr val="bg2">
                <a:lumMod val="6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0D054A1-820F-1D47-87C9-77F08DC5C9D5}"/>
              </a:ext>
            </a:extLst>
          </p:cNvPr>
          <p:cNvCxnSpPr>
            <a:cxnSpLocks/>
          </p:cNvCxnSpPr>
          <p:nvPr/>
        </p:nvCxnSpPr>
        <p:spPr>
          <a:xfrm>
            <a:off x="0" y="6474193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D8D9994C-0662-49A6-B530-7BA48A577C63}"/>
              </a:ext>
            </a:extLst>
          </p:cNvPr>
          <p:cNvSpPr txBox="1"/>
          <p:nvPr/>
        </p:nvSpPr>
        <p:spPr>
          <a:xfrm>
            <a:off x="1911927" y="173843"/>
            <a:ext cx="755570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Контакты и взаимодействие</a:t>
            </a:r>
            <a:endParaRPr sz="9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046254"/>
              </p:ext>
            </p:extLst>
          </p:nvPr>
        </p:nvGraphicFramePr>
        <p:xfrm>
          <a:off x="156000" y="967848"/>
          <a:ext cx="11880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Мотылев Артем Дмитриевич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2"/>
                        </a:rPr>
                        <a:t>motylev@co627.ru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Джавахидзе</a:t>
                      </a:r>
                      <a:r>
                        <a:rPr lang="ru-RU" dirty="0"/>
                        <a:t> Лаура Борисовна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3"/>
                        </a:rPr>
                        <a:t>djavahidze@co627.ru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Терещенко Ирина Михайловна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Алхазова</a:t>
                      </a:r>
                      <a:r>
                        <a:rPr lang="ru-RU" dirty="0"/>
                        <a:t> Анна Андреевна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Вегеро</a:t>
                      </a:r>
                      <a:r>
                        <a:rPr lang="ru-RU" dirty="0"/>
                        <a:t> Алла Владимировна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6"/>
                        </a:rPr>
                        <a:t>vegero@co627.ru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Ответственный за учебную работу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Давыдова</a:t>
                      </a:r>
                      <a:r>
                        <a:rPr lang="ru-RU" baseline="0" dirty="0"/>
                        <a:t> Татьяна Анатольевна</a:t>
                      </a:r>
                    </a:p>
                    <a:p>
                      <a:pPr algn="ctr"/>
                      <a:r>
                        <a:rPr lang="en-US" sz="1400" dirty="0">
                          <a:hlinkClick r:id="rId7"/>
                        </a:rPr>
                        <a:t>davidova@co627.ru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Думан</a:t>
                      </a:r>
                      <a:r>
                        <a:rPr lang="ru-RU" dirty="0"/>
                        <a:t> Марина Михайловна</a:t>
                      </a:r>
                    </a:p>
                    <a:p>
                      <a:pPr algn="ctr"/>
                      <a:r>
                        <a:rPr lang="en-US" sz="1600" dirty="0">
                          <a:hlinkClick r:id="rId8"/>
                        </a:rPr>
                        <a:t>duman@co627.ru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Прилепа Юлия Васильевна</a:t>
                      </a:r>
                    </a:p>
                    <a:p>
                      <a:pPr algn="ctr"/>
                      <a:r>
                        <a:rPr lang="en-US" sz="1600" dirty="0">
                          <a:hlinkClick r:id="rId9"/>
                        </a:rPr>
                        <a:t>prilepa@co627.ru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Князькина Мария Александровна</a:t>
                      </a:r>
                    </a:p>
                    <a:p>
                      <a:pPr algn="ctr"/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Мельчугова</a:t>
                      </a:r>
                      <a:r>
                        <a:rPr lang="ru-RU" dirty="0"/>
                        <a:t> Марина Петровна</a:t>
                      </a:r>
                    </a:p>
                    <a:p>
                      <a:pPr algn="ctr"/>
                      <a:r>
                        <a:rPr lang="en-US" sz="1200" dirty="0">
                          <a:hlinkClick r:id="rId11"/>
                        </a:rPr>
                        <a:t>melchugova@co627.ru</a:t>
                      </a:r>
                      <a:r>
                        <a:rPr lang="ru-RU" sz="1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127199"/>
              </p:ext>
            </p:extLst>
          </p:nvPr>
        </p:nvGraphicFramePr>
        <p:xfrm>
          <a:off x="336234" y="4104000"/>
          <a:ext cx="5174767" cy="24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6253920" y="4049835"/>
            <a:ext cx="5402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Любые вопросы, обращения, жалобы</a:t>
            </a:r>
          </a:p>
          <a:p>
            <a:pPr algn="ctr"/>
            <a:r>
              <a:rPr lang="ru-RU" sz="2000" dirty="0"/>
              <a:t>во внешние структуры (включая соцсети)</a:t>
            </a:r>
          </a:p>
          <a:p>
            <a:pPr algn="ctr"/>
            <a:r>
              <a:rPr lang="ru-RU" sz="2000" dirty="0"/>
              <a:t>возвращаются в школу.</a:t>
            </a:r>
          </a:p>
          <a:p>
            <a:pPr algn="ct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423290" y="5392596"/>
            <a:ext cx="506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Дубининская, 42, </a:t>
            </a:r>
            <a:r>
              <a:rPr lang="ru-RU" sz="2400" b="1" dirty="0" err="1"/>
              <a:t>каб</a:t>
            </a:r>
            <a:r>
              <a:rPr lang="ru-RU" sz="2400" b="1" dirty="0"/>
              <a:t>. 116 – </a:t>
            </a:r>
          </a:p>
          <a:p>
            <a:pPr algn="ctr"/>
            <a:r>
              <a:rPr lang="ru-RU" sz="2400" dirty="0"/>
              <a:t>документы, личные дела,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12230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корпуса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32008"/>
              </p:ext>
            </p:extLst>
          </p:nvPr>
        </p:nvGraphicFramePr>
        <p:xfrm>
          <a:off x="381001" y="1759436"/>
          <a:ext cx="11524672" cy="4069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5142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655589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093613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1032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035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Электронная почта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Павлюченко Людмила Васильевна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r>
                        <a:rPr lang="ru-RU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879848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Куневская</a:t>
                      </a:r>
                      <a:r>
                        <a:rPr lang="ru-RU" b="1" dirty="0"/>
                        <a:t> Людмила Викторовна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качества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/>
                        <a:t>Кокорина Мария Владиславовна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kokorina@co627.ru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8-966-084-77-99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48297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Гуливицкая</a:t>
                      </a:r>
                      <a:r>
                        <a:rPr lang="ru-RU" b="1" dirty="0"/>
                        <a:t> Марианна Вячеславовна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gulivitskaya@co627.ru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just"/>
                      <a:r>
                        <a:rPr lang="ru-RU" b="1" dirty="0" err="1"/>
                        <a:t>Горанёк</a:t>
                      </a:r>
                      <a:r>
                        <a:rPr lang="ru-RU" b="1" dirty="0"/>
                        <a:t> Елена Анатольевна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goranek@co627.ru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499- 235-71-44 (доб. 1214)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88DD6-C631-6967-88D0-BEEA0E8D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2" y="823884"/>
            <a:ext cx="9163050" cy="541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67272" y="4395859"/>
            <a:ext cx="2207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в мае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64B98D-528B-D114-CE3A-BC3C3C21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4" y="979055"/>
            <a:ext cx="10341955" cy="4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3" y="0"/>
            <a:ext cx="6249933" cy="681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2024-2025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9C014-2563-EFE7-4FEF-EBF998F2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27" y="629446"/>
            <a:ext cx="8934075" cy="57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93286" y="777215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2024-2025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02.09.2024, 03.09.2024, 06.09.2024.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56" y="3777470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12692</TotalTime>
  <Words>2759</Words>
  <Application>Microsoft Office PowerPoint</Application>
  <PresentationFormat>Широкоэкранный</PresentationFormat>
  <Paragraphs>505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3" baseType="lpstr">
      <vt:lpstr>Century Gothic</vt:lpstr>
      <vt:lpstr>Roboto Light</vt:lpstr>
      <vt:lpstr>Verdana</vt:lpstr>
      <vt:lpstr>-apple-system</vt:lpstr>
      <vt:lpstr>Wingdings</vt:lpstr>
      <vt:lpstr>Roboto Th</vt:lpstr>
      <vt:lpstr>Assistant</vt:lpstr>
      <vt:lpstr>Tenor Sans</vt:lpstr>
      <vt:lpstr>Times New Roman</vt:lpstr>
      <vt:lpstr>Calibri Light</vt:lpstr>
      <vt:lpstr>Arial</vt:lpstr>
      <vt:lpstr>Roboto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308</cp:revision>
  <dcterms:created xsi:type="dcterms:W3CDTF">2020-05-04T08:49:58Z</dcterms:created>
  <dcterms:modified xsi:type="dcterms:W3CDTF">2024-08-27T07:37:14Z</dcterms:modified>
</cp:coreProperties>
</file>