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280" r:id="rId5"/>
    <p:sldId id="1276" r:id="rId6"/>
    <p:sldId id="1277" r:id="rId7"/>
    <p:sldId id="1278" r:id="rId8"/>
    <p:sldId id="1279" r:id="rId9"/>
    <p:sldId id="1281" r:id="rId10"/>
    <p:sldId id="1282" r:id="rId11"/>
    <p:sldId id="1284" r:id="rId12"/>
    <p:sldId id="1285" r:id="rId13"/>
    <p:sldId id="1286" r:id="rId14"/>
    <p:sldId id="1287" r:id="rId15"/>
    <p:sldId id="1288" r:id="rId16"/>
    <p:sldId id="1289" r:id="rId17"/>
    <p:sldId id="298" r:id="rId18"/>
    <p:sldId id="1273" r:id="rId19"/>
    <p:sldId id="1290" r:id="rId20"/>
    <p:sldId id="1291" r:id="rId21"/>
    <p:sldId id="1275" r:id="rId22"/>
    <p:sldId id="1292" r:id="rId23"/>
    <p:sldId id="1274" r:id="rId24"/>
    <p:sldId id="1293" r:id="rId25"/>
    <p:sldId id="1294" r:id="rId26"/>
    <p:sldId id="1295" r:id="rId27"/>
    <p:sldId id="1306" r:id="rId28"/>
    <p:sldId id="1307" r:id="rId29"/>
    <p:sldId id="1308" r:id="rId30"/>
    <p:sldId id="1309" r:id="rId31"/>
    <p:sldId id="1310" r:id="rId32"/>
    <p:sldId id="1283" r:id="rId33"/>
    <p:sldId id="1303" r:id="rId34"/>
    <p:sldId id="1265" r:id="rId35"/>
    <p:sldId id="1304" r:id="rId36"/>
    <p:sldId id="1305" r:id="rId37"/>
    <p:sldId id="1248" r:id="rId38"/>
  </p:sldIdLst>
  <p:sldSz cx="12192000" cy="6858000"/>
  <p:notesSz cx="6858000" cy="9144000"/>
  <p:embeddedFontLs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D1"/>
    <a:srgbClr val="2091FF"/>
    <a:srgbClr val="180A6C"/>
    <a:srgbClr val="110C7A"/>
    <a:srgbClr val="333F50"/>
    <a:srgbClr val="2B3646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3"/>
    <p:restoredTop sz="96405"/>
  </p:normalViewPr>
  <p:slideViewPr>
    <p:cSldViewPr snapToGrid="0" snapToObjects="1">
      <p:cViewPr varScale="1">
        <p:scale>
          <a:sx n="83" d="100"/>
          <a:sy n="83" d="100"/>
        </p:scale>
        <p:origin x="955" y="77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16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16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16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/>
        </a:p>
      </dgm:t>
    </dgm:pt>
    <dgm:pt modelId="{982C74E9-47C9-4C4C-9F86-31F9B5166C63}">
      <dgm:prSet custT="1"/>
      <dgm:spPr/>
      <dgm:t>
        <a:bodyPr/>
        <a:lstStyle/>
        <a:p>
          <a:r>
            <a:rPr lang="ru-RU" sz="16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</dgm:pt>
  </dgm:ptLst>
  <dgm:cxnLst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2014741"/>
          <a:ext cx="5174767" cy="440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4. Директор</a:t>
          </a:r>
        </a:p>
      </dsp:txBody>
      <dsp:txXfrm>
        <a:off x="0" y="2014741"/>
        <a:ext cx="5174767" cy="440776"/>
      </dsp:txXfrm>
    </dsp:sp>
    <dsp:sp modelId="{5D443159-409F-4D4C-B352-3634D0AD881C}">
      <dsp:nvSpPr>
        <dsp:cNvPr id="0" name=""/>
        <dsp:cNvSpPr/>
      </dsp:nvSpPr>
      <dsp:spPr>
        <a:xfrm rot="10800000">
          <a:off x="0" y="1343439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3. Заместитель директора</a:t>
          </a:r>
        </a:p>
      </dsp:txBody>
      <dsp:txXfrm rot="10800000">
        <a:off x="0" y="1343439"/>
        <a:ext cx="5174767" cy="440488"/>
      </dsp:txXfrm>
    </dsp:sp>
    <dsp:sp modelId="{740737ED-D590-4A1B-B382-6162B61D3D04}">
      <dsp:nvSpPr>
        <dsp:cNvPr id="0" name=""/>
        <dsp:cNvSpPr/>
      </dsp:nvSpPr>
      <dsp:spPr>
        <a:xfrm rot="10800000">
          <a:off x="0" y="638302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2. Руководитель УК (ответственный за УВР)</a:t>
          </a:r>
        </a:p>
      </dsp:txBody>
      <dsp:txXfrm rot="10800000">
        <a:off x="0" y="638302"/>
        <a:ext cx="5174767" cy="440488"/>
      </dsp:txXfrm>
    </dsp:sp>
    <dsp:sp modelId="{E85A201D-1B63-4E9A-9359-EB350FEF04F9}">
      <dsp:nvSpPr>
        <dsp:cNvPr id="0" name=""/>
        <dsp:cNvSpPr/>
      </dsp:nvSpPr>
      <dsp:spPr>
        <a:xfrm rot="10800000">
          <a:off x="0" y="835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1. Классный руководитель</a:t>
          </a:r>
        </a:p>
      </dsp:txBody>
      <dsp:txXfrm rot="10800000">
        <a:off x="0" y="835"/>
        <a:ext cx="5174767" cy="440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33.gif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prilepa@co627.ru" TargetMode="External"/><Relationship Id="rId13" Type="http://schemas.openxmlformats.org/officeDocument/2006/relationships/diagramQuickStyle" Target="../diagrams/quickStyle2.xml"/><Relationship Id="rId3" Type="http://schemas.openxmlformats.org/officeDocument/2006/relationships/hyperlink" Target="mailto:djavahidze@co627.ru" TargetMode="External"/><Relationship Id="rId7" Type="http://schemas.openxmlformats.org/officeDocument/2006/relationships/hyperlink" Target="mailto:duman@co627.ru" TargetMode="External"/><Relationship Id="rId12" Type="http://schemas.openxmlformats.org/officeDocument/2006/relationships/diagramLayout" Target="../diagrams/layout2.xml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vegero@co627.ru" TargetMode="External"/><Relationship Id="rId11" Type="http://schemas.openxmlformats.org/officeDocument/2006/relationships/diagramData" Target="../diagrams/data2.xml"/><Relationship Id="rId5" Type="http://schemas.openxmlformats.org/officeDocument/2006/relationships/hyperlink" Target="mailto:alhazova@co627.ru" TargetMode="External"/><Relationship Id="rId15" Type="http://schemas.microsoft.com/office/2007/relationships/diagramDrawing" Target="../diagrams/drawing2.xml"/><Relationship Id="rId10" Type="http://schemas.openxmlformats.org/officeDocument/2006/relationships/hyperlink" Target="mailto:melchugov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knyazkina@co627.ru" TargetMode="External"/><Relationship Id="rId14" Type="http://schemas.openxmlformats.org/officeDocument/2006/relationships/diagramColors" Target="../diagrams/colors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7" Type="http://schemas.openxmlformats.org/officeDocument/2006/relationships/hyperlink" Target="mailto:goranek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gulivitskaya@co627.ru" TargetMode="External"/><Relationship Id="rId5" Type="http://schemas.openxmlformats.org/officeDocument/2006/relationships/hyperlink" Target="mailto:kokorina@co627.ru" TargetMode="External"/><Relationship Id="rId4" Type="http://schemas.openxmlformats.org/officeDocument/2006/relationships/hyperlink" Target="mailto:kunevskaya@co627.ru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5 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(2)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/>
        </p:nvGraphicFramePr>
        <p:xfrm>
          <a:off x="831605" y="1630671"/>
          <a:ext cx="10051712" cy="284529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4170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811545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10823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590230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667819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Параллель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Форма организации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Время начала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5290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УК1, ул. Дубининская,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ПРАЗДНИЧНАЯ ЛИНЕЙКА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УК2, ул. 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Все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08.30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УК3, ул. Житная,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390718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УК4, пер. Стремянный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502629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УК5, ул. Люсиновская 31 стр.1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4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2313216" y="4449176"/>
            <a:ext cx="7088489" cy="13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классы: праздничный классный час в 8:30 </a:t>
            </a:r>
            <a:endParaRPr kumimoji="0" lang="en-US" sz="2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кабинет сообщит классный руководитель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2790295" y="5740902"/>
            <a:ext cx="7088489" cy="43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на переменах весь день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8BA198-9426-4D31-9504-E8EED6CC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150" y="4506771"/>
            <a:ext cx="2781870" cy="172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2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1196347" y="1920343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1196347" y="1294765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28540F23-028E-47ED-BE45-CFF56F3E93AF}"/>
              </a:ext>
            </a:extLst>
          </p:cNvPr>
          <p:cNvSpPr txBox="1">
            <a:spLocks/>
          </p:cNvSpPr>
          <p:nvPr/>
        </p:nvSpPr>
        <p:spPr>
          <a:xfrm>
            <a:off x="6653751" y="1262160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 классы</a:t>
            </a:r>
          </a:p>
        </p:txBody>
      </p:sp>
      <p:sp>
        <p:nvSpPr>
          <p:cNvPr id="27" name="Объект 12">
            <a:extLst>
              <a:ext uri="{FF2B5EF4-FFF2-40B4-BE49-F238E27FC236}">
                <a16:creationId xmlns:a16="http://schemas.microsoft.com/office/drawing/2014/main" id="{8D5FE3C6-C8E4-4D4D-A2C0-BBA00A6E4409}"/>
              </a:ext>
            </a:extLst>
          </p:cNvPr>
          <p:cNvSpPr txBox="1">
            <a:spLocks/>
          </p:cNvSpPr>
          <p:nvPr/>
        </p:nvSpPr>
        <p:spPr>
          <a:xfrm>
            <a:off x="6653751" y="1887737"/>
            <a:ext cx="5157787" cy="1890571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урока (11 классы)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3775240" y="4028471"/>
            <a:ext cx="3967937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2-10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3775240" y="4666784"/>
            <a:ext cx="5157787" cy="1598243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3 урока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5968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06" y="4603463"/>
            <a:ext cx="3830586" cy="18437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3 и 6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273618" y="1539971"/>
            <a:ext cx="3165321" cy="11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3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90" y="4333904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4;p13">
            <a:extLst>
              <a:ext uri="{FF2B5EF4-FFF2-40B4-BE49-F238E27FC236}">
                <a16:creationId xmlns:a16="http://schemas.microsoft.com/office/drawing/2014/main" id="{6FFFEA43-D06F-459F-9D45-E64B909030B1}"/>
              </a:ext>
            </a:extLst>
          </p:cNvPr>
          <p:cNvSpPr txBox="1"/>
          <p:nvPr/>
        </p:nvSpPr>
        <p:spPr>
          <a:xfrm>
            <a:off x="4411236" y="1477076"/>
            <a:ext cx="5713270" cy="16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6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УК№1 (ул. Дубининская, д.42)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УК№5 (ул. Люсиновская, 31 стр.1)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175335-6B7C-45B1-8D49-66E30B8EB06C}"/>
              </a:ext>
            </a:extLst>
          </p:cNvPr>
          <p:cNvCxnSpPr>
            <a:cxnSpLocks/>
          </p:cNvCxnSpPr>
          <p:nvPr/>
        </p:nvCxnSpPr>
        <p:spPr>
          <a:xfrm>
            <a:off x="3995530" y="1685965"/>
            <a:ext cx="0" cy="44961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59467" y="3115130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677075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98A0F-042A-4A71-BF30-4D02CEF43B97}"/>
              </a:ext>
            </a:extLst>
          </p:cNvPr>
          <p:cNvSpPr txBox="1"/>
          <p:nvPr/>
        </p:nvSpPr>
        <p:spPr>
          <a:xfrm>
            <a:off x="4454630" y="3099969"/>
            <a:ext cx="4545540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Выборы депутатов в Мосгордуму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3783496" y="3774493"/>
            <a:ext cx="7982238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68412"/>
              </p:ext>
            </p:extLst>
          </p:nvPr>
        </p:nvGraphicFramePr>
        <p:xfrm>
          <a:off x="473530" y="868569"/>
          <a:ext cx="10275820" cy="478319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48520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4460100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</a:tblGrid>
              <a:tr h="5670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Глебов Алексей Борисович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89031870710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Журавлев Руслан Михайлович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89040742051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5в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Халиков Руслан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Фанусович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89998539874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5г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Ушакова Екатерина Вячеславовна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89646351022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5с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Яковенко Ирина Валерьевна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89232410634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5у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Бобова Евгения Генриховна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89057664849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5ж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Герасимов Владимир Сергеевич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89629810395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5з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Шумакова Светлана Александровна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89096908523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5н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Глянц Наталья Анатольевна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89055690906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5о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Кузина Елена Валентиновна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89067742209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36753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5п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Фомина Елена Викторовна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89165125853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8592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5EC785-273F-95CA-B6C2-CFA152983BDF}"/>
              </a:ext>
            </a:extLst>
          </p:cNvPr>
          <p:cNvSpPr txBox="1"/>
          <p:nvPr/>
        </p:nvSpPr>
        <p:spPr>
          <a:xfrm>
            <a:off x="1925309" y="5803712"/>
            <a:ext cx="7663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Учителя еще в отпуске. Они сами выйдут с вами на связь!</a:t>
            </a:r>
          </a:p>
        </p:txBody>
      </p:sp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928966" y="0"/>
            <a:ext cx="75678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2436544" y="132131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480295" y="1824711"/>
            <a:ext cx="4239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 26.08 по 31.08 классные руководители получат скрины с указанием ФИО учителей и количеством часов по предметам.</a:t>
            </a:r>
          </a:p>
        </p:txBody>
      </p:sp>
      <p:pic>
        <p:nvPicPr>
          <p:cNvPr id="4" name="Рисунок 3" descr="Изображение выглядит как текст, снимок экрана, программное обеспечение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9E910EA-33A4-EF9A-585D-35C8933FD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20" y="864883"/>
            <a:ext cx="6991709" cy="53787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875512" y="4213246"/>
            <a:ext cx="3553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Внимание!</a:t>
            </a:r>
            <a:r>
              <a:rPr lang="ru-RU" sz="2000" dirty="0"/>
              <a:t> 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2444357" y="380632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77C9CB-C3E5-4370-0915-740FD547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5" y="0"/>
            <a:ext cx="6780421" cy="6858000"/>
          </a:xfrm>
          <a:prstGeom prst="rect">
            <a:avLst/>
          </a:prstGeom>
        </p:spPr>
      </p:pic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7839833" y="126591"/>
            <a:ext cx="363173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план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99;p13">
            <a:extLst>
              <a:ext uri="{FF2B5EF4-FFF2-40B4-BE49-F238E27FC236}">
                <a16:creationId xmlns:a16="http://schemas.microsoft.com/office/drawing/2014/main" id="{9898AB58-2EB1-CDF0-2744-96F23CB2ED13}"/>
              </a:ext>
            </a:extLst>
          </p:cNvPr>
          <p:cNvSpPr/>
          <p:nvPr/>
        </p:nvSpPr>
        <p:spPr>
          <a:xfrm>
            <a:off x="9627281" y="2171266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4F679-797F-A337-1194-5563BF734025}"/>
              </a:ext>
            </a:extLst>
          </p:cNvPr>
          <p:cNvSpPr txBox="1"/>
          <p:nvPr/>
        </p:nvSpPr>
        <p:spPr>
          <a:xfrm>
            <a:off x="7671032" y="2589663"/>
            <a:ext cx="4239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Особенности реализации </a:t>
            </a:r>
          </a:p>
          <a:p>
            <a:pPr algn="ctr"/>
            <a:r>
              <a:rPr lang="ru-RU" sz="2400" dirty="0"/>
              <a:t>нового предмета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«Труд (технология)</a:t>
            </a:r>
          </a:p>
        </p:txBody>
      </p:sp>
      <p:sp>
        <p:nvSpPr>
          <p:cNvPr id="11" name="Google Shape;99;p13">
            <a:extLst>
              <a:ext uri="{FF2B5EF4-FFF2-40B4-BE49-F238E27FC236}">
                <a16:creationId xmlns:a16="http://schemas.microsoft.com/office/drawing/2014/main" id="{CE5AFA3C-954C-711B-8304-BAD6596A4A15}"/>
              </a:ext>
            </a:extLst>
          </p:cNvPr>
          <p:cNvSpPr/>
          <p:nvPr/>
        </p:nvSpPr>
        <p:spPr>
          <a:xfrm>
            <a:off x="9779681" y="4087812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3EDFE-7F77-FCB9-7683-5A8DAB991D3F}"/>
              </a:ext>
            </a:extLst>
          </p:cNvPr>
          <p:cNvSpPr txBox="1"/>
          <p:nvPr/>
        </p:nvSpPr>
        <p:spPr>
          <a:xfrm>
            <a:off x="7823432" y="4506209"/>
            <a:ext cx="4239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5г – две подгруппы </a:t>
            </a:r>
          </a:p>
        </p:txBody>
      </p:sp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1838873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2294893"/>
            <a:ext cx="4239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модульная реализация</a:t>
            </a:r>
          </a:p>
        </p:txBody>
      </p:sp>
      <p:sp>
        <p:nvSpPr>
          <p:cNvPr id="8" name="Google Shape;99;p13">
            <a:extLst>
              <a:ext uri="{FF2B5EF4-FFF2-40B4-BE49-F238E27FC236}">
                <a16:creationId xmlns:a16="http://schemas.microsoft.com/office/drawing/2014/main" id="{4F32DB46-6626-2651-74E8-CDB95B3BD9EF}"/>
              </a:ext>
            </a:extLst>
          </p:cNvPr>
          <p:cNvSpPr/>
          <p:nvPr/>
        </p:nvSpPr>
        <p:spPr>
          <a:xfrm>
            <a:off x="2581274" y="3652830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3A026-2259-A4B4-ED32-2A768F77F3F5}"/>
              </a:ext>
            </a:extLst>
          </p:cNvPr>
          <p:cNvSpPr txBox="1"/>
          <p:nvPr/>
        </p:nvSpPr>
        <p:spPr>
          <a:xfrm>
            <a:off x="572654" y="4108850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реализация через кружки дополнительного 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F3DD2-31A8-D8F5-4C9F-FC0A19110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328" y="0"/>
            <a:ext cx="7421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06.09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(1у – переход во 2у с 1.01.2025)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09.09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28.08 – вся начальная школа </a:t>
            </a:r>
          </a:p>
          <a:p>
            <a:pPr algn="just"/>
            <a:r>
              <a:rPr lang="ru-RU" sz="2400" i="1" dirty="0"/>
              <a:t>29.08 – УК №2 (5 – 11 классы)</a:t>
            </a:r>
          </a:p>
          <a:p>
            <a:pPr algn="just"/>
            <a:r>
              <a:rPr lang="ru-RU" sz="2400" i="1" dirty="0"/>
              <a:t>30.08 – УК №1 (5 – 11 классы)</a:t>
            </a:r>
          </a:p>
          <a:p>
            <a:pPr algn="just"/>
            <a:r>
              <a:rPr lang="ru-RU" sz="2400" i="1" dirty="0"/>
              <a:t>31.08 – УК №3; УК №4 (5 – 11 классы)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По итогам триместра / полугодия.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Система выставления отметки за триместр / полугодие: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«5» – от 4,6 до 5,0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«4» – от 3,6 до 4,59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«3» – от 2,6 до 3,59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Независимые диагностики МЦКО (компьютерные и бланковые).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При наличии за год н/а или «2» – академическая задолженность. При неустранении – условный перевод или повторное обучение в данном классе.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аттестация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88183" y="22487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376216" y="4598022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376216" y="406884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2179857" y="1201836"/>
            <a:ext cx="394216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БЮДЖЕТНЫЕ НАПРАВЛЕНИЯ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D1D48-9A59-4075-B463-E8BE10D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052" y="2952839"/>
            <a:ext cx="3160643" cy="3160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913819-B968-4F9C-B722-8ACC560301D0}"/>
              </a:ext>
            </a:extLst>
          </p:cNvPr>
          <p:cNvSpPr txBox="1"/>
          <p:nvPr/>
        </p:nvSpPr>
        <p:spPr>
          <a:xfrm>
            <a:off x="3844194" y="5208287"/>
            <a:ext cx="345132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ПЛАТНЫЕ НАПРАВЛЕНИЯ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0D27DB6-8D5A-45C3-BC15-DEABC5792CAE}"/>
              </a:ext>
            </a:extLst>
          </p:cNvPr>
          <p:cNvSpPr/>
          <p:nvPr/>
        </p:nvSpPr>
        <p:spPr>
          <a:xfrm>
            <a:off x="7389844" y="5284666"/>
            <a:ext cx="1215887" cy="298584"/>
          </a:xfrm>
          <a:prstGeom prst="rightArrow">
            <a:avLst/>
          </a:prstGeom>
          <a:solidFill>
            <a:srgbClr val="180A6C"/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8232134" y="2608873"/>
            <a:ext cx="409647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QR-</a:t>
            </a: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код на прейскурант ПДОУ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C60AA-77FE-41C3-AAF3-A2A47711E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4" y="1706188"/>
            <a:ext cx="6279321" cy="33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2179857" y="1409910"/>
            <a:ext cx="744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ЗАПИСЬ НА ДОПОЛНИТЕЛЬНОЕ 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967335"/>
            <a:ext cx="3428567" cy="923330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Зайти на портал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Найти интересующий кружок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276912" y="2967335"/>
            <a:ext cx="357614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Заполнить договор по кружку на портале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MOS.RU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961033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Отследить подписание договора со стороны школы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>
            <a:off x="3707296" y="3279913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>
            <a:off x="7975414" y="3293165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994" y="1933130"/>
            <a:ext cx="2181225" cy="8667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58952" y="4697156"/>
            <a:ext cx="116978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Зачисление по приказу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(после этого ребенок считается зачислен в кружок или секцию)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Расторжение договора на ПДОУ по заявлению 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34083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386344" y="1148826"/>
            <a:ext cx="3683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/>
        </p:nvGraphicFramePr>
        <p:xfrm>
          <a:off x="668207" y="1652673"/>
          <a:ext cx="10791609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enor Sans" panose="020B0604020202020204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Эрбис Аркадий Сергеевич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E0A8F9EA-6EC3-4C50-BBCE-164C20EF2E52}"/>
              </a:ext>
            </a:extLst>
          </p:cNvPr>
          <p:cNvSpPr/>
          <p:nvPr/>
        </p:nvSpPr>
        <p:spPr>
          <a:xfrm>
            <a:off x="7026965" y="2425148"/>
            <a:ext cx="119270" cy="1093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63731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профильных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20.00,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18.00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27.08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4D3F3B6-2B0F-4A9E-9F27-6624A55C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13" y="1288531"/>
            <a:ext cx="1167964" cy="2630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D69CCE-6AD3-4E03-9C22-76CCB735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82" y="2771601"/>
            <a:ext cx="1167964" cy="1432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1E1D5-CEAC-4286-AA8D-D01C94BB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65" y="4615426"/>
            <a:ext cx="1410107" cy="14136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D2ED00-B5EF-4788-B49A-45152EB9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38" y="1255742"/>
            <a:ext cx="1151775" cy="16202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Внешний вид обучающихся 5-11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BF84D8-59D5-4D45-8829-8E65BA3589D9}"/>
              </a:ext>
            </a:extLst>
          </p:cNvPr>
          <p:cNvSpPr/>
          <p:nvPr/>
        </p:nvSpPr>
        <p:spPr>
          <a:xfrm>
            <a:off x="71035" y="1349409"/>
            <a:ext cx="8774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Повседневная одежда: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юношей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: брюки классические, брюки-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чинос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, джинсы (классического кроя), пиджак, жилет, кардиган, джемпер, водолазка, пуловер, свитер, рубашка, футболка;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девушек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: пиджак, жилет, кардиган, брюки, юбка, сарафан, платье, блузка, футболка, рубашка.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7A2C0F-CD8A-4174-85C8-BAB7E6C7D979}"/>
              </a:ext>
            </a:extLst>
          </p:cNvPr>
          <p:cNvSpPr/>
          <p:nvPr/>
        </p:nvSpPr>
        <p:spPr>
          <a:xfrm>
            <a:off x="59838" y="2885342"/>
            <a:ext cx="862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Парадная одежда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юношей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белая рубашка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девушек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белая рубашка или блузка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F21E3-4A4F-4A8C-97CB-BD9C2924FAA8}"/>
              </a:ext>
            </a:extLst>
          </p:cNvPr>
          <p:cNvSpPr/>
          <p:nvPr/>
        </p:nvSpPr>
        <p:spPr>
          <a:xfrm>
            <a:off x="107746" y="3847770"/>
            <a:ext cx="862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используется обучающимися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только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на занятиях физической культуры или спортом (спортивные  шорты или спортивные брюки, спортивная обувь.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33B3F-F834-4B03-94E3-31B08DE1E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4633" y="1218117"/>
            <a:ext cx="1287367" cy="29618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2EADEA-605F-46EA-96F7-DCB34D592EEF}"/>
              </a:ext>
            </a:extLst>
          </p:cNvPr>
          <p:cNvSpPr/>
          <p:nvPr/>
        </p:nvSpPr>
        <p:spPr>
          <a:xfrm>
            <a:off x="449059" y="4544095"/>
            <a:ext cx="8205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Спортивная одежда вне уроков физкультуры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Одежда с оголенным животом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Короткие юбки и шорты в школе ЗАПРЕЩЕНЫ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Топ женский/Топик/укороченный/Топик короткий Alex Svar 51188686 купить в  интернет-магазине Wildberries">
            <a:extLst>
              <a:ext uri="{FF2B5EF4-FFF2-40B4-BE49-F238E27FC236}">
                <a16:creationId xmlns:a16="http://schemas.microsoft.com/office/drawing/2014/main" id="{676F3FEF-6955-42FA-895E-B763C2459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 bwMode="auto">
          <a:xfrm>
            <a:off x="8845827" y="4689263"/>
            <a:ext cx="1287367" cy="13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C24DB-2491-4642-9E59-2D888FF8FB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281"/>
          <a:stretch/>
        </p:blipFill>
        <p:spPr>
          <a:xfrm>
            <a:off x="10482319" y="4672334"/>
            <a:ext cx="1309783" cy="1347336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2568CCFF-35FA-4EE5-8354-ECB20EB6F1C4}"/>
              </a:ext>
            </a:extLst>
          </p:cNvPr>
          <p:cNvSpPr/>
          <p:nvPr/>
        </p:nvSpPr>
        <p:spPr>
          <a:xfrm>
            <a:off x="7056774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Символ &quot;Запрещено&quot; 26">
            <a:extLst>
              <a:ext uri="{FF2B5EF4-FFF2-40B4-BE49-F238E27FC236}">
                <a16:creationId xmlns:a16="http://schemas.microsoft.com/office/drawing/2014/main" id="{6833770D-6A14-43ED-9929-37FA1730B1BF}"/>
              </a:ext>
            </a:extLst>
          </p:cNvPr>
          <p:cNvSpPr/>
          <p:nvPr/>
        </p:nvSpPr>
        <p:spPr>
          <a:xfrm>
            <a:off x="8736748" y="4659617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Символ &quot;Запрещено&quot; 28">
            <a:extLst>
              <a:ext uri="{FF2B5EF4-FFF2-40B4-BE49-F238E27FC236}">
                <a16:creationId xmlns:a16="http://schemas.microsoft.com/office/drawing/2014/main" id="{AFE8E7C5-0A49-4AD2-A9E5-8EC190CC0199}"/>
              </a:ext>
            </a:extLst>
          </p:cNvPr>
          <p:cNvSpPr/>
          <p:nvPr/>
        </p:nvSpPr>
        <p:spPr>
          <a:xfrm>
            <a:off x="10328746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06FED0-321F-4496-923E-D43149BA19CE}"/>
              </a:ext>
            </a:extLst>
          </p:cNvPr>
          <p:cNvCxnSpPr>
            <a:cxnSpLocks/>
          </p:cNvCxnSpPr>
          <p:nvPr/>
        </p:nvCxnSpPr>
        <p:spPr>
          <a:xfrm>
            <a:off x="62165" y="4521512"/>
            <a:ext cx="12067670" cy="11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qrcoder.ru/code/?https%3A%2F%2Fsch627.mskobr.ru%2Fattach_files%2Fupload_users_files%2F64eefec267079.pdf&amp;4&amp;0">
            <a:extLst>
              <a:ext uri="{FF2B5EF4-FFF2-40B4-BE49-F238E27FC236}">
                <a16:creationId xmlns:a16="http://schemas.microsoft.com/office/drawing/2014/main" id="{977D9360-F58D-4277-8AEE-773968E7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5584944"/>
            <a:ext cx="1320475" cy="13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C69D5-DB83-4500-B1CF-FD52A02A4F6C}"/>
              </a:ext>
            </a:extLst>
          </p:cNvPr>
          <p:cNvSpPr txBox="1"/>
          <p:nvPr/>
        </p:nvSpPr>
        <p:spPr>
          <a:xfrm>
            <a:off x="2314002" y="6456273"/>
            <a:ext cx="626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Положение о внешнем виде обучающихся ГБОУ Школа №627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3B40521-7A29-4CAC-B2EF-AE5B3A932FA0}"/>
              </a:ext>
            </a:extLst>
          </p:cNvPr>
          <p:cNvSpPr/>
          <p:nvPr/>
        </p:nvSpPr>
        <p:spPr>
          <a:xfrm rot="10800000">
            <a:off x="1500773" y="6483702"/>
            <a:ext cx="626165" cy="284767"/>
          </a:xfrm>
          <a:prstGeom prst="rightArrow">
            <a:avLst/>
          </a:prstGeom>
          <a:solidFill>
            <a:srgbClr val="1A2D92"/>
          </a:solidFill>
          <a:ln>
            <a:solidFill>
              <a:srgbClr val="1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1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383027" y="1390594"/>
            <a:ext cx="969454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1251844" y="5508343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1"/>
            <a:ext cx="10789252" cy="27863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2024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- 240,68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- 150,67 руб.(завтрак), 284,58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- 246,78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173341" y="4552708"/>
            <a:ext cx="947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5EEB6E9-8C17-9145-87F8-7B27BCF4F2D3}"/>
              </a:ext>
            </a:extLst>
          </p:cNvPr>
          <p:cNvCxnSpPr>
            <a:cxnSpLocks/>
          </p:cNvCxnSpPr>
          <p:nvPr/>
        </p:nvCxnSpPr>
        <p:spPr>
          <a:xfrm>
            <a:off x="0" y="1025333"/>
            <a:ext cx="12192000" cy="0"/>
          </a:xfrm>
          <a:prstGeom prst="line">
            <a:avLst/>
          </a:prstGeom>
          <a:ln>
            <a:solidFill>
              <a:schemeClr val="bg2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0D054A1-820F-1D47-87C9-77F08DC5C9D5}"/>
              </a:ext>
            </a:extLst>
          </p:cNvPr>
          <p:cNvCxnSpPr>
            <a:cxnSpLocks/>
          </p:cNvCxnSpPr>
          <p:nvPr/>
        </p:nvCxnSpPr>
        <p:spPr>
          <a:xfrm>
            <a:off x="0" y="6474193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D8D9994C-0662-49A6-B530-7BA48A577C63}"/>
              </a:ext>
            </a:extLst>
          </p:cNvPr>
          <p:cNvSpPr txBox="1"/>
          <p:nvPr/>
        </p:nvSpPr>
        <p:spPr>
          <a:xfrm>
            <a:off x="1911927" y="173843"/>
            <a:ext cx="755570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Контакты и взаимодействие</a:t>
            </a:r>
            <a:endParaRPr sz="9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813748"/>
              </p:ext>
            </p:extLst>
          </p:nvPr>
        </p:nvGraphicFramePr>
        <p:xfrm>
          <a:off x="156000" y="967848"/>
          <a:ext cx="11880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Мотылев Артем Дмитриевич</a:t>
                      </a:r>
                    </a:p>
                    <a:p>
                      <a:pPr algn="ctr"/>
                      <a:r>
                        <a:rPr lang="en-US" sz="1600" dirty="0">
                          <a:hlinkClick r:id="rId2"/>
                        </a:rPr>
                        <a:t>motylev@co627.ru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Джавахидзе</a:t>
                      </a:r>
                      <a:r>
                        <a:rPr lang="ru-RU" dirty="0"/>
                        <a:t> Лаура Борисовна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3"/>
                        </a:rPr>
                        <a:t>djavahidze@co627.ru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Терещенко Ирина Михайловна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Алхазова</a:t>
                      </a:r>
                      <a:r>
                        <a:rPr lang="ru-RU" dirty="0"/>
                        <a:t> Анна Андреевна</a:t>
                      </a:r>
                    </a:p>
                    <a:p>
                      <a:pPr algn="ctr"/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Вегеро</a:t>
                      </a:r>
                      <a:r>
                        <a:rPr lang="ru-RU" dirty="0"/>
                        <a:t> Алла Владимировна</a:t>
                      </a:r>
                    </a:p>
                    <a:p>
                      <a:pPr algn="ctr"/>
                      <a:r>
                        <a:rPr lang="en-US" sz="1600" dirty="0">
                          <a:hlinkClick r:id="rId6"/>
                        </a:rPr>
                        <a:t>vegero@co627.ru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Ответственный за учебную работу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Заместители директора, </a:t>
                      </a:r>
                    </a:p>
                    <a:p>
                      <a:pPr algn="ctr"/>
                      <a:r>
                        <a:rPr lang="ru-RU" dirty="0"/>
                        <a:t>210 </a:t>
                      </a:r>
                      <a:r>
                        <a:rPr lang="ru-RU" dirty="0" err="1"/>
                        <a:t>каб</a:t>
                      </a:r>
                      <a:r>
                        <a:rPr lang="ru-RU" dirty="0"/>
                        <a:t>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Думан</a:t>
                      </a:r>
                      <a:r>
                        <a:rPr lang="ru-RU" dirty="0"/>
                        <a:t> Марина Михайловна</a:t>
                      </a:r>
                    </a:p>
                    <a:p>
                      <a:pPr algn="ctr"/>
                      <a:r>
                        <a:rPr lang="en-US" sz="1600" dirty="0">
                          <a:hlinkClick r:id="rId7"/>
                        </a:rPr>
                        <a:t>duman@co627.ru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Прилепа Юлия Васильевна</a:t>
                      </a:r>
                    </a:p>
                    <a:p>
                      <a:pPr algn="ctr"/>
                      <a:r>
                        <a:rPr lang="en-US" sz="1600" dirty="0">
                          <a:hlinkClick r:id="rId8"/>
                        </a:rPr>
                        <a:t>prilepa@co627.ru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Князькина Мария Александровна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9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Мельчугова</a:t>
                      </a:r>
                      <a:r>
                        <a:rPr lang="ru-RU" dirty="0"/>
                        <a:t> Марина Петровна</a:t>
                      </a:r>
                    </a:p>
                    <a:p>
                      <a:pPr algn="ctr"/>
                      <a:r>
                        <a:rPr lang="en-US" sz="1200" dirty="0">
                          <a:hlinkClick r:id="rId10"/>
                        </a:rPr>
                        <a:t>melchugova@co627.ru</a:t>
                      </a:r>
                      <a:r>
                        <a:rPr lang="ru-RU" sz="1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127199"/>
              </p:ext>
            </p:extLst>
          </p:nvPr>
        </p:nvGraphicFramePr>
        <p:xfrm>
          <a:off x="336234" y="4104000"/>
          <a:ext cx="5174767" cy="24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6253920" y="4049835"/>
            <a:ext cx="5402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Любые вопросы, обращения, жалобы</a:t>
            </a:r>
          </a:p>
          <a:p>
            <a:pPr algn="ctr"/>
            <a:r>
              <a:rPr lang="ru-RU" sz="2000" dirty="0"/>
              <a:t>во внешние структуры (включая соцсети)</a:t>
            </a:r>
          </a:p>
          <a:p>
            <a:pPr algn="ctr"/>
            <a:r>
              <a:rPr lang="ru-RU" sz="2000" dirty="0"/>
              <a:t>возвращаются в школу.</a:t>
            </a:r>
          </a:p>
          <a:p>
            <a:pPr algn="ctr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423290" y="5392596"/>
            <a:ext cx="506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Дубининская, 42, </a:t>
            </a:r>
            <a:r>
              <a:rPr lang="ru-RU" sz="2400" b="1" dirty="0" err="1"/>
              <a:t>каб</a:t>
            </a:r>
            <a:r>
              <a:rPr lang="ru-RU" sz="2400" b="1" dirty="0"/>
              <a:t>. 116 – </a:t>
            </a:r>
          </a:p>
          <a:p>
            <a:pPr algn="ctr"/>
            <a:r>
              <a:rPr lang="ru-RU" sz="2400" dirty="0"/>
              <a:t>документы, личные дела,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12230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корпуса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32008"/>
              </p:ext>
            </p:extLst>
          </p:nvPr>
        </p:nvGraphicFramePr>
        <p:xfrm>
          <a:off x="381001" y="1759436"/>
          <a:ext cx="11524672" cy="4069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5142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655589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093613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1032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035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Электронная почта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Павлюченко Людмила Васильевна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879848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Куневская</a:t>
                      </a:r>
                      <a:r>
                        <a:rPr lang="ru-RU" b="1" dirty="0"/>
                        <a:t> Людмила Викторовна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контроль качества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Кокорина Мария Владиславовна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kokorina@co627.ru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8-966-084-77-99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48297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Гуливицкая</a:t>
                      </a:r>
                      <a:r>
                        <a:rPr lang="ru-RU" b="1" dirty="0"/>
                        <a:t> Марианна Вячеславовна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gulivitskaya@co627.ru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Горанёк</a:t>
                      </a:r>
                      <a:r>
                        <a:rPr lang="ru-RU" b="1" dirty="0"/>
                        <a:t> Елена Анатольевна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goranek@co627.ru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499- 235-71-44 (доб. 1214)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88DD6-C631-6967-88D0-BEEA0E8D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2" y="823884"/>
            <a:ext cx="9163050" cy="5419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67272" y="4395859"/>
            <a:ext cx="2207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в мае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64B98D-528B-D114-CE3A-BC3C3C217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14" y="979055"/>
            <a:ext cx="10341955" cy="4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2024-2025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055FAE-48CA-5AA3-7424-13558C6EA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15" y="64382"/>
            <a:ext cx="8095106" cy="66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9C014-2563-EFE7-4FEF-EBF998F2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27" y="629446"/>
            <a:ext cx="8934075" cy="57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12683</TotalTime>
  <Words>2750</Words>
  <Application>Microsoft Office PowerPoint</Application>
  <PresentationFormat>Широкоэкранный</PresentationFormat>
  <Paragraphs>490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Roboto</vt:lpstr>
      <vt:lpstr>Tenor Sans</vt:lpstr>
      <vt:lpstr>-apple-system</vt:lpstr>
      <vt:lpstr>Calibri Light</vt:lpstr>
      <vt:lpstr>Verdana</vt:lpstr>
      <vt:lpstr>Arial</vt:lpstr>
      <vt:lpstr>Century Gothic</vt:lpstr>
      <vt:lpstr>Calibri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297</cp:revision>
  <dcterms:created xsi:type="dcterms:W3CDTF">2020-05-04T08:49:58Z</dcterms:created>
  <dcterms:modified xsi:type="dcterms:W3CDTF">2024-08-23T19:21:20Z</dcterms:modified>
</cp:coreProperties>
</file>