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11" r:id="rId5"/>
    <p:sldId id="1276" r:id="rId6"/>
    <p:sldId id="1277" r:id="rId7"/>
    <p:sldId id="1278" r:id="rId8"/>
    <p:sldId id="1279" r:id="rId9"/>
    <p:sldId id="1312" r:id="rId10"/>
    <p:sldId id="1328" r:id="rId11"/>
    <p:sldId id="1329" r:id="rId12"/>
    <p:sldId id="1330" r:id="rId13"/>
    <p:sldId id="1285" r:id="rId14"/>
    <p:sldId id="1314" r:id="rId15"/>
    <p:sldId id="1287" r:id="rId16"/>
    <p:sldId id="1288" r:id="rId17"/>
    <p:sldId id="1315" r:id="rId18"/>
    <p:sldId id="298" r:id="rId19"/>
    <p:sldId id="1273" r:id="rId20"/>
    <p:sldId id="1290" r:id="rId21"/>
    <p:sldId id="1316" r:id="rId22"/>
    <p:sldId id="1318" r:id="rId23"/>
    <p:sldId id="1319" r:id="rId24"/>
    <p:sldId id="1327" r:id="rId25"/>
    <p:sldId id="1317" r:id="rId26"/>
    <p:sldId id="1275" r:id="rId27"/>
    <p:sldId id="1320" r:id="rId28"/>
    <p:sldId id="1274" r:id="rId29"/>
    <p:sldId id="1326" r:id="rId30"/>
    <p:sldId id="1293" r:id="rId31"/>
    <p:sldId id="1294" r:id="rId32"/>
    <p:sldId id="1295" r:id="rId33"/>
    <p:sldId id="1331" r:id="rId34"/>
    <p:sldId id="1332" r:id="rId35"/>
    <p:sldId id="1333" r:id="rId36"/>
    <p:sldId id="1334" r:id="rId37"/>
    <p:sldId id="1335" r:id="rId38"/>
    <p:sldId id="1336" r:id="rId39"/>
    <p:sldId id="1337" r:id="rId40"/>
    <p:sldId id="1338" r:id="rId41"/>
    <p:sldId id="1339" r:id="rId42"/>
    <p:sldId id="1340" r:id="rId43"/>
    <p:sldId id="1324" r:id="rId44"/>
    <p:sldId id="1323" r:id="rId45"/>
    <p:sldId id="1322" r:id="rId46"/>
    <p:sldId id="1304" r:id="rId47"/>
    <p:sldId id="1305" r:id="rId48"/>
    <p:sldId id="1248" r:id="rId49"/>
  </p:sldIdLst>
  <p:sldSz cx="12192000" cy="6858000"/>
  <p:notesSz cx="6858000" cy="9144000"/>
  <p:embeddedFontLs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" panose="02040503050406030204" pitchFamily="18" charset="0"/>
      <p:regular r:id="rId56"/>
      <p:bold r:id="rId57"/>
      <p:italic r:id="rId58"/>
      <p:boldItalic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Roboto" panose="020B0604020202020204" charset="0"/>
      <p:regular r:id="rId68"/>
      <p:bold r:id="rId69"/>
      <p:italic r:id="rId70"/>
      <p:boldItalic r:id="rId7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46"/>
    <a:srgbClr val="00B3D1"/>
    <a:srgbClr val="2091FF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26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601C5-EECE-4CC8-84DF-07F979A17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16C07-F63F-4331-B86C-C466E9D992E4}">
      <dgm:prSet phldrT="[Текст]"/>
      <dgm:spPr/>
      <dgm:t>
        <a:bodyPr/>
        <a:lstStyle/>
        <a:p>
          <a:r>
            <a:rPr lang="ru-RU" b="1" dirty="0" smtClean="0"/>
            <a:t>ПА</a:t>
          </a:r>
          <a:endParaRPr lang="ru-RU" b="1" dirty="0"/>
        </a:p>
      </dgm:t>
    </dgm:pt>
    <dgm:pt modelId="{1BBD24B2-A9D1-49B0-A45D-A12D7AED3985}" type="parTrans" cxnId="{8CABF398-806B-4F70-997C-A0B7D20731C1}">
      <dgm:prSet/>
      <dgm:spPr/>
      <dgm:t>
        <a:bodyPr/>
        <a:lstStyle/>
        <a:p>
          <a:endParaRPr lang="ru-RU"/>
        </a:p>
      </dgm:t>
    </dgm:pt>
    <dgm:pt modelId="{FB02C0ED-89AD-4E58-AC43-9783E49407CF}" type="sibTrans" cxnId="{8CABF398-806B-4F70-997C-A0B7D20731C1}">
      <dgm:prSet/>
      <dgm:spPr/>
      <dgm:t>
        <a:bodyPr/>
        <a:lstStyle/>
        <a:p>
          <a:endParaRPr lang="ru-RU"/>
        </a:p>
      </dgm:t>
    </dgm:pt>
    <dgm:pt modelId="{7B4F1403-A967-4817-B070-52E04941049A}">
      <dgm:prSet phldrT="[Текст]"/>
      <dgm:spPr/>
      <dgm:t>
        <a:bodyPr/>
        <a:lstStyle/>
        <a:p>
          <a:r>
            <a:rPr lang="ru-RU" dirty="0" smtClean="0"/>
            <a:t>По итогам триместра / полугодия</a:t>
          </a:r>
        </a:p>
        <a:p>
          <a:r>
            <a:rPr lang="ru-RU" dirty="0" smtClean="0"/>
            <a:t>(по текущим отметкам)</a:t>
          </a:r>
          <a:endParaRPr lang="ru-RU" dirty="0"/>
        </a:p>
      </dgm:t>
    </dgm:pt>
    <dgm:pt modelId="{6FF9776B-C6D2-48D5-B524-E213977781B2}" type="parTrans" cxnId="{858E2BE5-5E98-4233-8B6A-11FFAA100635}">
      <dgm:prSet/>
      <dgm:spPr/>
      <dgm:t>
        <a:bodyPr/>
        <a:lstStyle/>
        <a:p>
          <a:endParaRPr lang="ru-RU"/>
        </a:p>
      </dgm:t>
    </dgm:pt>
    <dgm:pt modelId="{3A9CC912-6076-4491-967C-64834C78E72D}" type="sibTrans" cxnId="{858E2BE5-5E98-4233-8B6A-11FFAA100635}">
      <dgm:prSet/>
      <dgm:spPr/>
      <dgm:t>
        <a:bodyPr/>
        <a:lstStyle/>
        <a:p>
          <a:endParaRPr lang="ru-RU"/>
        </a:p>
      </dgm:t>
    </dgm:pt>
    <dgm:pt modelId="{D1CF6CD9-575D-42F4-921A-78C1E5AD4B7D}">
      <dgm:prSet phldrT="[Текст]"/>
      <dgm:spPr/>
      <dgm:t>
        <a:bodyPr/>
        <a:lstStyle/>
        <a:p>
          <a:r>
            <a:rPr lang="ru-RU" dirty="0" smtClean="0"/>
            <a:t>По итогам учебного года (итоговая работа в конце года)</a:t>
          </a:r>
          <a:endParaRPr lang="ru-RU" dirty="0"/>
        </a:p>
      </dgm:t>
    </dgm:pt>
    <dgm:pt modelId="{25FF85D4-CC2F-48F8-B659-9F271F1F24D1}" type="parTrans" cxnId="{1165035C-ED6E-4489-A749-5824325A5BFB}">
      <dgm:prSet/>
      <dgm:spPr/>
      <dgm:t>
        <a:bodyPr/>
        <a:lstStyle/>
        <a:p>
          <a:endParaRPr lang="ru-RU"/>
        </a:p>
      </dgm:t>
    </dgm:pt>
    <dgm:pt modelId="{036769E2-40B0-44EC-A90D-71F91B51B82F}" type="sibTrans" cxnId="{1165035C-ED6E-4489-A749-5824325A5BFB}">
      <dgm:prSet/>
      <dgm:spPr/>
      <dgm:t>
        <a:bodyPr/>
        <a:lstStyle/>
        <a:p>
          <a:endParaRPr lang="ru-RU"/>
        </a:p>
      </dgm:t>
    </dgm:pt>
    <dgm:pt modelId="{48BD20AB-67FF-4325-B74E-BE818B3CCA2E}">
      <dgm:prSet phldrT="[Текст]"/>
      <dgm:spPr/>
      <dgm:t>
        <a:bodyPr/>
        <a:lstStyle/>
        <a:p>
          <a:r>
            <a:rPr lang="ru-RU" dirty="0" smtClean="0"/>
            <a:t>МЦКО</a:t>
          </a:r>
          <a:endParaRPr lang="ru-RU" dirty="0"/>
        </a:p>
      </dgm:t>
    </dgm:pt>
    <dgm:pt modelId="{D354823A-FD04-47A9-B520-D28FBE7B3474}" type="parTrans" cxnId="{D23BD364-FF3D-433D-A0E0-89F05CD7F291}">
      <dgm:prSet/>
      <dgm:spPr/>
      <dgm:t>
        <a:bodyPr/>
        <a:lstStyle/>
        <a:p>
          <a:endParaRPr lang="ru-RU"/>
        </a:p>
      </dgm:t>
    </dgm:pt>
    <dgm:pt modelId="{AE210CFD-AA08-41AA-8A5B-7A93AF30E214}" type="sibTrans" cxnId="{D23BD364-FF3D-433D-A0E0-89F05CD7F291}">
      <dgm:prSet/>
      <dgm:spPr/>
      <dgm:t>
        <a:bodyPr/>
        <a:lstStyle/>
        <a:p>
          <a:endParaRPr lang="ru-RU"/>
        </a:p>
      </dgm:t>
    </dgm:pt>
    <dgm:pt modelId="{2B286547-6AC9-4096-85E7-43BBE5C916DE}">
      <dgm:prSet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71883518-9A90-4B95-AB0A-CA13D15BC258}" type="parTrans" cxnId="{34AA4BF9-720B-485A-A98A-4117B98742EF}">
      <dgm:prSet/>
      <dgm:spPr/>
      <dgm:t>
        <a:bodyPr/>
        <a:lstStyle/>
        <a:p>
          <a:endParaRPr lang="ru-RU"/>
        </a:p>
      </dgm:t>
    </dgm:pt>
    <dgm:pt modelId="{29695C8A-F8B2-49EC-9C12-9752D37E8811}" type="sibTrans" cxnId="{34AA4BF9-720B-485A-A98A-4117B98742EF}">
      <dgm:prSet/>
      <dgm:spPr/>
      <dgm:t>
        <a:bodyPr/>
        <a:lstStyle/>
        <a:p>
          <a:endParaRPr lang="ru-RU"/>
        </a:p>
      </dgm:t>
    </dgm:pt>
    <dgm:pt modelId="{E1B6566C-FFBC-4463-8277-8AE900FEE37B}" type="pres">
      <dgm:prSet presAssocID="{177601C5-EECE-4CC8-84DF-07F979A17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25FBB0-4188-45A1-A002-80DAE89311E6}" type="pres">
      <dgm:prSet presAssocID="{95216C07-F63F-4331-B86C-C466E9D992E4}" presName="hierRoot1" presStyleCnt="0"/>
      <dgm:spPr/>
    </dgm:pt>
    <dgm:pt modelId="{B14A9B1C-8F80-4206-A9C8-1D7A965DDFA3}" type="pres">
      <dgm:prSet presAssocID="{95216C07-F63F-4331-B86C-C466E9D992E4}" presName="composite" presStyleCnt="0"/>
      <dgm:spPr/>
    </dgm:pt>
    <dgm:pt modelId="{C135A360-04BE-4E22-9FCD-AFA69060AD97}" type="pres">
      <dgm:prSet presAssocID="{95216C07-F63F-4331-B86C-C466E9D992E4}" presName="background" presStyleLbl="node0" presStyleIdx="0" presStyleCnt="1"/>
      <dgm:spPr/>
    </dgm:pt>
    <dgm:pt modelId="{8FD21799-AC99-4911-B987-7CB11D6F1D48}" type="pres">
      <dgm:prSet presAssocID="{95216C07-F63F-4331-B86C-C466E9D992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8F635-5943-4A6F-AC19-F302B768BBCE}" type="pres">
      <dgm:prSet presAssocID="{95216C07-F63F-4331-B86C-C466E9D992E4}" presName="hierChild2" presStyleCnt="0"/>
      <dgm:spPr/>
    </dgm:pt>
    <dgm:pt modelId="{5EAE15B1-76F3-497F-9498-3E514A420CE7}" type="pres">
      <dgm:prSet presAssocID="{6FF9776B-C6D2-48D5-B524-E213977781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20BD16-0EC5-4718-B194-D3758BE9AC2A}" type="pres">
      <dgm:prSet presAssocID="{7B4F1403-A967-4817-B070-52E04941049A}" presName="hierRoot2" presStyleCnt="0"/>
      <dgm:spPr/>
    </dgm:pt>
    <dgm:pt modelId="{08B7A947-5428-486B-938E-593BB4B955F8}" type="pres">
      <dgm:prSet presAssocID="{7B4F1403-A967-4817-B070-52E04941049A}" presName="composite2" presStyleCnt="0"/>
      <dgm:spPr/>
    </dgm:pt>
    <dgm:pt modelId="{8015531E-E10D-4549-BD55-A5EE554772D8}" type="pres">
      <dgm:prSet presAssocID="{7B4F1403-A967-4817-B070-52E04941049A}" presName="background2" presStyleLbl="node2" presStyleIdx="0" presStyleCnt="2"/>
      <dgm:spPr/>
    </dgm:pt>
    <dgm:pt modelId="{1FEA60F4-E615-43AB-AEC8-8F71F2481794}" type="pres">
      <dgm:prSet presAssocID="{7B4F1403-A967-4817-B070-52E04941049A}" presName="text2" presStyleLbl="fgAcc2" presStyleIdx="0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4BA1C-31F9-4A77-B7BF-450B4C799AD5}" type="pres">
      <dgm:prSet presAssocID="{7B4F1403-A967-4817-B070-52E04941049A}" presName="hierChild3" presStyleCnt="0"/>
      <dgm:spPr/>
    </dgm:pt>
    <dgm:pt modelId="{6C9405F7-E2BB-4A95-986D-67A896C887D8}" type="pres">
      <dgm:prSet presAssocID="{25FF85D4-CC2F-48F8-B659-9F271F1F24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E196F5-6B72-49AE-A597-72FE09D3EF4C}" type="pres">
      <dgm:prSet presAssocID="{D1CF6CD9-575D-42F4-921A-78C1E5AD4B7D}" presName="hierRoot2" presStyleCnt="0"/>
      <dgm:spPr/>
    </dgm:pt>
    <dgm:pt modelId="{038B2DE4-C209-4588-A500-906E0A2A0CD0}" type="pres">
      <dgm:prSet presAssocID="{D1CF6CD9-575D-42F4-921A-78C1E5AD4B7D}" presName="composite2" presStyleCnt="0"/>
      <dgm:spPr/>
    </dgm:pt>
    <dgm:pt modelId="{32A6539B-227B-4862-AB4A-2C579EB314F0}" type="pres">
      <dgm:prSet presAssocID="{D1CF6CD9-575D-42F4-921A-78C1E5AD4B7D}" presName="background2" presStyleLbl="node2" presStyleIdx="1" presStyleCnt="2"/>
      <dgm:spPr/>
    </dgm:pt>
    <dgm:pt modelId="{F7109377-8760-4195-A4E5-EF30C764238F}" type="pres">
      <dgm:prSet presAssocID="{D1CF6CD9-575D-42F4-921A-78C1E5AD4B7D}" presName="text2" presStyleLbl="fgAcc2" presStyleIdx="1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36BA-35F6-4465-A984-68305689E7C5}" type="pres">
      <dgm:prSet presAssocID="{D1CF6CD9-575D-42F4-921A-78C1E5AD4B7D}" presName="hierChild3" presStyleCnt="0"/>
      <dgm:spPr/>
    </dgm:pt>
    <dgm:pt modelId="{A7540594-C445-4914-A1ED-BBB9664613F7}" type="pres">
      <dgm:prSet presAssocID="{D354823A-FD04-47A9-B520-D28FBE7B34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E304B69-BA9E-49B5-ABB8-E09A7631C517}" type="pres">
      <dgm:prSet presAssocID="{48BD20AB-67FF-4325-B74E-BE818B3CCA2E}" presName="hierRoot3" presStyleCnt="0"/>
      <dgm:spPr/>
    </dgm:pt>
    <dgm:pt modelId="{160039C0-DA30-409B-8DF4-352445ADBACA}" type="pres">
      <dgm:prSet presAssocID="{48BD20AB-67FF-4325-B74E-BE818B3CCA2E}" presName="composite3" presStyleCnt="0"/>
      <dgm:spPr/>
    </dgm:pt>
    <dgm:pt modelId="{6C046F42-84EC-44C3-83DB-31937BB51504}" type="pres">
      <dgm:prSet presAssocID="{48BD20AB-67FF-4325-B74E-BE818B3CCA2E}" presName="background3" presStyleLbl="node3" presStyleIdx="0" presStyleCnt="2"/>
      <dgm:spPr/>
    </dgm:pt>
    <dgm:pt modelId="{8222A35B-8C21-4748-AB5B-74D0270D3D9A}" type="pres">
      <dgm:prSet presAssocID="{48BD20AB-67FF-4325-B74E-BE818B3CCA2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667DC-B501-4AC2-AB5B-0043F577908F}" type="pres">
      <dgm:prSet presAssocID="{48BD20AB-67FF-4325-B74E-BE818B3CCA2E}" presName="hierChild4" presStyleCnt="0"/>
      <dgm:spPr/>
    </dgm:pt>
    <dgm:pt modelId="{E46763D1-0902-4B23-8EA2-F8FB9C2C89AE}" type="pres">
      <dgm:prSet presAssocID="{71883518-9A90-4B95-AB0A-CA13D15BC2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234CA4-C340-4FDF-990D-849F5E739F67}" type="pres">
      <dgm:prSet presAssocID="{2B286547-6AC9-4096-85E7-43BBE5C916DE}" presName="hierRoot3" presStyleCnt="0"/>
      <dgm:spPr/>
    </dgm:pt>
    <dgm:pt modelId="{40ED9DB2-6E30-451C-9F1C-FA3C8660EE13}" type="pres">
      <dgm:prSet presAssocID="{2B286547-6AC9-4096-85E7-43BBE5C916DE}" presName="composite3" presStyleCnt="0"/>
      <dgm:spPr/>
    </dgm:pt>
    <dgm:pt modelId="{A054FC68-CB42-4604-B9C6-207910DF0449}" type="pres">
      <dgm:prSet presAssocID="{2B286547-6AC9-4096-85E7-43BBE5C916DE}" presName="background3" presStyleLbl="node3" presStyleIdx="1" presStyleCnt="2"/>
      <dgm:spPr/>
    </dgm:pt>
    <dgm:pt modelId="{02BDDE46-EE69-4ABB-A9A8-05B1BF086E09}" type="pres">
      <dgm:prSet presAssocID="{2B286547-6AC9-4096-85E7-43BBE5C916D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62A06-7CBC-4EC3-96A9-EFD378CA9369}" type="pres">
      <dgm:prSet presAssocID="{2B286547-6AC9-4096-85E7-43BBE5C916DE}" presName="hierChild4" presStyleCnt="0"/>
      <dgm:spPr/>
    </dgm:pt>
  </dgm:ptLst>
  <dgm:cxnLst>
    <dgm:cxn modelId="{23027E47-D7E9-4BD7-A08A-DF6883C2F071}" type="presOf" srcId="{177601C5-EECE-4CC8-84DF-07F979A17ADB}" destId="{E1B6566C-FFBC-4463-8277-8AE900FEE37B}" srcOrd="0" destOrd="0" presId="urn:microsoft.com/office/officeart/2005/8/layout/hierarchy1"/>
    <dgm:cxn modelId="{64FFD752-FB39-40D0-A7FA-108D0AE1A061}" type="presOf" srcId="{2B286547-6AC9-4096-85E7-43BBE5C916DE}" destId="{02BDDE46-EE69-4ABB-A9A8-05B1BF086E09}" srcOrd="0" destOrd="0" presId="urn:microsoft.com/office/officeart/2005/8/layout/hierarchy1"/>
    <dgm:cxn modelId="{41301929-6C00-4042-B4CA-B5A8F1C483DE}" type="presOf" srcId="{25FF85D4-CC2F-48F8-B659-9F271F1F24D1}" destId="{6C9405F7-E2BB-4A95-986D-67A896C887D8}" srcOrd="0" destOrd="0" presId="urn:microsoft.com/office/officeart/2005/8/layout/hierarchy1"/>
    <dgm:cxn modelId="{1165035C-ED6E-4489-A749-5824325A5BFB}" srcId="{95216C07-F63F-4331-B86C-C466E9D992E4}" destId="{D1CF6CD9-575D-42F4-921A-78C1E5AD4B7D}" srcOrd="1" destOrd="0" parTransId="{25FF85D4-CC2F-48F8-B659-9F271F1F24D1}" sibTransId="{036769E2-40B0-44EC-A90D-71F91B51B82F}"/>
    <dgm:cxn modelId="{D23BD364-FF3D-433D-A0E0-89F05CD7F291}" srcId="{D1CF6CD9-575D-42F4-921A-78C1E5AD4B7D}" destId="{48BD20AB-67FF-4325-B74E-BE818B3CCA2E}" srcOrd="0" destOrd="0" parTransId="{D354823A-FD04-47A9-B520-D28FBE7B3474}" sibTransId="{AE210CFD-AA08-41AA-8A5B-7A93AF30E214}"/>
    <dgm:cxn modelId="{BD429FA9-E2AF-44B8-AEC2-71B5C7BF42A5}" type="presOf" srcId="{95216C07-F63F-4331-B86C-C466E9D992E4}" destId="{8FD21799-AC99-4911-B987-7CB11D6F1D48}" srcOrd="0" destOrd="0" presId="urn:microsoft.com/office/officeart/2005/8/layout/hierarchy1"/>
    <dgm:cxn modelId="{563D3EF3-596F-4808-8289-80EF6C6EDE5D}" type="presOf" srcId="{71883518-9A90-4B95-AB0A-CA13D15BC258}" destId="{E46763D1-0902-4B23-8EA2-F8FB9C2C89AE}" srcOrd="0" destOrd="0" presId="urn:microsoft.com/office/officeart/2005/8/layout/hierarchy1"/>
    <dgm:cxn modelId="{27B65028-9D49-4F30-992A-9A5EBE9D29DF}" type="presOf" srcId="{D354823A-FD04-47A9-B520-D28FBE7B3474}" destId="{A7540594-C445-4914-A1ED-BBB9664613F7}" srcOrd="0" destOrd="0" presId="urn:microsoft.com/office/officeart/2005/8/layout/hierarchy1"/>
    <dgm:cxn modelId="{858E2BE5-5E98-4233-8B6A-11FFAA100635}" srcId="{95216C07-F63F-4331-B86C-C466E9D992E4}" destId="{7B4F1403-A967-4817-B070-52E04941049A}" srcOrd="0" destOrd="0" parTransId="{6FF9776B-C6D2-48D5-B524-E213977781B2}" sibTransId="{3A9CC912-6076-4491-967C-64834C78E72D}"/>
    <dgm:cxn modelId="{EDCA226D-EA77-4A2D-952D-6D0FD46901A0}" type="presOf" srcId="{D1CF6CD9-575D-42F4-921A-78C1E5AD4B7D}" destId="{F7109377-8760-4195-A4E5-EF30C764238F}" srcOrd="0" destOrd="0" presId="urn:microsoft.com/office/officeart/2005/8/layout/hierarchy1"/>
    <dgm:cxn modelId="{FA99A5A5-0D23-42C5-9D44-F2500A0FE613}" type="presOf" srcId="{6FF9776B-C6D2-48D5-B524-E213977781B2}" destId="{5EAE15B1-76F3-497F-9498-3E514A420CE7}" srcOrd="0" destOrd="0" presId="urn:microsoft.com/office/officeart/2005/8/layout/hierarchy1"/>
    <dgm:cxn modelId="{60F77DE5-6CD2-42B3-8D3D-18DF3A6F2E12}" type="presOf" srcId="{7B4F1403-A967-4817-B070-52E04941049A}" destId="{1FEA60F4-E615-43AB-AEC8-8F71F2481794}" srcOrd="0" destOrd="0" presId="urn:microsoft.com/office/officeart/2005/8/layout/hierarchy1"/>
    <dgm:cxn modelId="{42B76141-D0CB-449F-AF5A-30DB30CF81F5}" type="presOf" srcId="{48BD20AB-67FF-4325-B74E-BE818B3CCA2E}" destId="{8222A35B-8C21-4748-AB5B-74D0270D3D9A}" srcOrd="0" destOrd="0" presId="urn:microsoft.com/office/officeart/2005/8/layout/hierarchy1"/>
    <dgm:cxn modelId="{34AA4BF9-720B-485A-A98A-4117B98742EF}" srcId="{D1CF6CD9-575D-42F4-921A-78C1E5AD4B7D}" destId="{2B286547-6AC9-4096-85E7-43BBE5C916DE}" srcOrd="1" destOrd="0" parTransId="{71883518-9A90-4B95-AB0A-CA13D15BC258}" sibTransId="{29695C8A-F8B2-49EC-9C12-9752D37E8811}"/>
    <dgm:cxn modelId="{8CABF398-806B-4F70-997C-A0B7D20731C1}" srcId="{177601C5-EECE-4CC8-84DF-07F979A17ADB}" destId="{95216C07-F63F-4331-B86C-C466E9D992E4}" srcOrd="0" destOrd="0" parTransId="{1BBD24B2-A9D1-49B0-A45D-A12D7AED3985}" sibTransId="{FB02C0ED-89AD-4E58-AC43-9783E49407CF}"/>
    <dgm:cxn modelId="{F69FF0D6-11ED-44D0-BF1B-95F18A0677E2}" type="presParOf" srcId="{E1B6566C-FFBC-4463-8277-8AE900FEE37B}" destId="{4F25FBB0-4188-45A1-A002-80DAE89311E6}" srcOrd="0" destOrd="0" presId="urn:microsoft.com/office/officeart/2005/8/layout/hierarchy1"/>
    <dgm:cxn modelId="{EAF15768-76EE-4E35-B492-77F605E654AD}" type="presParOf" srcId="{4F25FBB0-4188-45A1-A002-80DAE89311E6}" destId="{B14A9B1C-8F80-4206-A9C8-1D7A965DDFA3}" srcOrd="0" destOrd="0" presId="urn:microsoft.com/office/officeart/2005/8/layout/hierarchy1"/>
    <dgm:cxn modelId="{B00604FF-79B5-421C-93F0-FB87F688AC25}" type="presParOf" srcId="{B14A9B1C-8F80-4206-A9C8-1D7A965DDFA3}" destId="{C135A360-04BE-4E22-9FCD-AFA69060AD97}" srcOrd="0" destOrd="0" presId="urn:microsoft.com/office/officeart/2005/8/layout/hierarchy1"/>
    <dgm:cxn modelId="{BDC65E4B-637A-4B8C-A3E0-F74BE7203A0B}" type="presParOf" srcId="{B14A9B1C-8F80-4206-A9C8-1D7A965DDFA3}" destId="{8FD21799-AC99-4911-B987-7CB11D6F1D48}" srcOrd="1" destOrd="0" presId="urn:microsoft.com/office/officeart/2005/8/layout/hierarchy1"/>
    <dgm:cxn modelId="{B18D3F85-2043-4E22-A77D-15D0ED4853D7}" type="presParOf" srcId="{4F25FBB0-4188-45A1-A002-80DAE89311E6}" destId="{99D8F635-5943-4A6F-AC19-F302B768BBCE}" srcOrd="1" destOrd="0" presId="urn:microsoft.com/office/officeart/2005/8/layout/hierarchy1"/>
    <dgm:cxn modelId="{6149954E-C56E-4398-B614-1A83D214C1B7}" type="presParOf" srcId="{99D8F635-5943-4A6F-AC19-F302B768BBCE}" destId="{5EAE15B1-76F3-497F-9498-3E514A420CE7}" srcOrd="0" destOrd="0" presId="urn:microsoft.com/office/officeart/2005/8/layout/hierarchy1"/>
    <dgm:cxn modelId="{E58E790C-F036-45EA-96DC-30A5FABBE29D}" type="presParOf" srcId="{99D8F635-5943-4A6F-AC19-F302B768BBCE}" destId="{5A20BD16-0EC5-4718-B194-D3758BE9AC2A}" srcOrd="1" destOrd="0" presId="urn:microsoft.com/office/officeart/2005/8/layout/hierarchy1"/>
    <dgm:cxn modelId="{D9672A8A-A2A8-4997-A341-0DC587F196FE}" type="presParOf" srcId="{5A20BD16-0EC5-4718-B194-D3758BE9AC2A}" destId="{08B7A947-5428-486B-938E-593BB4B955F8}" srcOrd="0" destOrd="0" presId="urn:microsoft.com/office/officeart/2005/8/layout/hierarchy1"/>
    <dgm:cxn modelId="{570C81F2-950E-4C52-B8C3-9FE3E6847858}" type="presParOf" srcId="{08B7A947-5428-486B-938E-593BB4B955F8}" destId="{8015531E-E10D-4549-BD55-A5EE554772D8}" srcOrd="0" destOrd="0" presId="urn:microsoft.com/office/officeart/2005/8/layout/hierarchy1"/>
    <dgm:cxn modelId="{D4CA3983-C160-4834-A0CE-FB6609610E0E}" type="presParOf" srcId="{08B7A947-5428-486B-938E-593BB4B955F8}" destId="{1FEA60F4-E615-43AB-AEC8-8F71F2481794}" srcOrd="1" destOrd="0" presId="urn:microsoft.com/office/officeart/2005/8/layout/hierarchy1"/>
    <dgm:cxn modelId="{C834A018-73F9-4A87-B2AB-B1A87B276011}" type="presParOf" srcId="{5A20BD16-0EC5-4718-B194-D3758BE9AC2A}" destId="{3264BA1C-31F9-4A77-B7BF-450B4C799AD5}" srcOrd="1" destOrd="0" presId="urn:microsoft.com/office/officeart/2005/8/layout/hierarchy1"/>
    <dgm:cxn modelId="{E37BDF88-79C4-45FC-BF27-E03EC7F82EF4}" type="presParOf" srcId="{99D8F635-5943-4A6F-AC19-F302B768BBCE}" destId="{6C9405F7-E2BB-4A95-986D-67A896C887D8}" srcOrd="2" destOrd="0" presId="urn:microsoft.com/office/officeart/2005/8/layout/hierarchy1"/>
    <dgm:cxn modelId="{3158F0A0-50B7-44FA-8C52-5D34D9D345C4}" type="presParOf" srcId="{99D8F635-5943-4A6F-AC19-F302B768BBCE}" destId="{4FE196F5-6B72-49AE-A597-72FE09D3EF4C}" srcOrd="3" destOrd="0" presId="urn:microsoft.com/office/officeart/2005/8/layout/hierarchy1"/>
    <dgm:cxn modelId="{47C79EA7-29AE-469D-A4C0-54A105886AB8}" type="presParOf" srcId="{4FE196F5-6B72-49AE-A597-72FE09D3EF4C}" destId="{038B2DE4-C209-4588-A500-906E0A2A0CD0}" srcOrd="0" destOrd="0" presId="urn:microsoft.com/office/officeart/2005/8/layout/hierarchy1"/>
    <dgm:cxn modelId="{24F6B69C-3D92-4E09-8CBA-8F9E2B241705}" type="presParOf" srcId="{038B2DE4-C209-4588-A500-906E0A2A0CD0}" destId="{32A6539B-227B-4862-AB4A-2C579EB314F0}" srcOrd="0" destOrd="0" presId="urn:microsoft.com/office/officeart/2005/8/layout/hierarchy1"/>
    <dgm:cxn modelId="{9862DFA0-B39B-4279-B1AD-CCCE679D1930}" type="presParOf" srcId="{038B2DE4-C209-4588-A500-906E0A2A0CD0}" destId="{F7109377-8760-4195-A4E5-EF30C764238F}" srcOrd="1" destOrd="0" presId="urn:microsoft.com/office/officeart/2005/8/layout/hierarchy1"/>
    <dgm:cxn modelId="{5423DA1F-733C-4C54-94D7-D73803C27FBB}" type="presParOf" srcId="{4FE196F5-6B72-49AE-A597-72FE09D3EF4C}" destId="{CF1436BA-35F6-4465-A984-68305689E7C5}" srcOrd="1" destOrd="0" presId="urn:microsoft.com/office/officeart/2005/8/layout/hierarchy1"/>
    <dgm:cxn modelId="{2C81F877-2035-4654-B34F-A07B8516EF36}" type="presParOf" srcId="{CF1436BA-35F6-4465-A984-68305689E7C5}" destId="{A7540594-C445-4914-A1ED-BBB9664613F7}" srcOrd="0" destOrd="0" presId="urn:microsoft.com/office/officeart/2005/8/layout/hierarchy1"/>
    <dgm:cxn modelId="{C927E586-04C6-413D-9009-19DDA9EA7705}" type="presParOf" srcId="{CF1436BA-35F6-4465-A984-68305689E7C5}" destId="{6E304B69-BA9E-49B5-ABB8-E09A7631C517}" srcOrd="1" destOrd="0" presId="urn:microsoft.com/office/officeart/2005/8/layout/hierarchy1"/>
    <dgm:cxn modelId="{5B96F7AF-4DF6-4F0E-9FBF-5667ABF5FEE9}" type="presParOf" srcId="{6E304B69-BA9E-49B5-ABB8-E09A7631C517}" destId="{160039C0-DA30-409B-8DF4-352445ADBACA}" srcOrd="0" destOrd="0" presId="urn:microsoft.com/office/officeart/2005/8/layout/hierarchy1"/>
    <dgm:cxn modelId="{E996AC7C-B825-4550-BC84-8161C8DCED9B}" type="presParOf" srcId="{160039C0-DA30-409B-8DF4-352445ADBACA}" destId="{6C046F42-84EC-44C3-83DB-31937BB51504}" srcOrd="0" destOrd="0" presId="urn:microsoft.com/office/officeart/2005/8/layout/hierarchy1"/>
    <dgm:cxn modelId="{A993EFCF-3298-4F15-8067-9EDE24442623}" type="presParOf" srcId="{160039C0-DA30-409B-8DF4-352445ADBACA}" destId="{8222A35B-8C21-4748-AB5B-74D0270D3D9A}" srcOrd="1" destOrd="0" presId="urn:microsoft.com/office/officeart/2005/8/layout/hierarchy1"/>
    <dgm:cxn modelId="{75A2B267-CC95-42DB-A508-D9AE243E2483}" type="presParOf" srcId="{6E304B69-BA9E-49B5-ABB8-E09A7631C517}" destId="{CD1667DC-B501-4AC2-AB5B-0043F577908F}" srcOrd="1" destOrd="0" presId="urn:microsoft.com/office/officeart/2005/8/layout/hierarchy1"/>
    <dgm:cxn modelId="{4E13E4C2-09F3-4A85-A572-9AA0EE578480}" type="presParOf" srcId="{CF1436BA-35F6-4465-A984-68305689E7C5}" destId="{E46763D1-0902-4B23-8EA2-F8FB9C2C89AE}" srcOrd="2" destOrd="0" presId="urn:microsoft.com/office/officeart/2005/8/layout/hierarchy1"/>
    <dgm:cxn modelId="{BB70C05D-8A0E-4139-B002-27E6C67340A7}" type="presParOf" srcId="{CF1436BA-35F6-4465-A984-68305689E7C5}" destId="{ED234CA4-C340-4FDF-990D-849F5E739F67}" srcOrd="3" destOrd="0" presId="urn:microsoft.com/office/officeart/2005/8/layout/hierarchy1"/>
    <dgm:cxn modelId="{A413795A-3C74-4043-9CCF-FB8A4E08B26D}" type="presParOf" srcId="{ED234CA4-C340-4FDF-990D-849F5E739F67}" destId="{40ED9DB2-6E30-451C-9F1C-FA3C8660EE13}" srcOrd="0" destOrd="0" presId="urn:microsoft.com/office/officeart/2005/8/layout/hierarchy1"/>
    <dgm:cxn modelId="{652A0FD9-E4BF-4BE0-AB05-4F0A22602E51}" type="presParOf" srcId="{40ED9DB2-6E30-451C-9F1C-FA3C8660EE13}" destId="{A054FC68-CB42-4604-B9C6-207910DF0449}" srcOrd="0" destOrd="0" presId="urn:microsoft.com/office/officeart/2005/8/layout/hierarchy1"/>
    <dgm:cxn modelId="{003E3E19-F982-4EFD-9DB4-538161D9A5D2}" type="presParOf" srcId="{40ED9DB2-6E30-451C-9F1C-FA3C8660EE13}" destId="{02BDDE46-EE69-4ABB-A9A8-05B1BF086E09}" srcOrd="1" destOrd="0" presId="urn:microsoft.com/office/officeart/2005/8/layout/hierarchy1"/>
    <dgm:cxn modelId="{A014762D-7629-4D4F-89D7-723D49E2FA09}" type="presParOf" srcId="{ED234CA4-C340-4FDF-990D-849F5E739F67}" destId="{37D62A06-7CBC-4EC3-96A9-EFD378CA9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</a:t>
          </a:r>
          <a:r>
            <a:rPr lang="ru-RU" sz="2400" b="1" dirty="0" smtClean="0"/>
            <a:t>(</a:t>
          </a:r>
          <a:r>
            <a:rPr lang="ru-RU" sz="2400" b="1" dirty="0"/>
            <a:t>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63D1-0902-4B23-8EA2-F8FB9C2C89AE}">
      <dsp:nvSpPr>
        <dsp:cNvPr id="0" name=""/>
        <dsp:cNvSpPr/>
      </dsp:nvSpPr>
      <dsp:spPr>
        <a:xfrm>
          <a:off x="8271067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804342" y="260862"/>
              </a:lnTo>
              <a:lnTo>
                <a:pt x="804342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40594-C445-4914-A1ED-BBB9664613F7}">
      <dsp:nvSpPr>
        <dsp:cNvPr id="0" name=""/>
        <dsp:cNvSpPr/>
      </dsp:nvSpPr>
      <dsp:spPr>
        <a:xfrm>
          <a:off x="7466724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804342" y="0"/>
              </a:moveTo>
              <a:lnTo>
                <a:pt x="804342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05F7-E2BB-4A95-986D-67A896C887D8}">
      <dsp:nvSpPr>
        <dsp:cNvPr id="0" name=""/>
        <dsp:cNvSpPr/>
      </dsp:nvSpPr>
      <dsp:spPr>
        <a:xfrm>
          <a:off x="5675590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2595476" y="260862"/>
              </a:lnTo>
              <a:lnTo>
                <a:pt x="2595476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15B1-76F3-497F-9498-3E514A420CE7}">
      <dsp:nvSpPr>
        <dsp:cNvPr id="0" name=""/>
        <dsp:cNvSpPr/>
      </dsp:nvSpPr>
      <dsp:spPr>
        <a:xfrm>
          <a:off x="3080114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2595476" y="0"/>
              </a:moveTo>
              <a:lnTo>
                <a:pt x="2595476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A360-04BE-4E22-9FCD-AFA69060AD97}">
      <dsp:nvSpPr>
        <dsp:cNvPr id="0" name=""/>
        <dsp:cNvSpPr/>
      </dsp:nvSpPr>
      <dsp:spPr>
        <a:xfrm>
          <a:off x="5017492" y="2479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799-AC99-4911-B987-7CB11D6F1D48}">
      <dsp:nvSpPr>
        <dsp:cNvPr id="0" name=""/>
        <dsp:cNvSpPr/>
      </dsp:nvSpPr>
      <dsp:spPr>
        <a:xfrm>
          <a:off x="5163736" y="141411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</a:t>
          </a:r>
          <a:endParaRPr lang="ru-RU" sz="2000" b="1" kern="1200" dirty="0"/>
        </a:p>
      </dsp:txBody>
      <dsp:txXfrm>
        <a:off x="5188215" y="165890"/>
        <a:ext cx="1267239" cy="786827"/>
      </dsp:txXfrm>
    </dsp:sp>
    <dsp:sp modelId="{8015531E-E10D-4549-BD55-A5EE554772D8}">
      <dsp:nvSpPr>
        <dsp:cNvPr id="0" name=""/>
        <dsp:cNvSpPr/>
      </dsp:nvSpPr>
      <dsp:spPr>
        <a:xfrm>
          <a:off x="630882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60F4-E615-43AB-AEC8-8F71F2481794}">
      <dsp:nvSpPr>
        <dsp:cNvPr id="0" name=""/>
        <dsp:cNvSpPr/>
      </dsp:nvSpPr>
      <dsp:spPr>
        <a:xfrm>
          <a:off x="777126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итогам триместра / полугодия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(по текущим отметкам)</a:t>
          </a:r>
          <a:endParaRPr lang="ru-RU" sz="2000" kern="1200" dirty="0"/>
        </a:p>
      </dsp:txBody>
      <dsp:txXfrm>
        <a:off x="801605" y="1384469"/>
        <a:ext cx="4849506" cy="786827"/>
      </dsp:txXfrm>
    </dsp:sp>
    <dsp:sp modelId="{32A6539B-227B-4862-AB4A-2C579EB314F0}">
      <dsp:nvSpPr>
        <dsp:cNvPr id="0" name=""/>
        <dsp:cNvSpPr/>
      </dsp:nvSpPr>
      <dsp:spPr>
        <a:xfrm>
          <a:off x="5821835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9377-8760-4195-A4E5-EF30C764238F}">
      <dsp:nvSpPr>
        <dsp:cNvPr id="0" name=""/>
        <dsp:cNvSpPr/>
      </dsp:nvSpPr>
      <dsp:spPr>
        <a:xfrm>
          <a:off x="5968079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итогам учебного года (итоговая работа в конце года)</a:t>
          </a:r>
          <a:endParaRPr lang="ru-RU" sz="2000" kern="1200" dirty="0"/>
        </a:p>
      </dsp:txBody>
      <dsp:txXfrm>
        <a:off x="5992558" y="1384469"/>
        <a:ext cx="4849506" cy="786827"/>
      </dsp:txXfrm>
    </dsp:sp>
    <dsp:sp modelId="{6C046F42-84EC-44C3-83DB-31937BB51504}">
      <dsp:nvSpPr>
        <dsp:cNvPr id="0" name=""/>
        <dsp:cNvSpPr/>
      </dsp:nvSpPr>
      <dsp:spPr>
        <a:xfrm>
          <a:off x="6808625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A35B-8C21-4748-AB5B-74D0270D3D9A}">
      <dsp:nvSpPr>
        <dsp:cNvPr id="0" name=""/>
        <dsp:cNvSpPr/>
      </dsp:nvSpPr>
      <dsp:spPr>
        <a:xfrm>
          <a:off x="6954870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МЦКО</a:t>
          </a:r>
          <a:endParaRPr lang="ru-RU" sz="2000" kern="1200" dirty="0"/>
        </a:p>
      </dsp:txBody>
      <dsp:txXfrm>
        <a:off x="6979349" y="2603048"/>
        <a:ext cx="1267239" cy="786827"/>
      </dsp:txXfrm>
    </dsp:sp>
    <dsp:sp modelId="{A054FC68-CB42-4604-B9C6-207910DF0449}">
      <dsp:nvSpPr>
        <dsp:cNvPr id="0" name=""/>
        <dsp:cNvSpPr/>
      </dsp:nvSpPr>
      <dsp:spPr>
        <a:xfrm>
          <a:off x="8417311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DE46-EE69-4ABB-A9A8-05B1BF086E09}">
      <dsp:nvSpPr>
        <dsp:cNvPr id="0" name=""/>
        <dsp:cNvSpPr/>
      </dsp:nvSpPr>
      <dsp:spPr>
        <a:xfrm>
          <a:off x="8563555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Школа</a:t>
          </a:r>
          <a:endParaRPr lang="ru-RU" sz="2000" kern="1200" dirty="0"/>
        </a:p>
      </dsp:txBody>
      <dsp:txXfrm>
        <a:off x="8588034" y="2603048"/>
        <a:ext cx="1267239" cy="78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</a:t>
          </a:r>
          <a:r>
            <a:rPr lang="ru-RU" sz="2400" b="1" kern="1200" dirty="0" smtClean="0"/>
            <a:t>(</a:t>
          </a:r>
          <a:r>
            <a:rPr lang="ru-RU" sz="2400" b="1" kern="1200" dirty="0"/>
            <a:t>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arus@co627.ru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jul.82@list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/>
              <a:t>5 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60653"/>
              </p:ext>
            </p:extLst>
          </p:nvPr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и 11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и 11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и 11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29410" y="217061"/>
            <a:ext cx="622052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(кабинеты)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F7BF28-7E92-4E8F-BD94-74CD430EE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01095"/>
              </p:ext>
            </p:extLst>
          </p:nvPr>
        </p:nvGraphicFramePr>
        <p:xfrm>
          <a:off x="312488" y="1489726"/>
          <a:ext cx="10908790" cy="483055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748763">
                  <a:extLst>
                    <a:ext uri="{9D8B030D-6E8A-4147-A177-3AD203B41FA5}">
                      <a16:colId xmlns:a16="http://schemas.microsoft.com/office/drawing/2014/main" val="1362977238"/>
                    </a:ext>
                  </a:extLst>
                </a:gridCol>
                <a:gridCol w="1192697">
                  <a:extLst>
                    <a:ext uri="{9D8B030D-6E8A-4147-A177-3AD203B41FA5}">
                      <a16:colId xmlns:a16="http://schemas.microsoft.com/office/drawing/2014/main" val="3599463418"/>
                    </a:ext>
                  </a:extLst>
                </a:gridCol>
                <a:gridCol w="4005469">
                  <a:extLst>
                    <a:ext uri="{9D8B030D-6E8A-4147-A177-3AD203B41FA5}">
                      <a16:colId xmlns:a16="http://schemas.microsoft.com/office/drawing/2014/main" val="3828827281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4205620171"/>
                    </a:ext>
                  </a:extLst>
                </a:gridCol>
              </a:tblGrid>
              <a:tr h="266916"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корпус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Классный руководитель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 для проведения классного часа 1 сентября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4449"/>
                  </a:ext>
                </a:extLst>
              </a:tr>
              <a:tr h="342946"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№1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Дубининская, д.42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Латушкина Наталья Николаевна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55656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5б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Голубовская Елена Владимировна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8360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8288" indent="188913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5в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Венкова Наталия Павловна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013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003619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5г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Туровская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Надежда Михайловна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401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031995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5е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Мартынова Виктория Игоревна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405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9765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5у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Белякова Елена Алексеевна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83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каб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92367"/>
                  </a:ext>
                </a:extLst>
              </a:tr>
              <a:tr h="342946">
                <a:tc rowSpan="2">
                  <a:txBody>
                    <a:bodyPr/>
                    <a:lstStyle/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Бахрушина, д.24 стр.1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5д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Думан Марина Михайловна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600519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5с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Александрова Вера Владимировна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48792"/>
                  </a:ext>
                </a:extLst>
              </a:tr>
              <a:tr h="34294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№3,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Житная, д. 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5ж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Кудилевская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Софья Владимировна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27121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5з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Орлова Вера Александровна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66777"/>
                  </a:ext>
                </a:extLst>
              </a:tr>
              <a:tr h="342946">
                <a:tc rowSpan="2">
                  <a:txBody>
                    <a:bodyPr/>
                    <a:lstStyle/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 №5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Люсиновская, 31 стр.1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5н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Агасарян Ева Робертовна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706255"/>
                  </a:ext>
                </a:extLst>
              </a:tr>
              <a:tr h="34294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5о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Филатова Елена Юрьевна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 каб.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06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6010" y="1911234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6009" y="1503890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093174" y="1503890"/>
            <a:ext cx="5157786" cy="394448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096000" y="1910805"/>
            <a:ext cx="5157787" cy="185839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606275" y="4066419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606275" y="44954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</a:t>
            </a: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63637" y="186839"/>
            <a:ext cx="78151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59000"/>
              </p:ext>
            </p:extLst>
          </p:nvPr>
        </p:nvGraphicFramePr>
        <p:xfrm>
          <a:off x="166255" y="1096123"/>
          <a:ext cx="11646131" cy="514748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97099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6750610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29294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6277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учителя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Латушкина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Николаевна, уч. английского языка</a:t>
                      </a: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89854725322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Голубовская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уч. русского языка и лит-</a:t>
                      </a:r>
                      <a:r>
                        <a:rPr kumimoji="0" lang="ru-RU" sz="18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89003871734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Венкова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Наталия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Павловна, уч. информатики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89035200038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Туровская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Надежда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Михайловна, уч. математики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89166093689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Мартынова Виктория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Игоревна, уч. информатики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89163329641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Белякова Елена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Алексеевна, уч. информатики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89858846642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Думан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Марина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Михайловна, уч. английского языка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89197224925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Александрова Вера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уч. математики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89031707407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0435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Кудилевская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Софья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уч. математики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89165890882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Орлова Вера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Александровна, уч. английского языка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89263236987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Агасарян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Ева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Робертовна, уч. биологии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89161060226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  <a:tr h="3766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Филатова Елена </a:t>
                      </a: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Юрьевна, уч. русского языка и лит-</a:t>
                      </a:r>
                      <a:r>
                        <a:rPr kumimoji="0" lang="ru-RU" sz="18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89165741213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85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928966" y="0"/>
            <a:ext cx="75678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436544" y="132131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824711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 25.08 по 29.08 классные </a:t>
            </a:r>
            <a:r>
              <a:rPr lang="ru-RU" sz="2000" dirty="0">
                <a:solidFill>
                  <a:schemeClr val="tx1"/>
                </a:solidFill>
              </a:rPr>
              <a:t>руководители получат скрины с указанием ФИО учителей и количеством часов по предметам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600" i="1" dirty="0" smtClean="0"/>
              <a:t>Возможны некоторые перестановки.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875512" y="4213246"/>
            <a:ext cx="3553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Внимание!</a:t>
            </a:r>
            <a:r>
              <a:rPr lang="ru-RU" sz="2000" dirty="0"/>
              <a:t> 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2444357" y="380632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6" y="664797"/>
            <a:ext cx="6649138" cy="60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7839833" y="126591"/>
            <a:ext cx="363173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Учебный план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9898AB58-2EB1-CDF0-2744-96F23CB2ED13}"/>
              </a:ext>
            </a:extLst>
          </p:cNvPr>
          <p:cNvSpPr/>
          <p:nvPr/>
        </p:nvSpPr>
        <p:spPr>
          <a:xfrm>
            <a:off x="7728708" y="222679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Google Shape;99;p13">
            <a:extLst>
              <a:ext uri="{FF2B5EF4-FFF2-40B4-BE49-F238E27FC236}">
                <a16:creationId xmlns:a16="http://schemas.microsoft.com/office/drawing/2014/main" id="{CE5AFA3C-954C-711B-8304-BAD6596A4A15}"/>
              </a:ext>
            </a:extLst>
          </p:cNvPr>
          <p:cNvSpPr/>
          <p:nvPr/>
        </p:nvSpPr>
        <p:spPr>
          <a:xfrm>
            <a:off x="7728708" y="39841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32" y="376237"/>
            <a:ext cx="6600825" cy="610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7913" y="2107495"/>
            <a:ext cx="370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Стратовое</a:t>
            </a:r>
            <a:r>
              <a:rPr lang="ru-RU" dirty="0" smtClean="0"/>
              <a:t> обучение математике</a:t>
            </a:r>
          </a:p>
          <a:p>
            <a:r>
              <a:rPr lang="ru-RU" dirty="0" smtClean="0"/>
              <a:t>В 5 и 6 классах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36746" y="3700917"/>
            <a:ext cx="3526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Углубление (расширение) </a:t>
            </a:r>
          </a:p>
          <a:p>
            <a:r>
              <a:rPr lang="ru-RU" dirty="0" smtClean="0"/>
              <a:t>содержания предметов </a:t>
            </a:r>
          </a:p>
          <a:p>
            <a:r>
              <a:rPr lang="ru-RU" dirty="0" smtClean="0"/>
              <a:t>за счет 2 части учебного плана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25991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152220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49827" y="275126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41207" y="3088386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68" y="228101"/>
            <a:ext cx="6447896" cy="6413644"/>
          </a:xfrm>
          <a:prstGeom prst="rect">
            <a:avLst/>
          </a:prstGeom>
        </p:spPr>
      </p:pic>
      <p:sp>
        <p:nvSpPr>
          <p:cNvPr id="11" name="Google Shape;93;p13">
            <a:extLst>
              <a:ext uri="{FF2B5EF4-FFF2-40B4-BE49-F238E27FC236}">
                <a16:creationId xmlns:a16="http://schemas.microsoft.com/office/drawing/2014/main" id="{9337968A-39D7-4BC8-B61D-2F4E99820CD1}"/>
              </a:ext>
            </a:extLst>
          </p:cNvPr>
          <p:cNvSpPr txBox="1"/>
          <p:nvPr/>
        </p:nvSpPr>
        <p:spPr>
          <a:xfrm>
            <a:off x="617653" y="83671"/>
            <a:ext cx="437174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План внеурочной деятельности</a:t>
            </a:r>
            <a:endParaRPr kumimoji="0" sz="6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504411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5306399"/>
            <a:ext cx="4239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Обязательные курсы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60259" y="5393232"/>
            <a:ext cx="831959" cy="2587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73415" y="2322254"/>
            <a:ext cx="831959" cy="25875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383"/>
            <a:ext cx="12084714" cy="647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4" y="180975"/>
            <a:ext cx="118205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920872" y="219677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Дорожная карта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54615"/>
              </p:ext>
            </p:extLst>
          </p:nvPr>
        </p:nvGraphicFramePr>
        <p:xfrm>
          <a:off x="536338" y="1538861"/>
          <a:ext cx="10890000" cy="44135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23832">
                  <a:extLst>
                    <a:ext uri="{9D8B030D-6E8A-4147-A177-3AD203B41FA5}">
                      <a16:colId xmlns:a16="http://schemas.microsoft.com/office/drawing/2014/main" val="196016339"/>
                    </a:ext>
                  </a:extLst>
                </a:gridCol>
                <a:gridCol w="8466168">
                  <a:extLst>
                    <a:ext uri="{9D8B030D-6E8A-4147-A177-3AD203B41FA5}">
                      <a16:colId xmlns:a16="http://schemas.microsoft.com/office/drawing/2014/main" val="246204637"/>
                    </a:ext>
                  </a:extLst>
                </a:gridCol>
              </a:tblGrid>
              <a:tr h="56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68811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25 и 26 августа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Информирование родителей обучающихся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935389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27 и</a:t>
                      </a:r>
                      <a:r>
                        <a:rPr lang="ru-RU" sz="2000" baseline="0" dirty="0"/>
                        <a:t> 28 </a:t>
                      </a:r>
                      <a:r>
                        <a:rPr lang="ru-RU" sz="2000" dirty="0"/>
                        <a:t>августа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Деление детей на </a:t>
                      </a:r>
                      <a:r>
                        <a:rPr lang="ru-RU" sz="2000" dirty="0" smtClean="0"/>
                        <a:t>страты на основе диагностик МЦКО (списки в ЭЖД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48788"/>
                  </a:ext>
                </a:extLst>
              </a:tr>
              <a:tr h="56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29 августа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Распределение учителей математики по стратам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718755"/>
                  </a:ext>
                </a:extLst>
              </a:tr>
              <a:tr h="101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01 сентября  </a:t>
                      </a:r>
                      <a:r>
                        <a:rPr lang="ru-RU" sz="2000" dirty="0"/>
                        <a:t>–</a:t>
                      </a:r>
                      <a:r>
                        <a:rPr lang="ru-RU" sz="2000" baseline="0" dirty="0"/>
                        <a:t> </a:t>
                      </a:r>
                      <a:endParaRPr lang="ru-RU" sz="2000" baseline="0" dirty="0" smtClean="0"/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12 </a:t>
                      </a:r>
                      <a:r>
                        <a:rPr lang="ru-RU" sz="2000" baseline="0" dirty="0" smtClean="0"/>
                        <a:t>сентября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Пробные занятия, оперативный перевод детей из старты в </a:t>
                      </a:r>
                      <a:r>
                        <a:rPr lang="ru-RU" sz="2000" dirty="0" smtClean="0"/>
                        <a:t>страту на основании мнения родителей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32459"/>
                  </a:ext>
                </a:extLst>
              </a:tr>
              <a:tr h="10125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 конце 1 </a:t>
                      </a:r>
                      <a:r>
                        <a:rPr lang="ru-RU" sz="2000" dirty="0" smtClean="0"/>
                        <a:t>полугодия (декабрь)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Проверочная работа, перевод детей из страты в</a:t>
                      </a:r>
                      <a:r>
                        <a:rPr lang="ru-RU" sz="2000" baseline="0" dirty="0"/>
                        <a:t> страту по итогам проверочной работы.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7323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8399" y="75085"/>
            <a:ext cx="2437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Деление на страты: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Диагностика МЦКО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Мнение учителя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Мнение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6773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</a:t>
            </a:r>
            <a:r>
              <a:rPr lang="ru-RU" b="1" dirty="0" smtClean="0">
                <a:solidFill>
                  <a:schemeClr val="tx1"/>
                </a:solidFill>
              </a:rPr>
              <a:t>05.09 </a:t>
            </a:r>
            <a:r>
              <a:rPr lang="ru-RU" b="1" dirty="0">
                <a:solidFill>
                  <a:schemeClr val="tx1"/>
                </a:solidFill>
              </a:rPr>
              <a:t>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 smtClean="0"/>
              <a:t>26.08 – начальная </a:t>
            </a:r>
            <a:r>
              <a:rPr lang="ru-RU" sz="2400" i="1" dirty="0"/>
              <a:t>школа </a:t>
            </a:r>
            <a:endParaRPr lang="ru-RU" sz="2400" i="1" dirty="0" smtClean="0"/>
          </a:p>
          <a:p>
            <a:pPr algn="just"/>
            <a:r>
              <a:rPr lang="ru-RU" sz="2400" i="1" dirty="0" smtClean="0"/>
              <a:t>26.08 </a:t>
            </a:r>
            <a:r>
              <a:rPr lang="ru-RU" sz="2400" i="1" dirty="0"/>
              <a:t>– УК №2 (5 – 11 классы)</a:t>
            </a:r>
          </a:p>
          <a:p>
            <a:pPr algn="just"/>
            <a:r>
              <a:rPr lang="ru-RU" sz="2400" i="1" dirty="0" smtClean="0"/>
              <a:t>27.08 </a:t>
            </a:r>
            <a:r>
              <a:rPr lang="ru-RU" sz="2400" i="1" dirty="0"/>
              <a:t>– УК </a:t>
            </a:r>
            <a:r>
              <a:rPr lang="ru-RU" sz="2400" i="1" dirty="0" smtClean="0"/>
              <a:t>№3 </a:t>
            </a:r>
            <a:r>
              <a:rPr lang="ru-RU" sz="2400" i="1" dirty="0"/>
              <a:t>(5 – 11 классы)</a:t>
            </a:r>
          </a:p>
          <a:p>
            <a:pPr algn="just"/>
            <a:r>
              <a:rPr lang="ru-RU" sz="2400" i="1" dirty="0" smtClean="0"/>
              <a:t>31.08 </a:t>
            </a:r>
            <a:r>
              <a:rPr lang="ru-RU" sz="2400" i="1" dirty="0"/>
              <a:t>– УК </a:t>
            </a:r>
            <a:r>
              <a:rPr lang="ru-RU" sz="2400" i="1" dirty="0" smtClean="0"/>
              <a:t>№1; </a:t>
            </a:r>
            <a:r>
              <a:rPr lang="ru-RU" sz="2400" i="1" dirty="0"/>
              <a:t>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</a:t>
            </a: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аттестация</a:t>
            </a:r>
            <a:endParaRPr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A7A877-295D-3981-CAB9-8C2DE2FD9A7B}"/>
              </a:ext>
            </a:extLst>
          </p:cNvPr>
          <p:cNvSpPr txBox="1">
            <a:spLocks/>
          </p:cNvSpPr>
          <p:nvPr/>
        </p:nvSpPr>
        <p:spPr>
          <a:xfrm>
            <a:off x="376064" y="1837342"/>
            <a:ext cx="5084210" cy="31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Проводится на основании:</a:t>
            </a:r>
          </a:p>
          <a:p>
            <a:pPr algn="just"/>
            <a:r>
              <a:rPr lang="ru-RU" sz="2000" dirty="0" smtClean="0"/>
              <a:t>ст. 58 ФЗ-273 «Об образовании в РФ», </a:t>
            </a:r>
          </a:p>
          <a:p>
            <a:pPr algn="just"/>
            <a:r>
              <a:rPr lang="ru-RU" sz="2000" dirty="0" smtClean="0"/>
              <a:t>«Положения о формах, периодичности и порядке текущего контроля и промежуточной аттестации обучающихся ГБОУ Школа № 627»</a:t>
            </a:r>
            <a:endParaRPr lang="ru-RU" sz="2000" dirty="0"/>
          </a:p>
        </p:txBody>
      </p:sp>
      <p:pic>
        <p:nvPicPr>
          <p:cNvPr id="13" name="Picture 2" descr="https://suzdalregion.ru/files/sfera_dejtelnosti/obrazovanie/4_4ffa43dbe717d8be6e93971e129c6830.jpg">
            <a:extLst>
              <a:ext uri="{FF2B5EF4-FFF2-40B4-BE49-F238E27FC236}">
                <a16:creationId xmlns:a16="http://schemas.microsoft.com/office/drawing/2014/main" id="{DBA348C7-A4D4-99F9-F7D7-433C1F2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232711"/>
            <a:ext cx="3380497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4340-BF6D-A733-6B59-C4D6CD9B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67" y="3790811"/>
            <a:ext cx="4180532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аттестация (ПА)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17963256"/>
              </p:ext>
            </p:extLst>
          </p:nvPr>
        </p:nvGraphicFramePr>
        <p:xfrm>
          <a:off x="423025" y="1313109"/>
          <a:ext cx="11497426" cy="34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60" y="3633028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«5» </a:t>
            </a:r>
            <a:r>
              <a:rPr lang="ru-RU" dirty="0" smtClean="0"/>
              <a:t>- от 4,6 до 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2104" y="3598536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«4» </a:t>
            </a:r>
            <a:r>
              <a:rPr lang="ru-RU" dirty="0" smtClean="0"/>
              <a:t>- от 3,6 до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59360" y="4043614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«3» </a:t>
            </a:r>
            <a:r>
              <a:rPr lang="ru-RU" dirty="0" smtClean="0"/>
              <a:t>- от 2,6 до 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72104" y="397618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«2» </a:t>
            </a:r>
            <a:r>
              <a:rPr lang="ru-RU" dirty="0" smtClean="0"/>
              <a:t>- менее 2,6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341" y="4751399"/>
            <a:ext cx="5861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/>
              <a:t>При средневзвешенных баллах </a:t>
            </a:r>
            <a:r>
              <a:rPr lang="ru-RU" sz="1100" b="1" dirty="0"/>
              <a:t>4,59 – 4,57; 3,59 – 3,57; 2,59 – 2,57:</a:t>
            </a:r>
            <a:endParaRPr lang="ru-RU" sz="1100" dirty="0"/>
          </a:p>
          <a:p>
            <a:pPr indent="450215" algn="just"/>
            <a:r>
              <a:rPr lang="ru-RU" sz="1100" b="1" dirty="0"/>
              <a:t>-</a:t>
            </a:r>
            <a:r>
              <a:rPr lang="ru-RU" sz="1100" dirty="0"/>
              <a:t> ученик имеет право обратиться к учителю с просьбой </a:t>
            </a:r>
            <a:r>
              <a:rPr lang="ru-RU" sz="1100" b="1" dirty="0"/>
              <a:t>предоставить возможность улучшить средний</a:t>
            </a:r>
            <a:r>
              <a:rPr lang="ru-RU" sz="1100" dirty="0"/>
              <a:t> балл;</a:t>
            </a:r>
          </a:p>
          <a:p>
            <a:pPr indent="450215" algn="just"/>
            <a:r>
              <a:rPr lang="ru-RU" sz="1100" dirty="0"/>
              <a:t>- учитель </a:t>
            </a:r>
            <a:r>
              <a:rPr lang="ru-RU" sz="1100" b="1" dirty="0"/>
              <a:t>имеет право</a:t>
            </a:r>
            <a:r>
              <a:rPr lang="ru-RU" sz="1100" dirty="0"/>
              <a:t> учесть индивидуальную динамику результатов обучающегося и выставить отметку в соответствии с правилами математического округления: </a:t>
            </a:r>
          </a:p>
          <a:p>
            <a:pPr indent="450215" algn="just"/>
            <a:r>
              <a:rPr lang="ru-RU" sz="1100" dirty="0"/>
              <a:t>4,59 – 4,57 = 4,6;                  3,59 – 3,57 = 3,6;                    2,59 – 2,57 = 2,6</a:t>
            </a:r>
            <a:endParaRPr lang="ru-RU" sz="11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25" y="4953639"/>
            <a:ext cx="5863840" cy="94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039" y="1530037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 получении на ПА или за год «2» – </a:t>
            </a:r>
          </a:p>
          <a:p>
            <a:pPr algn="ctr"/>
            <a:r>
              <a:rPr lang="ru-RU" b="1" dirty="0" smtClean="0"/>
              <a:t>Академическая задолженность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27219" y="1313108"/>
            <a:ext cx="326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Ученик обязан устранить </a:t>
            </a:r>
          </a:p>
          <a:p>
            <a:pPr algn="ctr"/>
            <a:r>
              <a:rPr lang="ru-RU" sz="1600" dirty="0" smtClean="0"/>
              <a:t>Академическую задолженность </a:t>
            </a:r>
          </a:p>
          <a:p>
            <a:pPr algn="ctr"/>
            <a:r>
              <a:rPr lang="ru-RU" sz="1600" dirty="0" smtClean="0"/>
              <a:t>в установленные Школой сроки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1738" y="3505200"/>
            <a:ext cx="52733" cy="287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предпрофессиональных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19.00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17.30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2782"/>
                </a:solidFill>
              </a:rPr>
              <a:t>28.08 </a:t>
            </a:r>
            <a:r>
              <a:rPr lang="ru-RU" b="1" i="1" dirty="0">
                <a:solidFill>
                  <a:srgbClr val="222782"/>
                </a:solidFill>
              </a:rPr>
              <a:t>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 smtClean="0">
                <a:solidFill>
                  <a:srgbClr val="2B3646"/>
                </a:solidFill>
              </a:rPr>
              <a:t>донести учебники домой</a:t>
            </a:r>
            <a:endParaRPr lang="ru-RU" b="1" dirty="0">
              <a:solidFill>
                <a:srgbClr val="2B3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17879" y="1188629"/>
            <a:ext cx="563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БЮДЖЕТНЫЕ НАПРАВЛЕНИЯ УК1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09800"/>
              </p:ext>
            </p:extLst>
          </p:nvPr>
        </p:nvGraphicFramePr>
        <p:xfrm>
          <a:off x="155833" y="1718463"/>
          <a:ext cx="7149427" cy="49415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70498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1978929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Юный инспектор движения (ЮИД)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Егорова О.Н.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Юный гвардеец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Мотылев А.Д.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61485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Настольные игры 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Белиев Р.Х.</a:t>
                      </a:r>
                      <a:b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Венкова Н.П.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Мобильная робототехника (3</a:t>
                      </a:r>
                      <a:r>
                        <a:rPr lang="en-US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-моделирование)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Математическое конструирование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Математическая мозаика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55842"/>
                  </a:ext>
                </a:extLst>
              </a:tr>
              <a:tr h="359426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Акробатика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Глебов А.Б.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772202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Пионербол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Чудаева О.И.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Баскетбол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367716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Шахматный клуб</a:t>
                      </a:r>
                      <a:r>
                        <a:rPr lang="ru-RU" sz="1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«Дружба»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Сутула А.А.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Хоровая студия 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Болдырева А.А.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Студия «Гитара» 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 С.В.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351347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Театральная</a:t>
                      </a:r>
                      <a:r>
                        <a:rPr lang="ru-RU" sz="17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студия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54838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0" y="1148826"/>
            <a:ext cx="474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528429" y="5409861"/>
            <a:ext cx="409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код на прейскурант ПДОУ</a:t>
            </a:r>
          </a:p>
        </p:txBody>
      </p:sp>
    </p:spTree>
    <p:extLst>
      <p:ext uri="{BB962C8B-B14F-4D97-AF65-F5344CB8AC3E}">
        <p14:creationId xmlns:p14="http://schemas.microsoft.com/office/powerpoint/2010/main" val="14647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593274" y="1178654"/>
            <a:ext cx="613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НАПРАВЛЕНИЯ УК2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83466"/>
              </p:ext>
            </p:extLst>
          </p:nvPr>
        </p:nvGraphicFramePr>
        <p:xfrm>
          <a:off x="315132" y="1595266"/>
          <a:ext cx="6943960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1903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1922057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148867">
                <a:tc>
                  <a:txBody>
                    <a:bodyPr/>
                    <a:lstStyle/>
                    <a:p>
                      <a:r>
                        <a:rPr lang="ru-RU" sz="1200" b="0" dirty="0"/>
                        <a:t>Без пробелов к результатам</a:t>
                      </a:r>
                      <a:r>
                        <a:rPr lang="ru-RU" sz="1200" b="0" baseline="0" dirty="0"/>
                        <a:t> «Русский язык»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Кузьмина 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45481">
                <a:tc>
                  <a:txBody>
                    <a:bodyPr/>
                    <a:lstStyle/>
                    <a:p>
                      <a:r>
                        <a:rPr lang="ru-RU" sz="1200" b="0" dirty="0"/>
                        <a:t>Английский с увлечением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/>
                        <a:t>Думан</a:t>
                      </a:r>
                      <a:r>
                        <a:rPr lang="ru-RU" sz="1200" b="0" dirty="0"/>
                        <a:t> М.М.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Волейбол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Мамонтова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Театральная студия «Черные карандаши»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0" y="1310640"/>
            <a:ext cx="474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ПЛАТНЫЕ 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8389" y="5410723"/>
            <a:ext cx="409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000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на прейскурант ПДОУ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01734"/>
              </p:ext>
            </p:extLst>
          </p:nvPr>
        </p:nvGraphicFramePr>
        <p:xfrm>
          <a:off x="315132" y="3102099"/>
          <a:ext cx="6943960" cy="2511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1903">
                  <a:extLst>
                    <a:ext uri="{9D8B030D-6E8A-4147-A177-3AD203B41FA5}">
                      <a16:colId xmlns:a16="http://schemas.microsoft.com/office/drawing/2014/main" val="2565832996"/>
                    </a:ext>
                  </a:extLst>
                </a:gridCol>
                <a:gridCol w="1922057">
                  <a:extLst>
                    <a:ext uri="{9D8B030D-6E8A-4147-A177-3AD203B41FA5}">
                      <a16:colId xmlns:a16="http://schemas.microsoft.com/office/drawing/2014/main" val="780920950"/>
                    </a:ext>
                  </a:extLst>
                </a:gridCol>
              </a:tblGrid>
              <a:tr h="316442">
                <a:tc>
                  <a:txBody>
                    <a:bodyPr/>
                    <a:lstStyle/>
                    <a:p>
                      <a:r>
                        <a:rPr lang="ru-RU" sz="1200" b="0" dirty="0"/>
                        <a:t>Программирование,</a:t>
                      </a:r>
                      <a:r>
                        <a:rPr lang="ru-RU" sz="1200" b="0" baseline="0" dirty="0"/>
                        <a:t> 3</a:t>
                      </a:r>
                      <a:r>
                        <a:rPr lang="en-US" sz="1200" b="0" baseline="0" dirty="0"/>
                        <a:t>D</a:t>
                      </a:r>
                      <a:r>
                        <a:rPr lang="ru-RU" sz="1200" b="0" baseline="0" dirty="0"/>
                        <a:t>-моделирование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80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География вокруг нас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Николаева Н.В.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96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Шахматный клуб «Дружба»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/>
                        <a:t>Сутула А.А.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0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Подвижные игры с элементами баскетбола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/>
                        <a:t>Рубаник</a:t>
                      </a:r>
                      <a:r>
                        <a:rPr lang="ru-RU" sz="1200" b="0" dirty="0"/>
                        <a:t> А.В.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6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Немецкий для начинающих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Зубец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71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Ансамбль</a:t>
                      </a:r>
                      <a:r>
                        <a:rPr lang="ru-RU" sz="1200" b="0" baseline="0" dirty="0"/>
                        <a:t> «Волшебная свирель»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Рябова И.Ю.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70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Студия Гитара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Павлов 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031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Юный</a:t>
                      </a:r>
                      <a:r>
                        <a:rPr lang="ru-RU" sz="1200" b="0" baseline="0" dirty="0"/>
                        <a:t> инспектор движения (ЮИД)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Колосова Ю.В.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031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Занимательная биология, Медицинский практикум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Толмачева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25474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52212"/>
              </p:ext>
            </p:extLst>
          </p:nvPr>
        </p:nvGraphicFramePr>
        <p:xfrm>
          <a:off x="315132" y="6064443"/>
          <a:ext cx="6943960" cy="5907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21903">
                  <a:extLst>
                    <a:ext uri="{9D8B030D-6E8A-4147-A177-3AD203B41FA5}">
                      <a16:colId xmlns:a16="http://schemas.microsoft.com/office/drawing/2014/main" val="3538067752"/>
                    </a:ext>
                  </a:extLst>
                </a:gridCol>
                <a:gridCol w="1922057">
                  <a:extLst>
                    <a:ext uri="{9D8B030D-6E8A-4147-A177-3AD203B41FA5}">
                      <a16:colId xmlns:a16="http://schemas.microsoft.com/office/drawing/2014/main" val="3274442845"/>
                    </a:ext>
                  </a:extLst>
                </a:gridCol>
              </a:tblGrid>
              <a:tr h="316442">
                <a:tc>
                  <a:txBody>
                    <a:bodyPr/>
                    <a:lstStyle/>
                    <a:p>
                      <a:r>
                        <a:rPr lang="ru-RU" sz="1200" b="0" dirty="0"/>
                        <a:t>Творческая мастерская</a:t>
                      </a:r>
                      <a:r>
                        <a:rPr lang="ru-RU" sz="1200" b="0" baseline="0" dirty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Фролова</a:t>
                      </a:r>
                      <a:r>
                        <a:rPr lang="ru-RU" sz="1200" b="0" baseline="0" dirty="0"/>
                        <a:t> И.Д.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93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/>
                        <a:t>Оркестр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Стародубцев М.Л.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71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593274" y="2710987"/>
            <a:ext cx="613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НАПРАВЛЕНИЯ УК3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528029" y="5652850"/>
            <a:ext cx="613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1B39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БЮДЖЕТНЫЕ НАПРАВЛЕНИЯ УК4</a:t>
            </a:r>
          </a:p>
        </p:txBody>
      </p:sp>
    </p:spTree>
    <p:extLst>
      <p:ext uri="{BB962C8B-B14F-4D97-AF65-F5344CB8AC3E}">
        <p14:creationId xmlns:p14="http://schemas.microsoft.com/office/powerpoint/2010/main" val="15140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ЗАПИСЬ НА ДОПОЛНИТЕЛЬНОЕ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646331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Отследить подписание договора со стороны школы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(после этого ребенок считается зачислен в кружок или секцию)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Расторжение договора на ПДОУ по заявлению </a:t>
            </a:r>
            <a:b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22817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328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43272"/>
              </p:ext>
            </p:extLst>
          </p:nvPr>
        </p:nvGraphicFramePr>
        <p:xfrm>
          <a:off x="700193" y="1808351"/>
          <a:ext cx="10791609" cy="4831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Учебный корпус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ФИО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Телефон, почта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Вопросы по организации дополнительного образования</a:t>
                      </a:r>
                      <a:endParaRPr lang="ru-RU" sz="1600" b="1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УК№1 (Дубининская, 42) 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Царско</a:t>
                      </a:r>
                      <a:r>
                        <a:rPr lang="ru-RU" sz="1600" baseline="0" dirty="0"/>
                        <a:t> Валерия Александровна (</a:t>
                      </a:r>
                      <a:r>
                        <a:rPr lang="ru-RU" sz="1600" baseline="0" dirty="0" err="1"/>
                        <a:t>внебюджет</a:t>
                      </a:r>
                      <a:r>
                        <a:rPr lang="ru-RU" sz="1600" baseline="0" dirty="0"/>
                        <a:t>)</a:t>
                      </a:r>
                      <a:br>
                        <a:rPr lang="ru-RU" sz="1600" baseline="0" dirty="0"/>
                      </a:br>
                      <a:r>
                        <a:rPr lang="ru-RU" sz="1600" dirty="0"/>
                        <a:t>Гарус Евгения Юрьевна (бюджет)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8-913-100-8985,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  <a:hlinkClick r:id="rId3"/>
                        </a:rPr>
                        <a:t>tsarsko@co627.ru</a:t>
                      </a:r>
                      <a:r>
                        <a:rPr lang="ru-RU" sz="1600" kern="1200" dirty="0">
                          <a:effectLst/>
                        </a:rPr>
                        <a:t> </a:t>
                      </a:r>
                      <a:r>
                        <a:rPr lang="en-US" sz="1600" kern="1200" dirty="0">
                          <a:hlinkClick r:id="rId4"/>
                        </a:rPr>
                        <a:t>garus@co627.ru</a:t>
                      </a:r>
                      <a:r>
                        <a:rPr lang="ru-RU" sz="1600" kern="1200" baseline="0" dirty="0"/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УК№2 (Бахрушина, 24)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Гарус Евгения Юрьевна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8-916-394-8258, </a:t>
                      </a:r>
                    </a:p>
                    <a:p>
                      <a:r>
                        <a:rPr lang="en-US" sz="1600" kern="1200" dirty="0"/>
                        <a:t>garus@co627.ru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УК№3 (Житная, 6)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Колосова Юлия Валерьевна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8-903-977-2837, </a:t>
                      </a:r>
                      <a:r>
                        <a:rPr lang="en-US" sz="1600" dirty="0"/>
                        <a:t>kolosovayv@co627.ru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УК№4 (Стремянный пер. 33/35)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Тришкина Татьяна Денисовна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8-916-360-8852, </a:t>
                      </a:r>
                    </a:p>
                    <a:p>
                      <a:r>
                        <a:rPr lang="en-US" sz="1600" dirty="0"/>
                        <a:t>trishkina@co627.ru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УК№5 (Люсиновская 31 стр.1)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Вегеро Алла Владимировна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8-903-595-4788, </a:t>
                      </a:r>
                    </a:p>
                    <a:p>
                      <a:r>
                        <a:rPr lang="en-US" sz="1600" dirty="0"/>
                        <a:t>vegero@co627.ru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kern="1200" dirty="0"/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600" kern="1200" dirty="0"/>
                        <a:t>(выставление счета, поступление денег, оформление возврата денежных средств)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Все УК</a:t>
                      </a:r>
                      <a:endParaRPr lang="ru-RU" sz="1600" dirty="0"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Курдинева Тамара Сергеевна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kern="1200" dirty="0"/>
                        <a:t>8(495)959-78-30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Cambria" panose="02040503050406030204" pitchFamily="18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3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08300"/>
              </p:ext>
            </p:extLst>
          </p:nvPr>
        </p:nvGraphicFramePr>
        <p:xfrm>
          <a:off x="95041" y="1422180"/>
          <a:ext cx="118799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758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13291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42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Мотылев Артем Дмитриевич,</a:t>
                      </a:r>
                    </a:p>
                    <a:p>
                      <a:r>
                        <a:rPr lang="en-US" sz="1400" dirty="0" smtClean="0">
                          <a:hlinkClick r:id="rId2"/>
                        </a:rPr>
                        <a:t>motylev@co627.ru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Давыдова Юлия Андреевна,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Терещенко Ирина Михайловна</a:t>
                      </a:r>
                    </a:p>
                    <a:p>
                      <a:r>
                        <a:rPr lang="en-US" sz="1400" dirty="0" smtClean="0">
                          <a:hlinkClick r:id="rId4"/>
                        </a:rPr>
                        <a:t>tereshhenko@co627.ru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Алхазова</a:t>
                      </a:r>
                      <a:r>
                        <a:rPr lang="ru-RU" sz="1800" dirty="0" smtClean="0"/>
                        <a:t> Анна Андреевна</a:t>
                      </a:r>
                    </a:p>
                    <a:p>
                      <a:r>
                        <a:rPr lang="en-US" sz="1400" dirty="0" smtClean="0">
                          <a:hlinkClick r:id="rId5"/>
                        </a:rPr>
                        <a:t>alhazova@co627.ru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Вегеро</a:t>
                      </a:r>
                      <a:r>
                        <a:rPr lang="ru-RU" sz="1800" dirty="0" smtClean="0"/>
                        <a:t> Алла Владимировна</a:t>
                      </a:r>
                    </a:p>
                    <a:p>
                      <a:r>
                        <a:rPr lang="en-US" sz="1400" dirty="0" smtClean="0">
                          <a:hlinkClick r:id="rId6"/>
                        </a:rPr>
                        <a:t>vegero@co627.ru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</a:t>
                      </a:r>
                    </a:p>
                    <a:p>
                      <a:r>
                        <a:rPr lang="ru-RU" dirty="0" smtClean="0"/>
                        <a:t>учебной частью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 smtClean="0">
                          <a:hlinkClick r:id="rId7"/>
                        </a:rPr>
                        <a:t>anufriev@co627.ru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Давыдова Юлия Андреевна,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jul.82@list.ru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Прилепа Юлия Васильевна,</a:t>
                      </a:r>
                    </a:p>
                    <a:p>
                      <a:r>
                        <a:rPr lang="en-US" sz="1400" dirty="0" smtClean="0">
                          <a:hlinkClick r:id="rId9"/>
                        </a:rPr>
                        <a:t>prilepa@co627.ru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Князькина</a:t>
                      </a:r>
                      <a:r>
                        <a:rPr lang="ru-RU" sz="1800" dirty="0" smtClean="0"/>
                        <a:t> Мария Александровна</a:t>
                      </a:r>
                    </a:p>
                    <a:p>
                      <a:r>
                        <a:rPr lang="en-US" sz="1400" dirty="0" smtClean="0">
                          <a:hlinkClick r:id="rId10"/>
                        </a:rPr>
                        <a:t>knyazkina@co627.ru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Мельчугова</a:t>
                      </a:r>
                      <a:r>
                        <a:rPr lang="ru-RU" sz="1800" dirty="0" smtClean="0"/>
                        <a:t> Марина Петровна</a:t>
                      </a:r>
                    </a:p>
                    <a:p>
                      <a:r>
                        <a:rPr lang="en-US" sz="1400" dirty="0" smtClean="0">
                          <a:hlinkClick r:id="rId11"/>
                        </a:rPr>
                        <a:t>melchugova@co627.ru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школу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5195" y="5114986"/>
            <a:ext cx="174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СФЕРУМ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почта, приемное время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PavlyuchenkoLV@edu.mos.ru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Запись через секретаря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директора,</a:t>
                      </a:r>
                    </a:p>
                    <a:p>
                      <a:r>
                        <a:rPr lang="ru-RU" dirty="0" smtClean="0"/>
                        <a:t>контроль </a:t>
                      </a:r>
                      <a:r>
                        <a:rPr lang="ru-RU" dirty="0"/>
                        <a:t>качества </a:t>
                      </a:r>
                      <a:r>
                        <a:rPr lang="ru-RU" dirty="0" smtClean="0"/>
                        <a:t>образования</a:t>
                      </a:r>
                    </a:p>
                    <a:p>
                      <a:r>
                        <a:rPr lang="ru-RU" dirty="0" smtClean="0"/>
                        <a:t>содержание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kunevskaya@co627.ru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Понедельник, 17.30 – 19.30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499- 235-71-44 (доб. 1210)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8-985-511-27-41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Заместитель директора,</a:t>
                      </a:r>
                    </a:p>
                    <a:p>
                      <a:r>
                        <a:rPr lang="ru-RU" dirty="0" smtClean="0"/>
                        <a:t>социализация </a:t>
                      </a:r>
                      <a:r>
                        <a:rPr lang="ru-RU" dirty="0"/>
                        <a:t>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gulivitskaya@co627.ru</a:t>
                      </a:r>
                      <a:endParaRPr lang="ru-RU" dirty="0" smtClean="0"/>
                    </a:p>
                    <a:p>
                      <a:r>
                        <a:rPr lang="ru-RU" smtClean="0"/>
                        <a:t>Пятница, 8.00</a:t>
                      </a:r>
                      <a:r>
                        <a:rPr lang="ru-RU" baseline="0" smtClean="0"/>
                        <a:t> – 10.00</a:t>
                      </a:r>
                      <a:r>
                        <a:rPr lang="ru-RU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499- 235-71-44 (доб. 1216)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8-910-495-21-59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Мухаметшин</a:t>
                      </a:r>
                      <a:r>
                        <a:rPr lang="ru-RU" dirty="0" smtClean="0"/>
                        <a:t> Александр </a:t>
                      </a:r>
                      <a:r>
                        <a:rPr lang="ru-RU" dirty="0" err="1" smtClean="0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Заместитель директора,</a:t>
                      </a:r>
                    </a:p>
                    <a:p>
                      <a:r>
                        <a:rPr lang="ru-RU" dirty="0" smtClean="0"/>
                        <a:t>ресурсы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mukhametshin@co627.ru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2025-2026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</a:t>
            </a:r>
            <a:r>
              <a:rPr lang="ru-RU" sz="1600" i="1" dirty="0" smtClean="0"/>
              <a:t>и промежуточная аттестация в мае-июне </a:t>
            </a:r>
            <a:r>
              <a:rPr lang="ru-RU" sz="1600" i="1" dirty="0"/>
              <a:t>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2025-2026 уч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2025-2026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2025-2026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(кабинеты), 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12860</TotalTime>
  <Words>3832</Words>
  <Application>Microsoft Office PowerPoint</Application>
  <PresentationFormat>Широкоэкранный</PresentationFormat>
  <Paragraphs>714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2" baseType="lpstr">
      <vt:lpstr>Times New Roman</vt:lpstr>
      <vt:lpstr>Calibri Light</vt:lpstr>
      <vt:lpstr>Arial</vt:lpstr>
      <vt:lpstr>Roboto Light</vt:lpstr>
      <vt:lpstr>-apple-system</vt:lpstr>
      <vt:lpstr>Calibri</vt:lpstr>
      <vt:lpstr>Roboto Th</vt:lpstr>
      <vt:lpstr>Cambria</vt:lpstr>
      <vt:lpstr>Assistant</vt:lpstr>
      <vt:lpstr>Tenor Sans</vt:lpstr>
      <vt:lpstr>Century Gothic</vt:lpstr>
      <vt:lpstr>Verdana</vt:lpstr>
      <vt:lpstr>Roboto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336</cp:revision>
  <dcterms:created xsi:type="dcterms:W3CDTF">2020-05-04T08:49:58Z</dcterms:created>
  <dcterms:modified xsi:type="dcterms:W3CDTF">2025-08-25T13:06:23Z</dcterms:modified>
</cp:coreProperties>
</file>