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9" r:id="rId2"/>
    <p:sldId id="401" r:id="rId3"/>
    <p:sldId id="402" r:id="rId4"/>
    <p:sldId id="403" r:id="rId5"/>
    <p:sldId id="406" r:id="rId6"/>
    <p:sldId id="412" r:id="rId7"/>
    <p:sldId id="405" r:id="rId8"/>
    <p:sldId id="407" r:id="rId9"/>
    <p:sldId id="408" r:id="rId10"/>
    <p:sldId id="409" r:id="rId11"/>
    <p:sldId id="410" r:id="rId12"/>
    <p:sldId id="41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B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5D918-A349-4E2C-9BAC-A841B3E23BE8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A9D11EF-49EA-4CE6-AF6E-949AB3906BF6}">
      <dgm:prSet phldrT="[Текст]" custT="1"/>
      <dgm:spPr/>
      <dgm:t>
        <a:bodyPr/>
        <a:lstStyle/>
        <a:p>
          <a:r>
            <a:rPr lang="ru-RU" sz="1600" dirty="0" smtClean="0"/>
            <a:t>Родители принимают решение об изменении формы обучения</a:t>
          </a:r>
          <a:endParaRPr lang="ru-RU" sz="1600" dirty="0"/>
        </a:p>
      </dgm:t>
    </dgm:pt>
    <dgm:pt modelId="{09D42F1B-A62D-4628-8A87-82021C6E1AB8}" type="parTrans" cxnId="{49AC8634-F3C3-45BE-A654-8E9D2B09D43D}">
      <dgm:prSet/>
      <dgm:spPr/>
      <dgm:t>
        <a:bodyPr/>
        <a:lstStyle/>
        <a:p>
          <a:endParaRPr lang="ru-RU"/>
        </a:p>
      </dgm:t>
    </dgm:pt>
    <dgm:pt modelId="{A493735F-BF8A-4074-802C-C65A9F39BE97}" type="sibTrans" cxnId="{49AC8634-F3C3-45BE-A654-8E9D2B09D43D}">
      <dgm:prSet/>
      <dgm:spPr/>
      <dgm:t>
        <a:bodyPr/>
        <a:lstStyle/>
        <a:p>
          <a:endParaRPr lang="ru-RU"/>
        </a:p>
      </dgm:t>
    </dgm:pt>
    <dgm:pt modelId="{6D562780-49CD-4496-9E9F-486EB2240770}">
      <dgm:prSet phldrT="[Текст]" custT="1"/>
      <dgm:spPr/>
      <dgm:t>
        <a:bodyPr/>
        <a:lstStyle/>
        <a:p>
          <a:r>
            <a:rPr lang="ru-RU" sz="1600" dirty="0" smtClean="0"/>
            <a:t>Родители информируют классного руководителя</a:t>
          </a:r>
          <a:endParaRPr lang="ru-RU" sz="1600" dirty="0"/>
        </a:p>
      </dgm:t>
    </dgm:pt>
    <dgm:pt modelId="{7AF3CFC2-3506-4B24-9EF0-9C917E50C378}" type="parTrans" cxnId="{26A68B31-A188-45F6-AAB7-A8E804353DE2}">
      <dgm:prSet/>
      <dgm:spPr/>
      <dgm:t>
        <a:bodyPr/>
        <a:lstStyle/>
        <a:p>
          <a:endParaRPr lang="ru-RU"/>
        </a:p>
      </dgm:t>
    </dgm:pt>
    <dgm:pt modelId="{0F63BBCF-CC28-4C16-9455-4AB24A21962C}" type="sibTrans" cxnId="{26A68B31-A188-45F6-AAB7-A8E804353DE2}">
      <dgm:prSet/>
      <dgm:spPr/>
      <dgm:t>
        <a:bodyPr/>
        <a:lstStyle/>
        <a:p>
          <a:endParaRPr lang="ru-RU"/>
        </a:p>
      </dgm:t>
    </dgm:pt>
    <dgm:pt modelId="{F8573D09-C5B9-4822-B08B-1A44EEFE2F37}">
      <dgm:prSet phldrT="[Текст]" custT="1"/>
      <dgm:spPr/>
      <dgm:t>
        <a:bodyPr/>
        <a:lstStyle/>
        <a:p>
          <a:r>
            <a:rPr lang="ru-RU" sz="1600" dirty="0" smtClean="0"/>
            <a:t>Родители заключают договор со Школой (в установленное время, без предварительного звонка)</a:t>
          </a:r>
          <a:endParaRPr lang="ru-RU" sz="1600" dirty="0"/>
        </a:p>
      </dgm:t>
    </dgm:pt>
    <dgm:pt modelId="{1FD321F3-57E7-487E-8700-CA37E91BDFC0}" type="parTrans" cxnId="{C1D9C3E9-C2AB-4FAB-9059-291F0EB4DD56}">
      <dgm:prSet/>
      <dgm:spPr/>
      <dgm:t>
        <a:bodyPr/>
        <a:lstStyle/>
        <a:p>
          <a:endParaRPr lang="ru-RU"/>
        </a:p>
      </dgm:t>
    </dgm:pt>
    <dgm:pt modelId="{4B756AE0-D604-48A7-BE27-8D4EDB2EBC2C}" type="sibTrans" cxnId="{C1D9C3E9-C2AB-4FAB-9059-291F0EB4DD56}">
      <dgm:prSet/>
      <dgm:spPr/>
      <dgm:t>
        <a:bodyPr/>
        <a:lstStyle/>
        <a:p>
          <a:endParaRPr lang="ru-RU"/>
        </a:p>
      </dgm:t>
    </dgm:pt>
    <dgm:pt modelId="{A27EBB9A-72CC-4CE5-B916-970D145B2B32}">
      <dgm:prSet phldrT="[Текст]" custT="1"/>
      <dgm:spPr/>
      <dgm:t>
        <a:bodyPr/>
        <a:lstStyle/>
        <a:p>
          <a:r>
            <a:rPr lang="ru-RU" sz="1600" dirty="0" smtClean="0"/>
            <a:t>Классный руководитель информирует учителей класса, выдает родителям учебный план, график консультаций и промежуточной аттестации</a:t>
          </a:r>
          <a:endParaRPr lang="ru-RU" sz="1600" dirty="0"/>
        </a:p>
      </dgm:t>
    </dgm:pt>
    <dgm:pt modelId="{E0AD6E5D-4B98-4C76-ABC6-D50D8117B531}" type="parTrans" cxnId="{87B61013-2BEF-4804-9C2F-54CDD1D8DA81}">
      <dgm:prSet/>
      <dgm:spPr/>
      <dgm:t>
        <a:bodyPr/>
        <a:lstStyle/>
        <a:p>
          <a:endParaRPr lang="ru-RU"/>
        </a:p>
      </dgm:t>
    </dgm:pt>
    <dgm:pt modelId="{2AA56E89-4FDC-4ED3-8E8A-43E55BE3B791}" type="sibTrans" cxnId="{87B61013-2BEF-4804-9C2F-54CDD1D8DA81}">
      <dgm:prSet/>
      <dgm:spPr/>
      <dgm:t>
        <a:bodyPr/>
        <a:lstStyle/>
        <a:p>
          <a:endParaRPr lang="ru-RU"/>
        </a:p>
      </dgm:t>
    </dgm:pt>
    <dgm:pt modelId="{18A7B8B0-F698-4F0E-B90A-005E5D748D22}">
      <dgm:prSet phldrT="[Текст]" custT="1"/>
      <dgm:spPr/>
      <dgm:t>
        <a:bodyPr/>
        <a:lstStyle/>
        <a:p>
          <a:r>
            <a:rPr lang="ru-RU" sz="1600" dirty="0" smtClean="0"/>
            <a:t>Родители организуют освоение ребенком образовательной программы и явку на консультации и промежуточную аттестацию</a:t>
          </a:r>
          <a:endParaRPr lang="ru-RU" sz="1600" dirty="0"/>
        </a:p>
      </dgm:t>
    </dgm:pt>
    <dgm:pt modelId="{8E655282-5ED5-4A16-A107-D77E94DABBDF}" type="parTrans" cxnId="{F18EB077-0508-4EB2-836B-8053D9AEAC3F}">
      <dgm:prSet/>
      <dgm:spPr/>
      <dgm:t>
        <a:bodyPr/>
        <a:lstStyle/>
        <a:p>
          <a:endParaRPr lang="ru-RU"/>
        </a:p>
      </dgm:t>
    </dgm:pt>
    <dgm:pt modelId="{66A146A7-A32B-4984-BA1B-71918022B8FB}" type="sibTrans" cxnId="{F18EB077-0508-4EB2-836B-8053D9AEAC3F}">
      <dgm:prSet/>
      <dgm:spPr/>
      <dgm:t>
        <a:bodyPr/>
        <a:lstStyle/>
        <a:p>
          <a:endParaRPr lang="ru-RU"/>
        </a:p>
      </dgm:t>
    </dgm:pt>
    <dgm:pt modelId="{F870CC87-E32D-42C6-BFBB-318B94FE7365}">
      <dgm:prSet custT="1"/>
      <dgm:spPr/>
      <dgm:t>
        <a:bodyPr/>
        <a:lstStyle/>
        <a:p>
          <a:r>
            <a:rPr lang="ru-RU" sz="1600" dirty="0" smtClean="0"/>
            <a:t>Куратор заочного и очно-заочного обучения готовит приказы об изменении формы обучения, доводит до сведения классного руководителя. Вносит изменения по форме обучения в АИС Контингент </a:t>
          </a:r>
          <a:endParaRPr lang="ru-RU" sz="1600" dirty="0"/>
        </a:p>
      </dgm:t>
    </dgm:pt>
    <dgm:pt modelId="{E12E9C6E-5FE2-4383-A44C-EA820F50C362}" type="parTrans" cxnId="{B6B590AC-9BEE-42B1-B53B-FDC8DDC0E950}">
      <dgm:prSet/>
      <dgm:spPr/>
      <dgm:t>
        <a:bodyPr/>
        <a:lstStyle/>
        <a:p>
          <a:endParaRPr lang="ru-RU"/>
        </a:p>
      </dgm:t>
    </dgm:pt>
    <dgm:pt modelId="{7469D1BC-20E4-4908-9270-9EE63E3102F1}" type="sibTrans" cxnId="{B6B590AC-9BEE-42B1-B53B-FDC8DDC0E950}">
      <dgm:prSet/>
      <dgm:spPr/>
      <dgm:t>
        <a:bodyPr/>
        <a:lstStyle/>
        <a:p>
          <a:endParaRPr lang="ru-RU"/>
        </a:p>
      </dgm:t>
    </dgm:pt>
    <dgm:pt modelId="{37DF31C5-17BA-463B-8465-DC0A43D39E4B}" type="pres">
      <dgm:prSet presAssocID="{93F5D918-A349-4E2C-9BAC-A841B3E23B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A98BF-416B-4AC2-B825-453E0B595A87}" type="pres">
      <dgm:prSet presAssocID="{5A9D11EF-49EA-4CE6-AF6E-949AB3906BF6}" presName="node" presStyleLbl="node1" presStyleIdx="0" presStyleCnt="6" custLinFactNeighborX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8C063-056F-472B-9EFF-78162A82A659}" type="pres">
      <dgm:prSet presAssocID="{A493735F-BF8A-4074-802C-C65A9F39BE9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5821E8A-6AA8-4EAA-A5C1-A8305950B445}" type="pres">
      <dgm:prSet presAssocID="{A493735F-BF8A-4074-802C-C65A9F39BE9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E7F8B5C-60D5-459E-B9CB-AEA71885A3B1}" type="pres">
      <dgm:prSet presAssocID="{6D562780-49CD-4496-9E9F-486EB2240770}" presName="node" presStyleLbl="node1" presStyleIdx="1" presStyleCnt="6" custLinFactNeighborX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BF92-DF36-4612-8AEF-33DA43008E0A}" type="pres">
      <dgm:prSet presAssocID="{0F63BBCF-CC28-4C16-9455-4AB24A21962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3DE055C-DA80-44EE-B038-0A341FA46180}" type="pres">
      <dgm:prSet presAssocID="{0F63BBCF-CC28-4C16-9455-4AB24A21962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C9A4958-009A-413F-AF48-34CF855FE888}" type="pres">
      <dgm:prSet presAssocID="{F8573D09-C5B9-4822-B08B-1A44EEFE2F37}" presName="node" presStyleLbl="node1" presStyleIdx="2" presStyleCnt="6" custLinFactNeighborX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E3719-F2D3-4861-9737-2C2AA7ED1163}" type="pres">
      <dgm:prSet presAssocID="{4B756AE0-D604-48A7-BE27-8D4EDB2EBC2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534FD5E-2160-451E-AE45-D8A1527B7FC5}" type="pres">
      <dgm:prSet presAssocID="{4B756AE0-D604-48A7-BE27-8D4EDB2EBC2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5194B55-2839-48F5-AA76-452B9BF9AC58}" type="pres">
      <dgm:prSet presAssocID="{F870CC87-E32D-42C6-BFBB-318B94FE7365}" presName="node" presStyleLbl="node1" presStyleIdx="3" presStyleCnt="6" custScaleX="119197" custLinFactNeighborX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26DEF-20EE-4991-B14D-CFF7ED089347}" type="pres">
      <dgm:prSet presAssocID="{7469D1BC-20E4-4908-9270-9EE63E3102F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142D3DD-2F35-4611-8DE8-82D5BDDCEA44}" type="pres">
      <dgm:prSet presAssocID="{7469D1BC-20E4-4908-9270-9EE63E3102F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0D6751F-2A04-4A04-AB7A-505619CA27D0}" type="pres">
      <dgm:prSet presAssocID="{A27EBB9A-72CC-4CE5-B916-970D145B2B32}" presName="node" presStyleLbl="node1" presStyleIdx="4" presStyleCnt="6" custLinFactNeighborX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DA4ED-A1DA-4ADB-BCE5-ACA32CE67CBA}" type="pres">
      <dgm:prSet presAssocID="{2AA56E89-4FDC-4ED3-8E8A-43E55BE3B79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CD58369-D9D2-4710-A430-45D0088D4CDA}" type="pres">
      <dgm:prSet presAssocID="{2AA56E89-4FDC-4ED3-8E8A-43E55BE3B79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5329060-4BE2-4B81-8210-1E159CAB9CAE}" type="pres">
      <dgm:prSet presAssocID="{18A7B8B0-F698-4F0E-B90A-005E5D748D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AAFA4-E69C-47DD-BDB5-3498A8B99161}" type="presOf" srcId="{7469D1BC-20E4-4908-9270-9EE63E3102F1}" destId="{05426DEF-20EE-4991-B14D-CFF7ED089347}" srcOrd="0" destOrd="0" presId="urn:microsoft.com/office/officeart/2005/8/layout/process5"/>
    <dgm:cxn modelId="{BA3936A4-4ED8-4C85-B902-57168A9665FD}" type="presOf" srcId="{5A9D11EF-49EA-4CE6-AF6E-949AB3906BF6}" destId="{15DA98BF-416B-4AC2-B825-453E0B595A87}" srcOrd="0" destOrd="0" presId="urn:microsoft.com/office/officeart/2005/8/layout/process5"/>
    <dgm:cxn modelId="{26A68B31-A188-45F6-AAB7-A8E804353DE2}" srcId="{93F5D918-A349-4E2C-9BAC-A841B3E23BE8}" destId="{6D562780-49CD-4496-9E9F-486EB2240770}" srcOrd="1" destOrd="0" parTransId="{7AF3CFC2-3506-4B24-9EF0-9C917E50C378}" sibTransId="{0F63BBCF-CC28-4C16-9455-4AB24A21962C}"/>
    <dgm:cxn modelId="{960B3797-17AE-40D7-AA49-F80F27A4C76C}" type="presOf" srcId="{A493735F-BF8A-4074-802C-C65A9F39BE97}" destId="{D108C063-056F-472B-9EFF-78162A82A659}" srcOrd="0" destOrd="0" presId="urn:microsoft.com/office/officeart/2005/8/layout/process5"/>
    <dgm:cxn modelId="{19BACB7B-AB7C-4573-A702-13825145CDB4}" type="presOf" srcId="{7469D1BC-20E4-4908-9270-9EE63E3102F1}" destId="{D142D3DD-2F35-4611-8DE8-82D5BDDCEA44}" srcOrd="1" destOrd="0" presId="urn:microsoft.com/office/officeart/2005/8/layout/process5"/>
    <dgm:cxn modelId="{C6C92D64-DD4F-41D1-9E9F-80EF3B4BFDA1}" type="presOf" srcId="{6D562780-49CD-4496-9E9F-486EB2240770}" destId="{CE7F8B5C-60D5-459E-B9CB-AEA71885A3B1}" srcOrd="0" destOrd="0" presId="urn:microsoft.com/office/officeart/2005/8/layout/process5"/>
    <dgm:cxn modelId="{D35A8D45-5298-4295-86FC-7692CFFEF9D4}" type="presOf" srcId="{0F63BBCF-CC28-4C16-9455-4AB24A21962C}" destId="{39DBBF92-DF36-4612-8AEF-33DA43008E0A}" srcOrd="0" destOrd="0" presId="urn:microsoft.com/office/officeart/2005/8/layout/process5"/>
    <dgm:cxn modelId="{E07B7DB7-AB24-466C-AD27-AC758CDAE148}" type="presOf" srcId="{93F5D918-A349-4E2C-9BAC-A841B3E23BE8}" destId="{37DF31C5-17BA-463B-8465-DC0A43D39E4B}" srcOrd="0" destOrd="0" presId="urn:microsoft.com/office/officeart/2005/8/layout/process5"/>
    <dgm:cxn modelId="{8B9CC118-37A7-4A44-837E-09B21BBB862A}" type="presOf" srcId="{F870CC87-E32D-42C6-BFBB-318B94FE7365}" destId="{E5194B55-2839-48F5-AA76-452B9BF9AC58}" srcOrd="0" destOrd="0" presId="urn:microsoft.com/office/officeart/2005/8/layout/process5"/>
    <dgm:cxn modelId="{57F4BE43-A474-4FE9-AF97-5964B2BEA61D}" type="presOf" srcId="{F8573D09-C5B9-4822-B08B-1A44EEFE2F37}" destId="{3C9A4958-009A-413F-AF48-34CF855FE888}" srcOrd="0" destOrd="0" presId="urn:microsoft.com/office/officeart/2005/8/layout/process5"/>
    <dgm:cxn modelId="{B6B590AC-9BEE-42B1-B53B-FDC8DDC0E950}" srcId="{93F5D918-A349-4E2C-9BAC-A841B3E23BE8}" destId="{F870CC87-E32D-42C6-BFBB-318B94FE7365}" srcOrd="3" destOrd="0" parTransId="{E12E9C6E-5FE2-4383-A44C-EA820F50C362}" sibTransId="{7469D1BC-20E4-4908-9270-9EE63E3102F1}"/>
    <dgm:cxn modelId="{49AC8634-F3C3-45BE-A654-8E9D2B09D43D}" srcId="{93F5D918-A349-4E2C-9BAC-A841B3E23BE8}" destId="{5A9D11EF-49EA-4CE6-AF6E-949AB3906BF6}" srcOrd="0" destOrd="0" parTransId="{09D42F1B-A62D-4628-8A87-82021C6E1AB8}" sibTransId="{A493735F-BF8A-4074-802C-C65A9F39BE97}"/>
    <dgm:cxn modelId="{5363C173-C4FD-4A54-9A44-14F20CCF9CAD}" type="presOf" srcId="{A27EBB9A-72CC-4CE5-B916-970D145B2B32}" destId="{80D6751F-2A04-4A04-AB7A-505619CA27D0}" srcOrd="0" destOrd="0" presId="urn:microsoft.com/office/officeart/2005/8/layout/process5"/>
    <dgm:cxn modelId="{BA718D5B-8DF8-4B8D-A722-31C7E147E883}" type="presOf" srcId="{18A7B8B0-F698-4F0E-B90A-005E5D748D22}" destId="{D5329060-4BE2-4B81-8210-1E159CAB9CAE}" srcOrd="0" destOrd="0" presId="urn:microsoft.com/office/officeart/2005/8/layout/process5"/>
    <dgm:cxn modelId="{87B61013-2BEF-4804-9C2F-54CDD1D8DA81}" srcId="{93F5D918-A349-4E2C-9BAC-A841B3E23BE8}" destId="{A27EBB9A-72CC-4CE5-B916-970D145B2B32}" srcOrd="4" destOrd="0" parTransId="{E0AD6E5D-4B98-4C76-ABC6-D50D8117B531}" sibTransId="{2AA56E89-4FDC-4ED3-8E8A-43E55BE3B791}"/>
    <dgm:cxn modelId="{0C889E6E-6140-473F-8896-33965281C7D0}" type="presOf" srcId="{A493735F-BF8A-4074-802C-C65A9F39BE97}" destId="{15821E8A-6AA8-4EAA-A5C1-A8305950B445}" srcOrd="1" destOrd="0" presId="urn:microsoft.com/office/officeart/2005/8/layout/process5"/>
    <dgm:cxn modelId="{C1D9C3E9-C2AB-4FAB-9059-291F0EB4DD56}" srcId="{93F5D918-A349-4E2C-9BAC-A841B3E23BE8}" destId="{F8573D09-C5B9-4822-B08B-1A44EEFE2F37}" srcOrd="2" destOrd="0" parTransId="{1FD321F3-57E7-487E-8700-CA37E91BDFC0}" sibTransId="{4B756AE0-D604-48A7-BE27-8D4EDB2EBC2C}"/>
    <dgm:cxn modelId="{A8D066E4-25A8-4AC6-8E86-A10C93408292}" type="presOf" srcId="{0F63BBCF-CC28-4C16-9455-4AB24A21962C}" destId="{73DE055C-DA80-44EE-B038-0A341FA46180}" srcOrd="1" destOrd="0" presId="urn:microsoft.com/office/officeart/2005/8/layout/process5"/>
    <dgm:cxn modelId="{19FE0580-4A89-4E8D-9FB0-6D134F6A2601}" type="presOf" srcId="{2AA56E89-4FDC-4ED3-8E8A-43E55BE3B791}" destId="{92FDA4ED-A1DA-4ADB-BCE5-ACA32CE67CBA}" srcOrd="0" destOrd="0" presId="urn:microsoft.com/office/officeart/2005/8/layout/process5"/>
    <dgm:cxn modelId="{9EE5EA21-09F3-4C67-9CCA-FC221F9DBDE8}" type="presOf" srcId="{4B756AE0-D604-48A7-BE27-8D4EDB2EBC2C}" destId="{1A6E3719-F2D3-4861-9737-2C2AA7ED1163}" srcOrd="0" destOrd="0" presId="urn:microsoft.com/office/officeart/2005/8/layout/process5"/>
    <dgm:cxn modelId="{862A9627-79BA-43FF-8BDF-E69ABB9A9215}" type="presOf" srcId="{4B756AE0-D604-48A7-BE27-8D4EDB2EBC2C}" destId="{4534FD5E-2160-451E-AE45-D8A1527B7FC5}" srcOrd="1" destOrd="0" presId="urn:microsoft.com/office/officeart/2005/8/layout/process5"/>
    <dgm:cxn modelId="{B38F45DD-FAFD-4D6F-96BA-3A5E530B71D3}" type="presOf" srcId="{2AA56E89-4FDC-4ED3-8E8A-43E55BE3B791}" destId="{4CD58369-D9D2-4710-A430-45D0088D4CDA}" srcOrd="1" destOrd="0" presId="urn:microsoft.com/office/officeart/2005/8/layout/process5"/>
    <dgm:cxn modelId="{F18EB077-0508-4EB2-836B-8053D9AEAC3F}" srcId="{93F5D918-A349-4E2C-9BAC-A841B3E23BE8}" destId="{18A7B8B0-F698-4F0E-B90A-005E5D748D22}" srcOrd="5" destOrd="0" parTransId="{8E655282-5ED5-4A16-A107-D77E94DABBDF}" sibTransId="{66A146A7-A32B-4984-BA1B-71918022B8FB}"/>
    <dgm:cxn modelId="{15689DE8-1AA6-4E58-A2CB-2F5FC9C7312A}" type="presParOf" srcId="{37DF31C5-17BA-463B-8465-DC0A43D39E4B}" destId="{15DA98BF-416B-4AC2-B825-453E0B595A87}" srcOrd="0" destOrd="0" presId="urn:microsoft.com/office/officeart/2005/8/layout/process5"/>
    <dgm:cxn modelId="{DFECA346-B777-4FFA-8DC6-854F39E81799}" type="presParOf" srcId="{37DF31C5-17BA-463B-8465-DC0A43D39E4B}" destId="{D108C063-056F-472B-9EFF-78162A82A659}" srcOrd="1" destOrd="0" presId="urn:microsoft.com/office/officeart/2005/8/layout/process5"/>
    <dgm:cxn modelId="{B72954AE-C74B-40E4-B342-4F41DF2853A9}" type="presParOf" srcId="{D108C063-056F-472B-9EFF-78162A82A659}" destId="{15821E8A-6AA8-4EAA-A5C1-A8305950B445}" srcOrd="0" destOrd="0" presId="urn:microsoft.com/office/officeart/2005/8/layout/process5"/>
    <dgm:cxn modelId="{917B40FE-BAB1-4049-AA69-E1A7A348106D}" type="presParOf" srcId="{37DF31C5-17BA-463B-8465-DC0A43D39E4B}" destId="{CE7F8B5C-60D5-459E-B9CB-AEA71885A3B1}" srcOrd="2" destOrd="0" presId="urn:microsoft.com/office/officeart/2005/8/layout/process5"/>
    <dgm:cxn modelId="{B3E5679C-F17D-40D1-AD04-AE52D16C9212}" type="presParOf" srcId="{37DF31C5-17BA-463B-8465-DC0A43D39E4B}" destId="{39DBBF92-DF36-4612-8AEF-33DA43008E0A}" srcOrd="3" destOrd="0" presId="urn:microsoft.com/office/officeart/2005/8/layout/process5"/>
    <dgm:cxn modelId="{5870B5C0-305E-4D15-B77A-D55BBDA101B4}" type="presParOf" srcId="{39DBBF92-DF36-4612-8AEF-33DA43008E0A}" destId="{73DE055C-DA80-44EE-B038-0A341FA46180}" srcOrd="0" destOrd="0" presId="urn:microsoft.com/office/officeart/2005/8/layout/process5"/>
    <dgm:cxn modelId="{13CCF050-3C63-4835-9994-ECAD797D9022}" type="presParOf" srcId="{37DF31C5-17BA-463B-8465-DC0A43D39E4B}" destId="{3C9A4958-009A-413F-AF48-34CF855FE888}" srcOrd="4" destOrd="0" presId="urn:microsoft.com/office/officeart/2005/8/layout/process5"/>
    <dgm:cxn modelId="{97FE0A41-A500-487A-AE60-440AFBF67DD9}" type="presParOf" srcId="{37DF31C5-17BA-463B-8465-DC0A43D39E4B}" destId="{1A6E3719-F2D3-4861-9737-2C2AA7ED1163}" srcOrd="5" destOrd="0" presId="urn:microsoft.com/office/officeart/2005/8/layout/process5"/>
    <dgm:cxn modelId="{30BF4EF4-6077-423E-9EDF-4AE27F0113A4}" type="presParOf" srcId="{1A6E3719-F2D3-4861-9737-2C2AA7ED1163}" destId="{4534FD5E-2160-451E-AE45-D8A1527B7FC5}" srcOrd="0" destOrd="0" presId="urn:microsoft.com/office/officeart/2005/8/layout/process5"/>
    <dgm:cxn modelId="{A33ED20A-DC89-4EED-A13E-F89593EBFB81}" type="presParOf" srcId="{37DF31C5-17BA-463B-8465-DC0A43D39E4B}" destId="{E5194B55-2839-48F5-AA76-452B9BF9AC58}" srcOrd="6" destOrd="0" presId="urn:microsoft.com/office/officeart/2005/8/layout/process5"/>
    <dgm:cxn modelId="{91FE7C67-9B22-47BB-A3A9-092C4A3E0787}" type="presParOf" srcId="{37DF31C5-17BA-463B-8465-DC0A43D39E4B}" destId="{05426DEF-20EE-4991-B14D-CFF7ED089347}" srcOrd="7" destOrd="0" presId="urn:microsoft.com/office/officeart/2005/8/layout/process5"/>
    <dgm:cxn modelId="{D9C5316B-83FD-49EE-847B-CAD323589893}" type="presParOf" srcId="{05426DEF-20EE-4991-B14D-CFF7ED089347}" destId="{D142D3DD-2F35-4611-8DE8-82D5BDDCEA44}" srcOrd="0" destOrd="0" presId="urn:microsoft.com/office/officeart/2005/8/layout/process5"/>
    <dgm:cxn modelId="{4B243AC2-6723-4936-A94D-8BEEED639451}" type="presParOf" srcId="{37DF31C5-17BA-463B-8465-DC0A43D39E4B}" destId="{80D6751F-2A04-4A04-AB7A-505619CA27D0}" srcOrd="8" destOrd="0" presId="urn:microsoft.com/office/officeart/2005/8/layout/process5"/>
    <dgm:cxn modelId="{51EA9E3D-5E80-4057-B11F-65F2C3836F40}" type="presParOf" srcId="{37DF31C5-17BA-463B-8465-DC0A43D39E4B}" destId="{92FDA4ED-A1DA-4ADB-BCE5-ACA32CE67CBA}" srcOrd="9" destOrd="0" presId="urn:microsoft.com/office/officeart/2005/8/layout/process5"/>
    <dgm:cxn modelId="{25502C92-E00D-4F55-8D45-BB71F614E6D2}" type="presParOf" srcId="{92FDA4ED-A1DA-4ADB-BCE5-ACA32CE67CBA}" destId="{4CD58369-D9D2-4710-A430-45D0088D4CDA}" srcOrd="0" destOrd="0" presId="urn:microsoft.com/office/officeart/2005/8/layout/process5"/>
    <dgm:cxn modelId="{194F1610-1DC1-4540-8580-9CED63FF0A84}" type="presParOf" srcId="{37DF31C5-17BA-463B-8465-DC0A43D39E4B}" destId="{D5329060-4BE2-4B81-8210-1E159CAB9CA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98BF-416B-4AC2-B825-453E0B595A87}">
      <dsp:nvSpPr>
        <dsp:cNvPr id="0" name=""/>
        <dsp:cNvSpPr/>
      </dsp:nvSpPr>
      <dsp:spPr>
        <a:xfrm>
          <a:off x="613376" y="1446"/>
          <a:ext cx="2717778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 принимают решение об изменении формы обучения</a:t>
          </a:r>
          <a:endParaRPr lang="ru-RU" sz="1600" kern="1200" dirty="0"/>
        </a:p>
      </dsp:txBody>
      <dsp:txXfrm>
        <a:off x="661137" y="49207"/>
        <a:ext cx="2622256" cy="1535144"/>
      </dsp:txXfrm>
    </dsp:sp>
    <dsp:sp modelId="{D108C063-056F-472B-9EFF-78162A82A659}">
      <dsp:nvSpPr>
        <dsp:cNvPr id="0" name=""/>
        <dsp:cNvSpPr/>
      </dsp:nvSpPr>
      <dsp:spPr>
        <a:xfrm>
          <a:off x="3570318" y="479775"/>
          <a:ext cx="576168" cy="674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570318" y="614577"/>
        <a:ext cx="403318" cy="404404"/>
      </dsp:txXfrm>
    </dsp:sp>
    <dsp:sp modelId="{CE7F8B5C-60D5-459E-B9CB-AEA71885A3B1}">
      <dsp:nvSpPr>
        <dsp:cNvPr id="0" name=""/>
        <dsp:cNvSpPr/>
      </dsp:nvSpPr>
      <dsp:spPr>
        <a:xfrm>
          <a:off x="4418265" y="1446"/>
          <a:ext cx="2717778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 информируют классного руководителя</a:t>
          </a:r>
          <a:endParaRPr lang="ru-RU" sz="1600" kern="1200" dirty="0"/>
        </a:p>
      </dsp:txBody>
      <dsp:txXfrm>
        <a:off x="4466026" y="49207"/>
        <a:ext cx="2622256" cy="1535144"/>
      </dsp:txXfrm>
    </dsp:sp>
    <dsp:sp modelId="{39DBBF92-DF36-4612-8AEF-33DA43008E0A}">
      <dsp:nvSpPr>
        <dsp:cNvPr id="0" name=""/>
        <dsp:cNvSpPr/>
      </dsp:nvSpPr>
      <dsp:spPr>
        <a:xfrm>
          <a:off x="7375207" y="479775"/>
          <a:ext cx="576168" cy="674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375207" y="614577"/>
        <a:ext cx="403318" cy="404404"/>
      </dsp:txXfrm>
    </dsp:sp>
    <dsp:sp modelId="{3C9A4958-009A-413F-AF48-34CF855FE888}">
      <dsp:nvSpPr>
        <dsp:cNvPr id="0" name=""/>
        <dsp:cNvSpPr/>
      </dsp:nvSpPr>
      <dsp:spPr>
        <a:xfrm>
          <a:off x="8223154" y="1446"/>
          <a:ext cx="2717778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 заключают договор со Школой (в установленное время, без предварительного звонка)</a:t>
          </a:r>
          <a:endParaRPr lang="ru-RU" sz="1600" kern="1200" dirty="0"/>
        </a:p>
      </dsp:txBody>
      <dsp:txXfrm>
        <a:off x="8270915" y="49207"/>
        <a:ext cx="2622256" cy="1535144"/>
      </dsp:txXfrm>
    </dsp:sp>
    <dsp:sp modelId="{1A6E3719-F2D3-4861-9737-2C2AA7ED1163}">
      <dsp:nvSpPr>
        <dsp:cNvPr id="0" name=""/>
        <dsp:cNvSpPr/>
      </dsp:nvSpPr>
      <dsp:spPr>
        <a:xfrm rot="5728964">
          <a:off x="9163767" y="1822357"/>
          <a:ext cx="578817" cy="674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9259269" y="1870350"/>
        <a:ext cx="404404" cy="405172"/>
      </dsp:txXfrm>
    </dsp:sp>
    <dsp:sp modelId="{E5194B55-2839-48F5-AA76-452B9BF9AC58}">
      <dsp:nvSpPr>
        <dsp:cNvPr id="0" name=""/>
        <dsp:cNvSpPr/>
      </dsp:nvSpPr>
      <dsp:spPr>
        <a:xfrm>
          <a:off x="7701422" y="2719224"/>
          <a:ext cx="3239509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Куратор заочного и очно-заочного обучения готовит приказы об изменении формы обучения, доводит до сведения классного руководителя. Вносит изменения по форме обучения в АИС Контингент </a:t>
          </a:r>
          <a:endParaRPr lang="ru-RU" sz="1600" kern="1200" dirty="0"/>
        </a:p>
      </dsp:txBody>
      <dsp:txXfrm>
        <a:off x="7749183" y="2766985"/>
        <a:ext cx="3143987" cy="1535144"/>
      </dsp:txXfrm>
    </dsp:sp>
    <dsp:sp modelId="{05426DEF-20EE-4991-B14D-CFF7ED089347}">
      <dsp:nvSpPr>
        <dsp:cNvPr id="0" name=""/>
        <dsp:cNvSpPr/>
      </dsp:nvSpPr>
      <dsp:spPr>
        <a:xfrm rot="10800000">
          <a:off x="6886089" y="3197553"/>
          <a:ext cx="576168" cy="674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7058939" y="3332355"/>
        <a:ext cx="403318" cy="404404"/>
      </dsp:txXfrm>
    </dsp:sp>
    <dsp:sp modelId="{80D6751F-2A04-4A04-AB7A-505619CA27D0}">
      <dsp:nvSpPr>
        <dsp:cNvPr id="0" name=""/>
        <dsp:cNvSpPr/>
      </dsp:nvSpPr>
      <dsp:spPr>
        <a:xfrm>
          <a:off x="3896533" y="2719224"/>
          <a:ext cx="2717778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Классный руководитель информирует учителей класса, выдает родителям учебный план, график консультаций и промежуточной аттестации</a:t>
          </a:r>
          <a:endParaRPr lang="ru-RU" sz="1600" kern="1200" dirty="0"/>
        </a:p>
      </dsp:txBody>
      <dsp:txXfrm>
        <a:off x="3944294" y="2766985"/>
        <a:ext cx="2622256" cy="1535144"/>
      </dsp:txXfrm>
    </dsp:sp>
    <dsp:sp modelId="{92FDA4ED-A1DA-4ADB-BCE5-ACA32CE67CBA}">
      <dsp:nvSpPr>
        <dsp:cNvPr id="0" name=""/>
        <dsp:cNvSpPr/>
      </dsp:nvSpPr>
      <dsp:spPr>
        <a:xfrm rot="10800000">
          <a:off x="3093593" y="3197553"/>
          <a:ext cx="567411" cy="674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263816" y="3332355"/>
        <a:ext cx="397188" cy="404404"/>
      </dsp:txXfrm>
    </dsp:sp>
    <dsp:sp modelId="{D5329060-4BE2-4B81-8210-1E159CAB9CAE}">
      <dsp:nvSpPr>
        <dsp:cNvPr id="0" name=""/>
        <dsp:cNvSpPr/>
      </dsp:nvSpPr>
      <dsp:spPr>
        <a:xfrm>
          <a:off x="108168" y="2719224"/>
          <a:ext cx="2717778" cy="163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 организуют освоение ребенком образовательной программы и явку на консультации и промежуточную аттестацию</a:t>
          </a:r>
          <a:endParaRPr lang="ru-RU" sz="1600" kern="1200" dirty="0"/>
        </a:p>
      </dsp:txBody>
      <dsp:txXfrm>
        <a:off x="155929" y="2766985"/>
        <a:ext cx="2622256" cy="153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46B0-3888-4CCB-B07D-C489D7F473B2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A3C9-259D-4ADD-AC17-F73FB90A9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6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8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7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A0BE-EBB8-4526-896C-9966E08A013E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7438-2E08-48D9-A224-1C44EDF6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sch627.mskobr.ru/info_edu/all_docs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627.mskobr.ru/uchashimsya/raspisanie-kanikuly" TargetMode="External"/><Relationship Id="rId5" Type="http://schemas.openxmlformats.org/officeDocument/2006/relationships/hyperlink" Target="https://cnd.mcko.ru/pages/demo-diagnostics" TargetMode="External"/><Relationship Id="rId4" Type="http://schemas.openxmlformats.org/officeDocument/2006/relationships/hyperlink" Target="https://sch627.mskobr.ru/info_edu/education#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627.mskobr.ru/info_edu/all_doc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obryasheva@co627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49"/>
          <a:stretch/>
        </p:blipFill>
        <p:spPr>
          <a:xfrm>
            <a:off x="3998402" y="23625"/>
            <a:ext cx="8193598" cy="1814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734" b="4502"/>
          <a:stretch/>
        </p:blipFill>
        <p:spPr>
          <a:xfrm>
            <a:off x="14288" y="-89126"/>
            <a:ext cx="2639368" cy="26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-1" y="-19052"/>
            <a:ext cx="2653657" cy="6877052"/>
            <a:chOff x="-1" y="-19052"/>
            <a:chExt cx="2653657" cy="6877052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-1" y="-15874"/>
              <a:ext cx="2653657" cy="6873874"/>
            </a:xfrm>
            <a:prstGeom prst="rtTriangl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-1" y="-19052"/>
              <a:ext cx="2057401" cy="6877051"/>
              <a:chOff x="-1" y="-19052"/>
              <a:chExt cx="2057401" cy="6877051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-1" y="-19052"/>
                <a:ext cx="2057401" cy="6877051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ятиугольник 9"/>
              <p:cNvSpPr/>
              <p:nvPr/>
            </p:nvSpPr>
            <p:spPr>
              <a:xfrm>
                <a:off x="0" y="5457823"/>
                <a:ext cx="589783" cy="509589"/>
              </a:xfrm>
              <a:prstGeom prst="homePlate">
                <a:avLst>
                  <a:gd name="adj" fmla="val 37199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Шеврон 10"/>
              <p:cNvSpPr/>
              <p:nvPr/>
            </p:nvSpPr>
            <p:spPr>
              <a:xfrm>
                <a:off x="461191" y="5457825"/>
                <a:ext cx="371474" cy="514350"/>
              </a:xfrm>
              <a:prstGeom prst="chevron">
                <a:avLst/>
              </a:prstGeom>
              <a:solidFill>
                <a:srgbClr val="007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Шеврон 11"/>
              <p:cNvSpPr/>
              <p:nvPr/>
            </p:nvSpPr>
            <p:spPr>
              <a:xfrm>
                <a:off x="720827" y="5453062"/>
                <a:ext cx="371474" cy="514350"/>
              </a:xfrm>
              <a:prstGeom prst="chevron">
                <a:avLst/>
              </a:prstGeom>
              <a:solidFill>
                <a:srgbClr val="008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Шеврон 12"/>
              <p:cNvSpPr/>
              <p:nvPr/>
            </p:nvSpPr>
            <p:spPr>
              <a:xfrm>
                <a:off x="1003351" y="5457825"/>
                <a:ext cx="371474" cy="514350"/>
              </a:xfrm>
              <a:prstGeom prst="chevron">
                <a:avLst/>
              </a:prstGeom>
              <a:solidFill>
                <a:srgbClr val="33A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7" y="227262"/>
            <a:ext cx="1335117" cy="14289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" y="2802575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2"/>
          <a:stretch/>
        </p:blipFill>
        <p:spPr>
          <a:xfrm>
            <a:off x="2609649" y="2156456"/>
            <a:ext cx="140115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/>
        </p:blipFill>
        <p:spPr>
          <a:xfrm>
            <a:off x="6775484" y="2787800"/>
            <a:ext cx="2189041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76" y="2139729"/>
            <a:ext cx="2238145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>
          <a:xfrm>
            <a:off x="6759327" y="1521465"/>
            <a:ext cx="2165156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2" y="2806494"/>
            <a:ext cx="189185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3" y="1529224"/>
            <a:ext cx="1888775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53" y="2164707"/>
            <a:ext cx="1765050" cy="1260000"/>
          </a:xfrm>
          <a:prstGeom prst="hexagon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66" y="1528957"/>
            <a:ext cx="1890000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31042" b="34166"/>
          <a:stretch/>
        </p:blipFill>
        <p:spPr>
          <a:xfrm>
            <a:off x="10518995" y="2787800"/>
            <a:ext cx="1550273" cy="1260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10548966" y="1581729"/>
            <a:ext cx="1520302" cy="1188000"/>
          </a:xfrm>
          <a:prstGeom prst="hexagon">
            <a:avLst/>
          </a:prstGeom>
          <a:ln>
            <a:solidFill>
              <a:srgbClr val="0070C0"/>
            </a:solidFill>
          </a:ln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622285" y="4704362"/>
            <a:ext cx="8887035" cy="1678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Организация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заочной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очно-заочной </a:t>
            </a:r>
            <a:r>
              <a:rPr lang="ru-RU" sz="3600" b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формы обучения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340C0-81A9-283B-03B6-D3C16D92F5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474" y="4075926"/>
            <a:ext cx="2019867" cy="26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66" y="127358"/>
            <a:ext cx="10515600" cy="985408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5. </a:t>
            </a:r>
            <a:r>
              <a:rPr lang="ru-RU" sz="2800" b="1" u="sng" dirty="0">
                <a:solidFill>
                  <a:srgbClr val="002060"/>
                </a:solidFill>
              </a:rPr>
              <a:t>Варианты</a:t>
            </a:r>
            <a:r>
              <a:rPr lang="ru-RU" sz="2800" b="1" dirty="0">
                <a:solidFill>
                  <a:srgbClr val="002060"/>
                </a:solidFill>
              </a:rPr>
              <a:t> прохождения промежуточной аттестации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(в том числе для обучающихся, находящихся не в г. Москве)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2715"/>
              </p:ext>
            </p:extLst>
          </p:nvPr>
        </p:nvGraphicFramePr>
        <p:xfrm>
          <a:off x="1296128" y="1459864"/>
          <a:ext cx="10183749" cy="4754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94583">
                  <a:extLst>
                    <a:ext uri="{9D8B030D-6E8A-4147-A177-3AD203B41FA5}">
                      <a16:colId xmlns:a16="http://schemas.microsoft.com/office/drawing/2014/main" val="1088104426"/>
                    </a:ext>
                  </a:extLst>
                </a:gridCol>
                <a:gridCol w="3394583">
                  <a:extLst>
                    <a:ext uri="{9D8B030D-6E8A-4147-A177-3AD203B41FA5}">
                      <a16:colId xmlns:a16="http://schemas.microsoft.com/office/drawing/2014/main" val="1485819802"/>
                    </a:ext>
                  </a:extLst>
                </a:gridCol>
                <a:gridCol w="3394583">
                  <a:extLst>
                    <a:ext uri="{9D8B030D-6E8A-4147-A177-3AD203B41FA5}">
                      <a16:colId xmlns:a16="http://schemas.microsoft.com/office/drawing/2014/main" val="1359899949"/>
                    </a:ext>
                  </a:extLst>
                </a:gridCol>
              </a:tblGrid>
              <a:tr h="3884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255883"/>
                  </a:ext>
                </a:extLst>
              </a:tr>
              <a:tr h="352994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осваивает образовательную программу самостоятельно, выходит на связь (очно или дистанционно) в сроки, установленные графиком для консультаций и  промежуточной аттестации.</a:t>
                      </a:r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r>
                        <a:rPr lang="ru-RU" sz="2000" dirty="0"/>
                        <a:t>Отметки выставляются на основании итогов промежуточной аттестации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часть предметов изучает самостоятельно и сдает их в</a:t>
                      </a:r>
                      <a:r>
                        <a:rPr lang="ru-RU" sz="2000" baseline="0" dirty="0"/>
                        <a:t> установленные сроки на промежуточной аттестации.</a:t>
                      </a:r>
                    </a:p>
                    <a:p>
                      <a:pPr algn="just"/>
                      <a:r>
                        <a:rPr lang="ru-RU" sz="2000" baseline="0" dirty="0"/>
                        <a:t>Обучающийся часть предметов изучает синхронно с классом, получая текущие отметки.</a:t>
                      </a:r>
                    </a:p>
                    <a:p>
                      <a:pPr algn="just"/>
                      <a:endParaRPr lang="ru-RU" sz="2000" baseline="0" dirty="0"/>
                    </a:p>
                    <a:p>
                      <a:pPr algn="just"/>
                      <a:r>
                        <a:rPr lang="ru-RU" sz="2000" baseline="0" dirty="0"/>
                        <a:t>Отметки за триместр/ полугодие: часть – автоматом; часть – по итогам промежуточной аттестации.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Обучающийся работает синхронно с классом, выполняя задания, размещенные в ЭЖД, прикрепляя в ЭЖД выполненные задания. Обучающийся выполняет дистанционные работы и контрольные работы класса.</a:t>
                      </a:r>
                    </a:p>
                    <a:p>
                      <a:pPr algn="just"/>
                      <a:endParaRPr lang="ru-RU" sz="2000" dirty="0"/>
                    </a:p>
                    <a:p>
                      <a:pPr algn="just"/>
                      <a:r>
                        <a:rPr lang="ru-RU" sz="2000" dirty="0"/>
                        <a:t>Отметки за триместр / полугодие выставляются</a:t>
                      </a:r>
                      <a:r>
                        <a:rPr lang="ru-RU" sz="2000" baseline="0" dirty="0"/>
                        <a:t> на основании текущих отметок (автоматом).</a:t>
                      </a:r>
                      <a:r>
                        <a:rPr lang="ru-RU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1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4" y="83055"/>
            <a:ext cx="10515600" cy="996945"/>
          </a:xfrm>
        </p:spPr>
        <p:txBody>
          <a:bodyPr>
            <a:noAutofit/>
          </a:bodyPr>
          <a:lstStyle/>
          <a:p>
            <a:pPr indent="450215" algn="ctr"/>
            <a:r>
              <a:rPr lang="ru-RU" sz="3200" b="1" dirty="0">
                <a:solidFill>
                  <a:srgbClr val="002060"/>
                </a:solidFill>
              </a:rPr>
              <a:t>6. Когда подписать договор на заочное обучение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70200" y="1191662"/>
            <a:ext cx="10688608" cy="36795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/>
              <a:t>02.09.2025 и 03.09.2025 </a:t>
            </a:r>
            <a:r>
              <a:rPr lang="ru-RU" sz="3600" dirty="0"/>
              <a:t>с 18.00 до </a:t>
            </a:r>
            <a:r>
              <a:rPr lang="ru-RU" sz="3600" dirty="0" smtClean="0"/>
              <a:t>19.00</a:t>
            </a:r>
            <a:r>
              <a:rPr lang="ru-RU" sz="3600" dirty="0"/>
              <a:t>, в 216 </a:t>
            </a:r>
            <a:r>
              <a:rPr lang="ru-RU" sz="3600" dirty="0" err="1"/>
              <a:t>каб</a:t>
            </a:r>
            <a:r>
              <a:rPr lang="ru-RU" sz="3600" dirty="0" smtClean="0"/>
              <a:t>. (с паспортом)</a:t>
            </a:r>
          </a:p>
          <a:p>
            <a:pPr algn="ctr"/>
            <a:endParaRPr lang="ru-RU" sz="1600" dirty="0"/>
          </a:p>
          <a:p>
            <a:pPr algn="ctr"/>
            <a:r>
              <a:rPr lang="ru-RU" sz="3600" dirty="0" smtClean="0"/>
              <a:t>Каждый понедельник </a:t>
            </a:r>
            <a:r>
              <a:rPr lang="ru-RU" sz="3600" dirty="0"/>
              <a:t>с </a:t>
            </a:r>
            <a:r>
              <a:rPr lang="ru-RU" sz="3600" dirty="0" smtClean="0"/>
              <a:t>16.00 </a:t>
            </a:r>
            <a:r>
              <a:rPr lang="ru-RU" sz="3600" dirty="0"/>
              <a:t>до </a:t>
            </a:r>
            <a:r>
              <a:rPr lang="ru-RU" sz="3600" dirty="0" smtClean="0"/>
              <a:t>17.00</a:t>
            </a:r>
            <a:r>
              <a:rPr lang="ru-RU" sz="3600" dirty="0"/>
              <a:t>, в </a:t>
            </a:r>
            <a:r>
              <a:rPr lang="ru-RU" sz="3600" dirty="0" smtClean="0"/>
              <a:t>220 </a:t>
            </a:r>
            <a:r>
              <a:rPr lang="ru-RU" sz="3600" dirty="0" err="1"/>
              <a:t>каб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b="1" dirty="0" smtClean="0"/>
              <a:t>Дистанционно</a:t>
            </a:r>
            <a:r>
              <a:rPr lang="ru-RU" sz="3600" dirty="0" smtClean="0"/>
              <a:t> – только для тех, кто не в Москве!</a:t>
            </a:r>
          </a:p>
          <a:p>
            <a:pPr algn="ctr"/>
            <a:r>
              <a:rPr lang="ru-RU" sz="3600" dirty="0" smtClean="0"/>
              <a:t>Формат подписанного договора: </a:t>
            </a:r>
            <a:r>
              <a:rPr lang="ru-RU" sz="3600" b="1" dirty="0" smtClean="0"/>
              <a:t>все </a:t>
            </a:r>
            <a:r>
              <a:rPr lang="ru-RU" sz="3600" b="1" smtClean="0"/>
              <a:t>страницы договора </a:t>
            </a:r>
            <a:r>
              <a:rPr lang="ru-RU" sz="3600" b="1" dirty="0" smtClean="0"/>
              <a:t>одним файлом в ПДФ-формате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7702" y="5085080"/>
            <a:ext cx="9602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ВНИМАНИЕ! </a:t>
            </a:r>
          </a:p>
          <a:p>
            <a:pPr algn="ctr"/>
            <a:r>
              <a:rPr lang="ru-RU" sz="2400" dirty="0" smtClean="0"/>
              <a:t>При наличии академической задолженности за 2024-2025 учебный год </a:t>
            </a:r>
          </a:p>
          <a:p>
            <a:pPr algn="ctr"/>
            <a:r>
              <a:rPr lang="ru-RU" sz="2400" dirty="0" smtClean="0"/>
              <a:t>договор не подписывается.</a:t>
            </a:r>
          </a:p>
          <a:p>
            <a:pPr algn="ctr"/>
            <a:r>
              <a:rPr lang="ru-RU" sz="2400" dirty="0" smtClean="0"/>
              <a:t>Обучающийся возвращается на очную форму обучения.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2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03"/>
            <a:ext cx="10515600" cy="813410"/>
          </a:xfrm>
        </p:spPr>
        <p:txBody>
          <a:bodyPr>
            <a:noAutofit/>
          </a:bodyPr>
          <a:lstStyle/>
          <a:p>
            <a:pPr indent="450215" algn="ctr"/>
            <a:r>
              <a:rPr lang="ru-RU" sz="3600" b="1" dirty="0">
                <a:solidFill>
                  <a:srgbClr val="002060"/>
                </a:solidFill>
              </a:rPr>
              <a:t>7. Полезные ссылки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647" y="1351098"/>
            <a:ext cx="5905140" cy="5020315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Положение </a:t>
            </a:r>
            <a:r>
              <a:rPr lang="ru-RU" sz="2400" dirty="0"/>
              <a:t>о формах </a:t>
            </a:r>
            <a:r>
              <a:rPr lang="ru-RU" sz="2400" dirty="0" smtClean="0"/>
              <a:t>обучения</a:t>
            </a:r>
          </a:p>
          <a:p>
            <a:pPr marL="0" indent="0" algn="just">
              <a:buNone/>
            </a:pPr>
            <a:r>
              <a:rPr lang="en-US" sz="2400" dirty="0">
                <a:hlinkClick r:id="rId3"/>
              </a:rPr>
              <a:t>https://sch627.mskobr.ru/info_edu/all_docs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 algn="just">
              <a:buNone/>
            </a:pPr>
            <a:r>
              <a:rPr lang="ru-RU" sz="2500" dirty="0" smtClean="0"/>
              <a:t>2</a:t>
            </a:r>
            <a:r>
              <a:rPr lang="ru-RU" sz="2500" dirty="0"/>
              <a:t>. Учебный план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3. Программы по предметам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4. Типовые диагностические </a:t>
            </a:r>
            <a:r>
              <a:rPr lang="ru-RU" sz="2400" dirty="0" smtClean="0"/>
              <a:t>работы</a:t>
            </a:r>
          </a:p>
          <a:p>
            <a:pPr marL="0" indent="0" algn="just">
              <a:buNone/>
            </a:pPr>
            <a:r>
              <a:rPr lang="ru-RU" sz="2400" dirty="0">
                <a:hlinkClick r:id="rId5"/>
              </a:rPr>
              <a:t>Демонстрационные версии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5</a:t>
            </a:r>
            <a:r>
              <a:rPr lang="ru-RU" sz="2400" dirty="0"/>
              <a:t>. ЭЖД</a:t>
            </a:r>
          </a:p>
          <a:p>
            <a:pPr marL="0" indent="0" algn="just">
              <a:buNone/>
            </a:pPr>
            <a:r>
              <a:rPr lang="ru-RU" sz="2400" dirty="0"/>
              <a:t>6. Календарный учебный график</a:t>
            </a:r>
          </a:p>
          <a:p>
            <a:pPr marL="0" indent="0" algn="just">
              <a:buNone/>
            </a:pPr>
            <a:r>
              <a:rPr lang="ru-RU" sz="2400" dirty="0">
                <a:hlinkClick r:id="rId4"/>
              </a:rPr>
              <a:t>Образование, ГБОУ Школа № 627, Москва (mskobr.ru)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7. Расписание занятий</a:t>
            </a:r>
          </a:p>
          <a:p>
            <a:pPr marL="0" indent="0" algn="just">
              <a:buNone/>
            </a:pPr>
            <a:r>
              <a:rPr lang="ru-RU" sz="2400" dirty="0">
                <a:hlinkClick r:id="rId6"/>
              </a:rPr>
              <a:t>Расписание, учебные периоды, каникулы, ГБОУ Школа № 627, Москва (mskobr.ru)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470" y="705425"/>
            <a:ext cx="4541844" cy="52026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112" y="2806385"/>
            <a:ext cx="4975626" cy="3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5" y="64558"/>
            <a:ext cx="10515600" cy="7148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Цель и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повестка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13164" y="5952372"/>
            <a:ext cx="10515600" cy="8926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 – информирование </a:t>
            </a:r>
            <a:r>
              <a:rPr lang="ru-RU" dirty="0" smtClean="0">
                <a:solidFill>
                  <a:srgbClr val="002060"/>
                </a:solidFill>
              </a:rPr>
              <a:t>родителей о </a:t>
            </a:r>
            <a:r>
              <a:rPr lang="ru-RU" dirty="0">
                <a:solidFill>
                  <a:srgbClr val="002060"/>
                </a:solidFill>
              </a:rPr>
              <a:t>формате организации заочного </a:t>
            </a:r>
            <a:r>
              <a:rPr lang="ru-RU" dirty="0" smtClean="0">
                <a:solidFill>
                  <a:srgbClr val="002060"/>
                </a:solidFill>
              </a:rPr>
              <a:t>обучения и очно-заочного обучения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Шеврон 9"/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Шеврон 11"/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4990" y="971740"/>
            <a:ext cx="107837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b="1" dirty="0"/>
              <a:t>1.</a:t>
            </a:r>
            <a:r>
              <a:rPr lang="ru-RU" dirty="0"/>
              <a:t> Условия договора об очно-заочном и заочном обучении. Положение о формах обучения. Условия расторжения договора. </a:t>
            </a:r>
          </a:p>
          <a:p>
            <a:pPr indent="450215" algn="just"/>
            <a:r>
              <a:rPr lang="ru-RU" b="1" dirty="0"/>
              <a:t>2.</a:t>
            </a:r>
            <a:r>
              <a:rPr lang="ru-RU" dirty="0"/>
              <a:t> Кураторство учеников, находящихся на очно-заочном и заочном обучении.</a:t>
            </a:r>
          </a:p>
          <a:p>
            <a:pPr indent="450215" algn="just"/>
            <a:r>
              <a:rPr lang="ru-RU" b="1" dirty="0"/>
              <a:t>3.</a:t>
            </a:r>
            <a:r>
              <a:rPr lang="ru-RU" dirty="0"/>
              <a:t> Порядок сопровождения кураторами очно-заочного и заочного обучения. Регламент взаимодействия родителей (учеников) с куратором и учителями-предметниками.</a:t>
            </a:r>
          </a:p>
          <a:p>
            <a:pPr indent="450215" algn="just"/>
            <a:r>
              <a:rPr lang="ru-RU" b="1" dirty="0"/>
              <a:t>4.</a:t>
            </a:r>
            <a:r>
              <a:rPr lang="ru-RU" dirty="0"/>
              <a:t> Сроки и порядок проведения консультаций перед промежуточной аттестацией.</a:t>
            </a:r>
          </a:p>
          <a:p>
            <a:pPr indent="450215" algn="just"/>
            <a:r>
              <a:rPr lang="ru-RU" b="1" dirty="0"/>
              <a:t>5.</a:t>
            </a:r>
            <a:r>
              <a:rPr lang="ru-RU" dirty="0"/>
              <a:t> Сроки и порядок проведения промежуточной аттестации. </a:t>
            </a:r>
            <a:r>
              <a:rPr lang="ru-RU" u="sng" dirty="0"/>
              <a:t>Варианты</a:t>
            </a:r>
            <a:r>
              <a:rPr lang="ru-RU" dirty="0"/>
              <a:t> прохождения промежуточной аттестации (в том числе для обучающихся, находящихся не в г. Москве).</a:t>
            </a:r>
          </a:p>
          <a:p>
            <a:pPr indent="450215" algn="just"/>
            <a:r>
              <a:rPr lang="ru-RU" b="1" dirty="0"/>
              <a:t>6.</a:t>
            </a:r>
            <a:r>
              <a:rPr lang="ru-RU" dirty="0"/>
              <a:t> Время подписания договора для тех, кто еще не заключил договор на заочное обучение. </a:t>
            </a:r>
          </a:p>
          <a:p>
            <a:pPr indent="450215" algn="just"/>
            <a:r>
              <a:rPr lang="ru-RU" b="1" dirty="0"/>
              <a:t>7.</a:t>
            </a:r>
            <a:r>
              <a:rPr lang="ru-RU" dirty="0"/>
              <a:t> Полезные ссылки:</a:t>
            </a:r>
          </a:p>
          <a:p>
            <a:pPr indent="450215" algn="just"/>
            <a:r>
              <a:rPr lang="ru-RU" dirty="0"/>
              <a:t>- Положение о формах обучения</a:t>
            </a:r>
          </a:p>
          <a:p>
            <a:pPr indent="450215" algn="just"/>
            <a:r>
              <a:rPr lang="ru-RU" dirty="0"/>
              <a:t>- Программы по предметам</a:t>
            </a:r>
          </a:p>
          <a:p>
            <a:pPr indent="450215" algn="just"/>
            <a:r>
              <a:rPr lang="ru-RU" dirty="0"/>
              <a:t>- Типовые диагностические работы</a:t>
            </a:r>
          </a:p>
          <a:p>
            <a:pPr indent="450215" algn="just"/>
            <a:r>
              <a:rPr lang="ru-RU" dirty="0"/>
              <a:t>- ЭЖД</a:t>
            </a:r>
          </a:p>
          <a:p>
            <a:pPr indent="450215" algn="just"/>
            <a:r>
              <a:rPr lang="en-US" dirty="0"/>
              <a:t>- </a:t>
            </a:r>
            <a:r>
              <a:rPr lang="ru-RU" dirty="0"/>
              <a:t>Календарный учебный график</a:t>
            </a:r>
          </a:p>
          <a:p>
            <a:pPr indent="450215" algn="just"/>
            <a:r>
              <a:rPr lang="ru-RU" dirty="0"/>
              <a:t>- Расписание занятий</a:t>
            </a:r>
          </a:p>
          <a:p>
            <a:pPr indent="450215" algn="just"/>
            <a:r>
              <a:rPr lang="ru-RU" b="1" dirty="0"/>
              <a:t>8.</a:t>
            </a:r>
            <a:r>
              <a:rPr lang="ru-RU" dirty="0"/>
              <a:t> Ответы на вопросы.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3" y="47296"/>
            <a:ext cx="10515600" cy="9854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Статья 17. Формы получения образования и формы обучения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b="1" dirty="0"/>
              <a:t>Федеральный закон от 29 декабря 2012 г. N 273-ФЗ «Об образовании в Российской Федерации»)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86550"/>
              </p:ext>
            </p:extLst>
          </p:nvPr>
        </p:nvGraphicFramePr>
        <p:xfrm>
          <a:off x="611060" y="957270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701" y="5103299"/>
            <a:ext cx="10688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2. Обучение в организациях, осуществляющих образовательную деятельность, </a:t>
            </a:r>
            <a:r>
              <a:rPr lang="ru-RU" b="1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учетом потребностей, возможностей личности и в зависимости от объема обязательных занятий педагогического работника с обучающимися</a:t>
            </a:r>
            <a:r>
              <a:rPr lang="ru-RU" dirty="0">
                <a:solidFill>
                  <a:srgbClr val="464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осуществляется в очной, очно-заочной или заочной форме.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3836" y="6062897"/>
            <a:ext cx="4468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Положение о формах обучения</a:t>
            </a:r>
          </a:p>
          <a:p>
            <a:pPr algn="just"/>
            <a:r>
              <a:rPr lang="en-US" dirty="0">
                <a:hlinkClick r:id="rId8"/>
              </a:rPr>
              <a:t>https://sch627.mskobr.ru/info_edu/all_docs/</a:t>
            </a:r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07" y="1429848"/>
            <a:ext cx="330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такое домашнее обучение?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20" y="399596"/>
            <a:ext cx="10515600" cy="985408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1. Условия договора об очно-заочном и заочном обучении. Положение о формах обучения. Условия расторжения договора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34700" y="1803652"/>
            <a:ext cx="8938348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Взаимная ответственность родителей и школы.</a:t>
            </a:r>
          </a:p>
          <a:p>
            <a:pPr algn="just"/>
            <a:r>
              <a:rPr lang="ru-RU" sz="2400" dirty="0"/>
              <a:t>Обучающийся имеет право на получение учебников, посещение консультаций (по графику), практических работ.</a:t>
            </a:r>
          </a:p>
          <a:p>
            <a:pPr algn="just"/>
            <a:r>
              <a:rPr lang="ru-RU" sz="2400" b="1" dirty="0"/>
              <a:t>Основой</a:t>
            </a:r>
            <a:r>
              <a:rPr lang="ru-RU" sz="2400" dirty="0"/>
              <a:t> организации учебной работы по заочной форме обучения </a:t>
            </a:r>
            <a:r>
              <a:rPr lang="ru-RU" sz="2400" b="1" dirty="0"/>
              <a:t>являются самостоятельная работа обучающихся</a:t>
            </a:r>
            <a:r>
              <a:rPr lang="ru-RU" sz="2400" dirty="0"/>
              <a:t>, групповые или индивидуальные консультации, зачеты (экзамены). </a:t>
            </a:r>
            <a:endParaRPr lang="en-US" sz="2400" dirty="0"/>
          </a:p>
          <a:p>
            <a:pPr algn="just"/>
            <a:r>
              <a:rPr lang="ru-RU" sz="2400" dirty="0"/>
              <a:t>Договор расторгается в случае </a:t>
            </a:r>
            <a:r>
              <a:rPr lang="ru-RU" sz="2400" b="1" dirty="0" err="1"/>
              <a:t>неусвоения</a:t>
            </a:r>
            <a:r>
              <a:rPr lang="ru-RU" sz="2400" b="1" dirty="0"/>
              <a:t> обучающимся общеобразовательной программы</a:t>
            </a:r>
            <a:r>
              <a:rPr lang="ru-RU" sz="2400" dirty="0"/>
              <a:t> (не сдана промежуточная аттестация).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30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48" y="354714"/>
            <a:ext cx="9356049" cy="1224704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2. Кураторство учеников,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находящихся на очно-заочном и заочном обучении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652190" y="1762298"/>
            <a:ext cx="8728364" cy="188698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Кураторство </a:t>
            </a:r>
            <a:r>
              <a:rPr lang="ru-RU" sz="3200" b="1" dirty="0" smtClean="0">
                <a:solidFill>
                  <a:srgbClr val="0070C0"/>
                </a:solidFill>
              </a:rPr>
              <a:t>ученика</a:t>
            </a:r>
            <a:r>
              <a:rPr lang="ru-RU" sz="3200" dirty="0" smtClean="0"/>
              <a:t> осуществляется </a:t>
            </a:r>
            <a:r>
              <a:rPr lang="ru-RU" sz="3200" b="1" dirty="0"/>
              <a:t>классным руководителем </a:t>
            </a:r>
            <a:r>
              <a:rPr lang="ru-RU" sz="3200" dirty="0"/>
              <a:t>обучающегося в соответствии с регламентом взаимодействия с родителями (учениками) . </a:t>
            </a:r>
          </a:p>
        </p:txBody>
      </p:sp>
      <p:sp>
        <p:nvSpPr>
          <p:cNvPr id="12" name="Объект 10"/>
          <p:cNvSpPr txBox="1">
            <a:spLocks/>
          </p:cNvSpPr>
          <p:nvPr/>
        </p:nvSpPr>
        <p:spPr>
          <a:xfrm>
            <a:off x="1294277" y="4197927"/>
            <a:ext cx="10809054" cy="2419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Куратор</a:t>
            </a:r>
            <a:r>
              <a:rPr lang="ru-RU" sz="3200" dirty="0" smtClean="0"/>
              <a:t> заочного и очно-заочного обучения в Школе</a:t>
            </a:r>
          </a:p>
          <a:p>
            <a:pPr algn="ctr"/>
            <a:r>
              <a:rPr lang="ru-RU" sz="3400" b="1" dirty="0" err="1" smtClean="0">
                <a:solidFill>
                  <a:srgbClr val="0070C0"/>
                </a:solidFill>
              </a:rPr>
              <a:t>Бобряшева</a:t>
            </a:r>
            <a:r>
              <a:rPr lang="ru-RU" sz="3400" b="1" dirty="0" smtClean="0">
                <a:solidFill>
                  <a:srgbClr val="0070C0"/>
                </a:solidFill>
              </a:rPr>
              <a:t> Полина Константиновна</a:t>
            </a:r>
          </a:p>
          <a:p>
            <a:pPr algn="ctr"/>
            <a:r>
              <a:rPr lang="en-US" sz="3200" dirty="0" smtClean="0">
                <a:hlinkClick r:id="rId3"/>
              </a:rPr>
              <a:t>bobryasheva@co627.ru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Тел. 8-916-658-62-39</a:t>
            </a:r>
          </a:p>
          <a:p>
            <a:pPr algn="just"/>
            <a:r>
              <a:rPr lang="ru-RU" sz="3200" dirty="0" smtClean="0"/>
              <a:t>Заключение договоров: 2 и 3 сентября 18.00-19.00,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216</a:t>
            </a:r>
          </a:p>
          <a:p>
            <a:pPr algn="just"/>
            <a:r>
              <a:rPr lang="ru-RU" sz="3200" dirty="0" smtClean="0"/>
              <a:t>По понедельникам (без предварительной договоренности) с 16.00 до 17.00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220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9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668" y="141316"/>
            <a:ext cx="8211739" cy="1371016"/>
          </a:xfrm>
        </p:spPr>
        <p:txBody>
          <a:bodyPr>
            <a:noAutofit/>
          </a:bodyPr>
          <a:lstStyle/>
          <a:p>
            <a:pPr indent="450215" algn="ctr"/>
            <a:r>
              <a:rPr lang="ru-RU" sz="2400" b="1" dirty="0">
                <a:solidFill>
                  <a:srgbClr val="002060"/>
                </a:solidFill>
              </a:rPr>
              <a:t>3. Порядок сопровождения кураторами очно-заочного и заочного обучения.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Регламент взаимодействия родителей (учеников) с куратором и учителями-предметниками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167274"/>
              </p:ext>
            </p:extLst>
          </p:nvPr>
        </p:nvGraphicFramePr>
        <p:xfrm>
          <a:off x="838199" y="1825625"/>
          <a:ext cx="11065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2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50" y="0"/>
            <a:ext cx="8211739" cy="1371016"/>
          </a:xfrm>
        </p:spPr>
        <p:txBody>
          <a:bodyPr>
            <a:noAutofit/>
          </a:bodyPr>
          <a:lstStyle/>
          <a:p>
            <a:pPr indent="450215" algn="ctr"/>
            <a:r>
              <a:rPr lang="ru-RU" sz="2400" b="1" dirty="0">
                <a:solidFill>
                  <a:srgbClr val="002060"/>
                </a:solidFill>
              </a:rPr>
              <a:t>3. Порядок сопровождения кураторами очно-заочного и заочного обучения.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Регламент взаимодействия родителей (учеников) с куратором и учителями-предметниками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11019"/>
              </p:ext>
            </p:extLst>
          </p:nvPr>
        </p:nvGraphicFramePr>
        <p:xfrm>
          <a:off x="694746" y="1645931"/>
          <a:ext cx="11080939" cy="406430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97934">
                  <a:extLst>
                    <a:ext uri="{9D8B030D-6E8A-4147-A177-3AD203B41FA5}">
                      <a16:colId xmlns:a16="http://schemas.microsoft.com/office/drawing/2014/main" val="1347533813"/>
                    </a:ext>
                  </a:extLst>
                </a:gridCol>
                <a:gridCol w="8626203">
                  <a:extLst>
                    <a:ext uri="{9D8B030D-6E8A-4147-A177-3AD203B41FA5}">
                      <a16:colId xmlns:a16="http://schemas.microsoft.com/office/drawing/2014/main" val="3303480823"/>
                    </a:ext>
                  </a:extLst>
                </a:gridCol>
                <a:gridCol w="1656802">
                  <a:extLst>
                    <a:ext uri="{9D8B030D-6E8A-4147-A177-3AD203B41FA5}">
                      <a16:colId xmlns:a16="http://schemas.microsoft.com/office/drawing/2014/main" val="3402678822"/>
                    </a:ext>
                  </a:extLst>
                </a:gridCol>
              </a:tblGrid>
              <a:tr h="55910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необходимо сделать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4836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учебный план, расписание занятий класса, Положение</a:t>
                      </a:r>
                      <a:r>
                        <a:rPr lang="ru-RU" sz="2000" baseline="0" dirty="0"/>
                        <a:t> о формах обучения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</a:t>
                      </a:r>
                      <a:r>
                        <a:rPr lang="ru-RU" sz="1800" dirty="0" smtClean="0"/>
                        <a:t>15.09.2025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23398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график сдачи промежуточной аттестации и</a:t>
                      </a:r>
                      <a:r>
                        <a:rPr lang="ru-RU" sz="2000" baseline="0" dirty="0"/>
                        <a:t> график консультаций (по предметам)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</a:t>
                      </a:r>
                      <a:r>
                        <a:rPr lang="ru-RU" sz="1800" dirty="0" smtClean="0"/>
                        <a:t>15.09.2025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70268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Выслать родителям и ученикам график консультаций учителей (ВД Без</a:t>
                      </a:r>
                      <a:r>
                        <a:rPr lang="ru-RU" sz="2000" baseline="0" dirty="0"/>
                        <a:t> пробелов к результату) и график диагностических работ МЦКО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</a:t>
                      </a:r>
                      <a:r>
                        <a:rPr lang="ru-RU" sz="1800" smtClean="0"/>
                        <a:t>22.09.2025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863822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5.</a:t>
                      </a:r>
                      <a:r>
                        <a:rPr lang="ru-RU" b="1" baseline="0" dirty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Осуществлять посредничество между родителями (учениками) и учителями-предметниками, администрацией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 необходимости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03379"/>
                  </a:ext>
                </a:extLst>
              </a:tr>
              <a:tr h="55910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Контролировать явку обучающихся на консультации и промежуточную</a:t>
                      </a:r>
                      <a:r>
                        <a:rPr lang="ru-RU" sz="2000" baseline="0" dirty="0"/>
                        <a:t> аттестацию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соответствии с графиком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12614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61150" y="5922225"/>
            <a:ext cx="867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Общение родителей с </a:t>
            </a:r>
            <a:r>
              <a:rPr lang="ru-RU" sz="2000" b="1" dirty="0" smtClean="0"/>
              <a:t>классным руководителем и учителями </a:t>
            </a:r>
            <a:r>
              <a:rPr lang="ru-RU" sz="2000" b="1" dirty="0"/>
              <a:t>после уроков 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smtClean="0"/>
              <a:t>с </a:t>
            </a:r>
            <a:r>
              <a:rPr lang="ru-RU" sz="2000" b="1" dirty="0"/>
              <a:t>16.30 до </a:t>
            </a:r>
            <a:r>
              <a:rPr lang="ru-RU" sz="2000" b="1" dirty="0" smtClean="0"/>
              <a:t>17.30</a:t>
            </a:r>
            <a:r>
              <a:rPr lang="ru-RU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2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04" y="266590"/>
            <a:ext cx="10515600" cy="1146573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4. Сроки и порядок проведения консультаций перед промежуточной аттестацией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53489" y="2166446"/>
            <a:ext cx="9192491" cy="311213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Школа организует и проводит </a:t>
            </a:r>
            <a:r>
              <a:rPr lang="ru-RU" b="1" dirty="0"/>
              <a:t>не менее 1 консультации </a:t>
            </a:r>
            <a:r>
              <a:rPr lang="ru-RU" dirty="0"/>
              <a:t>по каждому предмету учебного плана.</a:t>
            </a:r>
          </a:p>
          <a:p>
            <a:pPr algn="just"/>
            <a:r>
              <a:rPr lang="ru-RU" dirty="0"/>
              <a:t>Консультация проводится </a:t>
            </a:r>
            <a:r>
              <a:rPr lang="ru-RU" b="1" dirty="0"/>
              <a:t>не позднее, чем за 3 дня до </a:t>
            </a:r>
            <a:r>
              <a:rPr lang="ru-RU" dirty="0"/>
              <a:t>даты промежуточной аттестации по данному предмету.</a:t>
            </a:r>
          </a:p>
          <a:p>
            <a:pPr algn="just"/>
            <a:r>
              <a:rPr lang="ru-RU" dirty="0"/>
              <a:t>Консультации могут быть организованы как </a:t>
            </a:r>
            <a:r>
              <a:rPr lang="ru-RU" b="1" dirty="0"/>
              <a:t>индивидуально</a:t>
            </a:r>
            <a:r>
              <a:rPr lang="ru-RU" dirty="0"/>
              <a:t>, так и </a:t>
            </a:r>
            <a:r>
              <a:rPr lang="ru-RU" b="1" dirty="0"/>
              <a:t>в группах </a:t>
            </a:r>
            <a:r>
              <a:rPr lang="ru-RU" dirty="0"/>
              <a:t>обучающихся одной параллели.</a:t>
            </a:r>
          </a:p>
        </p:txBody>
      </p:sp>
    </p:spTree>
    <p:extLst>
      <p:ext uri="{BB962C8B-B14F-4D97-AF65-F5344CB8AC3E}">
        <p14:creationId xmlns:p14="http://schemas.microsoft.com/office/powerpoint/2010/main" val="29046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E6B6-55FD-4698-8FA4-52271F9D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36" y="176415"/>
            <a:ext cx="10515600" cy="581307"/>
          </a:xfrm>
        </p:spPr>
        <p:txBody>
          <a:bodyPr>
            <a:noAutofit/>
          </a:bodyPr>
          <a:lstStyle/>
          <a:p>
            <a:pPr indent="450215" algn="ctr"/>
            <a:r>
              <a:rPr lang="ru-RU" sz="2800" b="1" dirty="0">
                <a:solidFill>
                  <a:srgbClr val="002060"/>
                </a:solidFill>
              </a:rPr>
              <a:t>5. Сроки и порядок проведения промежуточной аттестации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E92A08-85AD-48E1-B5D8-10E3DE91EC07}"/>
              </a:ext>
            </a:extLst>
          </p:cNvPr>
          <p:cNvGrpSpPr/>
          <p:nvPr/>
        </p:nvGrpSpPr>
        <p:grpSpPr>
          <a:xfrm>
            <a:off x="0" y="-19052"/>
            <a:ext cx="1057276" cy="6877051"/>
            <a:chOff x="-1" y="-19052"/>
            <a:chExt cx="2057401" cy="6877051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0AA424E-4678-449D-9C6E-F9EA4F30D84D}"/>
                </a:ext>
              </a:extLst>
            </p:cNvPr>
            <p:cNvSpPr/>
            <p:nvPr/>
          </p:nvSpPr>
          <p:spPr>
            <a:xfrm>
              <a:off x="-1" y="-19052"/>
              <a:ext cx="2057401" cy="687705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ятиугольник 8">
              <a:extLst>
                <a:ext uri="{FF2B5EF4-FFF2-40B4-BE49-F238E27FC236}">
                  <a16:creationId xmlns:a16="http://schemas.microsoft.com/office/drawing/2014/main" id="{CBAA412C-DE09-414D-B536-69876BF9A4DC}"/>
                </a:ext>
              </a:extLst>
            </p:cNvPr>
            <p:cNvSpPr/>
            <p:nvPr/>
          </p:nvSpPr>
          <p:spPr>
            <a:xfrm>
              <a:off x="0" y="5457823"/>
              <a:ext cx="589783" cy="509589"/>
            </a:xfrm>
            <a:prstGeom prst="homePlate">
              <a:avLst>
                <a:gd name="adj" fmla="val 3719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Шеврон 9">
              <a:extLst>
                <a:ext uri="{FF2B5EF4-FFF2-40B4-BE49-F238E27FC236}">
                  <a16:creationId xmlns:a16="http://schemas.microsoft.com/office/drawing/2014/main" id="{97E8301B-054D-4387-BC5B-BCECFCC297D5}"/>
                </a:ext>
              </a:extLst>
            </p:cNvPr>
            <p:cNvSpPr/>
            <p:nvPr/>
          </p:nvSpPr>
          <p:spPr>
            <a:xfrm>
              <a:off x="461191" y="5457825"/>
              <a:ext cx="371474" cy="514350"/>
            </a:xfrm>
            <a:prstGeom prst="chevron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Шеврон 10">
              <a:extLst>
                <a:ext uri="{FF2B5EF4-FFF2-40B4-BE49-F238E27FC236}">
                  <a16:creationId xmlns:a16="http://schemas.microsoft.com/office/drawing/2014/main" id="{509C451E-CFB4-404C-A8B2-7099552CFF0F}"/>
                </a:ext>
              </a:extLst>
            </p:cNvPr>
            <p:cNvSpPr/>
            <p:nvPr/>
          </p:nvSpPr>
          <p:spPr>
            <a:xfrm>
              <a:off x="720827" y="5453062"/>
              <a:ext cx="371474" cy="514350"/>
            </a:xfrm>
            <a:prstGeom prst="chevron">
              <a:avLst/>
            </a:prstGeom>
            <a:solidFill>
              <a:srgbClr val="008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Шеврон 11">
              <a:extLst>
                <a:ext uri="{FF2B5EF4-FFF2-40B4-BE49-F238E27FC236}">
                  <a16:creationId xmlns:a16="http://schemas.microsoft.com/office/drawing/2014/main" id="{BBC41980-CD02-451D-AF5F-4D6F1800D310}"/>
                </a:ext>
              </a:extLst>
            </p:cNvPr>
            <p:cNvSpPr/>
            <p:nvPr/>
          </p:nvSpPr>
          <p:spPr>
            <a:xfrm>
              <a:off x="1003351" y="5457825"/>
              <a:ext cx="371474" cy="514350"/>
            </a:xfrm>
            <a:prstGeom prst="chevron">
              <a:avLst/>
            </a:prstGeom>
            <a:solidFill>
              <a:srgbClr val="33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4C029-04E6-4BDA-8ED1-A53A9A73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0"/>
            <a:ext cx="1009103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1821" y="5624520"/>
            <a:ext cx="8808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Промежуточная аттестация проводится очно для обучающихся, находящихся в Москве.</a:t>
            </a:r>
          </a:p>
          <a:p>
            <a:r>
              <a:rPr lang="ru-RU" dirty="0"/>
              <a:t>Дистанционно (с системой </a:t>
            </a:r>
            <a:r>
              <a:rPr lang="ru-RU" dirty="0" err="1"/>
              <a:t>прокторинга</a:t>
            </a:r>
            <a:r>
              <a:rPr lang="ru-RU" dirty="0"/>
              <a:t>) для обучающихся, находящихся не в Москве.</a:t>
            </a:r>
          </a:p>
          <a:p>
            <a:pPr algn="ctr"/>
            <a:r>
              <a:rPr lang="ru-RU" dirty="0"/>
              <a:t>Проводит комиссия, назначенная приказом директора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2" y="1477590"/>
            <a:ext cx="4518051" cy="34270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62396" y="1015452"/>
            <a:ext cx="68890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1041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Цель и повестка</vt:lpstr>
      <vt:lpstr>Статья 17. Формы получения образования и формы обучения (Федеральный закон от 29 декабря 2012 г. N 273-ФЗ «Об образовании в Российской Федерации»)</vt:lpstr>
      <vt:lpstr>1. Условия договора об очно-заочном и заочном обучении. Положение о формах обучения. Условия расторжения договора</vt:lpstr>
      <vt:lpstr>2. Кураторство учеников,  находящихся на очно-заочном и заочном обучении</vt:lpstr>
      <vt:lpstr>3. Порядок сопровождения кураторами очно-заочного и заочного обучения.  Регламент взаимодействия родителей (учеников) с куратором и учителями-предметниками</vt:lpstr>
      <vt:lpstr>3. Порядок сопровождения кураторами очно-заочного и заочного обучения.  Регламент взаимодействия родителей (учеников) с куратором и учителями-предметниками</vt:lpstr>
      <vt:lpstr>4. Сроки и порядок проведения консультаций перед промежуточной аттестацией</vt:lpstr>
      <vt:lpstr>5. Сроки и порядок проведения промежуточной аттестации</vt:lpstr>
      <vt:lpstr>5. Варианты прохождения промежуточной аттестации  (в том числе для обучающихся, находящихся не в г. Москве)</vt:lpstr>
      <vt:lpstr>6. Когда подписать договор на заочное обучение </vt:lpstr>
      <vt:lpstr>7. Полезные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Виталий Михайлович</dc:creator>
  <cp:lastModifiedBy>Куневская Людмила Викторовна</cp:lastModifiedBy>
  <cp:revision>449</cp:revision>
  <dcterms:created xsi:type="dcterms:W3CDTF">2019-03-21T06:27:19Z</dcterms:created>
  <dcterms:modified xsi:type="dcterms:W3CDTF">2025-08-28T13:30:45Z</dcterms:modified>
</cp:coreProperties>
</file>