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38"/>
  </p:notesMasterIdLst>
  <p:sldIdLst>
    <p:sldId id="1270" r:id="rId2"/>
    <p:sldId id="1271" r:id="rId3"/>
    <p:sldId id="1272" r:id="rId4"/>
    <p:sldId id="1280" r:id="rId5"/>
    <p:sldId id="1276" r:id="rId6"/>
    <p:sldId id="1277" r:id="rId7"/>
    <p:sldId id="1278" r:id="rId8"/>
    <p:sldId id="1279" r:id="rId9"/>
    <p:sldId id="1281" r:id="rId10"/>
    <p:sldId id="1282" r:id="rId11"/>
    <p:sldId id="1284" r:id="rId12"/>
    <p:sldId id="1285" r:id="rId13"/>
    <p:sldId id="1286" r:id="rId14"/>
    <p:sldId id="1287" r:id="rId15"/>
    <p:sldId id="1288" r:id="rId16"/>
    <p:sldId id="1289" r:id="rId17"/>
    <p:sldId id="298" r:id="rId18"/>
    <p:sldId id="1291" r:id="rId19"/>
    <p:sldId id="1275" r:id="rId20"/>
    <p:sldId id="1292" r:id="rId21"/>
    <p:sldId id="1274" r:id="rId22"/>
    <p:sldId id="1324" r:id="rId23"/>
    <p:sldId id="1293" r:id="rId24"/>
    <p:sldId id="1294" r:id="rId25"/>
    <p:sldId id="1295" r:id="rId26"/>
    <p:sldId id="1330" r:id="rId27"/>
    <p:sldId id="1326" r:id="rId28"/>
    <p:sldId id="1327" r:id="rId29"/>
    <p:sldId id="1328" r:id="rId30"/>
    <p:sldId id="1329" r:id="rId31"/>
    <p:sldId id="1283" r:id="rId32"/>
    <p:sldId id="1303" r:id="rId33"/>
    <p:sldId id="1265" r:id="rId34"/>
    <p:sldId id="1304" r:id="rId35"/>
    <p:sldId id="1305" r:id="rId36"/>
    <p:sldId id="1248" r:id="rId37"/>
  </p:sldIdLst>
  <p:sldSz cx="12192000" cy="6858000"/>
  <p:notesSz cx="6858000" cy="9144000"/>
  <p:embeddedFontLst>
    <p:embeddedFont>
      <p:font typeface="Calibri Light" panose="020F0302020204030204" pitchFamily="34" charset="0"/>
      <p:regular r:id="rId39"/>
      <p:italic r:id="rId40"/>
    </p:embeddedFont>
    <p:embeddedFont>
      <p:font typeface="Calibri" panose="020F0502020204030204" pitchFamily="34" charset="0"/>
      <p:regular r:id="rId41"/>
      <p:bold r:id="rId42"/>
      <p:italic r:id="rId43"/>
      <p:boldItalic r:id="rId44"/>
    </p:embeddedFont>
    <p:embeddedFont>
      <p:font typeface="Century Gothic" panose="020B0502020202020204" pitchFamily="34" charset="0"/>
      <p:regular r:id="rId45"/>
      <p:bold r:id="rId46"/>
      <p:italic r:id="rId47"/>
      <p:boldItalic r:id="rId48"/>
    </p:embeddedFont>
    <p:embeddedFont>
      <p:font typeface="Verdana" panose="020B0604030504040204" pitchFamily="34" charset="0"/>
      <p:regular r:id="rId49"/>
      <p:bold r:id="rId50"/>
      <p:italic r:id="rId51"/>
      <p:boldItalic r:id="rId52"/>
    </p:embeddedFont>
    <p:embeddedFont>
      <p:font typeface="Roboto" panose="020B0604020202020204" charset="0"/>
      <p:regular r:id="rId53"/>
      <p:bold r:id="rId54"/>
      <p:italic r:id="rId55"/>
      <p:boldItalic r:id="rId56"/>
    </p:embeddedFont>
  </p:embeddedFontLst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525" userDrawn="1">
          <p15:clr>
            <a:srgbClr val="A4A3A4"/>
          </p15:clr>
        </p15:guide>
        <p15:guide id="3" pos="232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Медведев Виталий" initials="МВ" lastIdx="1" clrIdx="0">
    <p:extLst>
      <p:ext uri="{19B8F6BF-5375-455C-9EA6-DF929625EA0E}">
        <p15:presenceInfo xmlns:p15="http://schemas.microsoft.com/office/powerpoint/2012/main" userId="S-1-5-21-796502427-2301557105-125416436-15250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3D1"/>
    <a:srgbClr val="2091FF"/>
    <a:srgbClr val="180A6C"/>
    <a:srgbClr val="110C7A"/>
    <a:srgbClr val="333F50"/>
    <a:srgbClr val="2B3646"/>
    <a:srgbClr val="3D506A"/>
    <a:srgbClr val="364559"/>
    <a:srgbClr val="647388"/>
    <a:srgbClr val="6645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62" autoAdjust="0"/>
    <p:restoredTop sz="96405"/>
  </p:normalViewPr>
  <p:slideViewPr>
    <p:cSldViewPr snapToGrid="0" snapToObjects="1">
      <p:cViewPr varScale="1">
        <p:scale>
          <a:sx n="115" d="100"/>
          <a:sy n="115" d="100"/>
        </p:scale>
        <p:origin x="342" y="108"/>
      </p:cViewPr>
      <p:guideLst>
        <p:guide orient="horz" pos="2160"/>
        <p:guide pos="2525"/>
        <p:guide pos="23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4.fntdata"/><Relationship Id="rId47" Type="http://schemas.openxmlformats.org/officeDocument/2006/relationships/font" Target="fonts/font9.fntdata"/><Relationship Id="rId50" Type="http://schemas.openxmlformats.org/officeDocument/2006/relationships/font" Target="fonts/font12.fntdata"/><Relationship Id="rId55" Type="http://schemas.openxmlformats.org/officeDocument/2006/relationships/font" Target="fonts/font17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3.fntdata"/><Relationship Id="rId54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2.fntdata"/><Relationship Id="rId45" Type="http://schemas.openxmlformats.org/officeDocument/2006/relationships/font" Target="fonts/font7.fntdata"/><Relationship Id="rId53" Type="http://schemas.openxmlformats.org/officeDocument/2006/relationships/font" Target="fonts/font15.fntdata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1.fntdata"/><Relationship Id="rId57" Type="http://schemas.openxmlformats.org/officeDocument/2006/relationships/commentAuthors" Target="commentAuthors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6.fntdata"/><Relationship Id="rId52" Type="http://schemas.openxmlformats.org/officeDocument/2006/relationships/font" Target="fonts/font14.fntdata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5.fntdata"/><Relationship Id="rId48" Type="http://schemas.openxmlformats.org/officeDocument/2006/relationships/font" Target="fonts/font10.fntdata"/><Relationship Id="rId56" Type="http://schemas.openxmlformats.org/officeDocument/2006/relationships/font" Target="fonts/font18.fntdata"/><Relationship Id="rId8" Type="http://schemas.openxmlformats.org/officeDocument/2006/relationships/slide" Target="slides/slide7.xml"/><Relationship Id="rId51" Type="http://schemas.openxmlformats.org/officeDocument/2006/relationships/font" Target="fonts/font13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46" Type="http://schemas.openxmlformats.org/officeDocument/2006/relationships/font" Target="fonts/font8.fntdata"/><Relationship Id="rId5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5AD62F-7644-46FD-A983-BE52F30347CF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41B9191-A0E0-4BDB-B7AA-332E882C21B7}">
      <dgm:prSet phldrT="[Текст]"/>
      <dgm:spPr/>
      <dgm:t>
        <a:bodyPr/>
        <a:lstStyle/>
        <a:p>
          <a:r>
            <a:rPr lang="ru-RU" dirty="0"/>
            <a:t>Получение образования</a:t>
          </a:r>
        </a:p>
      </dgm:t>
    </dgm:pt>
    <dgm:pt modelId="{013E42E9-AEEE-4391-BBC6-C5BC7EB8F7B5}" type="parTrans" cxnId="{72199FBF-0FB0-4013-B72B-61C352AECE52}">
      <dgm:prSet/>
      <dgm:spPr/>
      <dgm:t>
        <a:bodyPr/>
        <a:lstStyle/>
        <a:p>
          <a:endParaRPr lang="ru-RU"/>
        </a:p>
      </dgm:t>
    </dgm:pt>
    <dgm:pt modelId="{2F8F8E24-36EA-42BF-8687-6EAD11EB7ED0}" type="sibTrans" cxnId="{72199FBF-0FB0-4013-B72B-61C352AECE52}">
      <dgm:prSet/>
      <dgm:spPr/>
      <dgm:t>
        <a:bodyPr/>
        <a:lstStyle/>
        <a:p>
          <a:endParaRPr lang="ru-RU"/>
        </a:p>
      </dgm:t>
    </dgm:pt>
    <dgm:pt modelId="{A16BE9EC-23CB-40D3-9D51-66F1DDB5CF1E}">
      <dgm:prSet phldrT="[Текст]"/>
      <dgm:spPr/>
      <dgm:t>
        <a:bodyPr/>
        <a:lstStyle/>
        <a:p>
          <a:r>
            <a:rPr lang="ru-RU" dirty="0"/>
            <a:t>В образовательной организации</a:t>
          </a:r>
        </a:p>
      </dgm:t>
    </dgm:pt>
    <dgm:pt modelId="{EED48174-3AFF-447F-89DC-622881EABBAF}" type="parTrans" cxnId="{8B30E993-C289-406D-870D-A8E8D7EF8BFE}">
      <dgm:prSet/>
      <dgm:spPr/>
      <dgm:t>
        <a:bodyPr/>
        <a:lstStyle/>
        <a:p>
          <a:endParaRPr lang="ru-RU"/>
        </a:p>
      </dgm:t>
    </dgm:pt>
    <dgm:pt modelId="{1BF33AA9-DC97-49DA-94B6-AF9BFF5D0B30}" type="sibTrans" cxnId="{8B30E993-C289-406D-870D-A8E8D7EF8BFE}">
      <dgm:prSet/>
      <dgm:spPr/>
      <dgm:t>
        <a:bodyPr/>
        <a:lstStyle/>
        <a:p>
          <a:endParaRPr lang="ru-RU"/>
        </a:p>
      </dgm:t>
    </dgm:pt>
    <dgm:pt modelId="{D33FF9A1-9D6E-475D-8F13-E5FDC59CBD18}">
      <dgm:prSet phldrT="[Текст]"/>
      <dgm:spPr/>
      <dgm:t>
        <a:bodyPr/>
        <a:lstStyle/>
        <a:p>
          <a:r>
            <a:rPr lang="ru-RU" dirty="0"/>
            <a:t>Очная форма</a:t>
          </a:r>
        </a:p>
      </dgm:t>
    </dgm:pt>
    <dgm:pt modelId="{1160F2E1-3EFB-49BB-8284-C7B11E5D63AB}" type="parTrans" cxnId="{02B06090-D7D0-4733-8E40-C529ADAC064C}">
      <dgm:prSet/>
      <dgm:spPr/>
      <dgm:t>
        <a:bodyPr/>
        <a:lstStyle/>
        <a:p>
          <a:endParaRPr lang="ru-RU"/>
        </a:p>
      </dgm:t>
    </dgm:pt>
    <dgm:pt modelId="{16779D14-180C-4D83-90F3-7206C3126E76}" type="sibTrans" cxnId="{02B06090-D7D0-4733-8E40-C529ADAC064C}">
      <dgm:prSet/>
      <dgm:spPr/>
      <dgm:t>
        <a:bodyPr/>
        <a:lstStyle/>
        <a:p>
          <a:endParaRPr lang="ru-RU"/>
        </a:p>
      </dgm:t>
    </dgm:pt>
    <dgm:pt modelId="{763CC820-4812-4B2D-8B15-22FC9E7C1E56}">
      <dgm:prSet phldrT="[Текст]"/>
      <dgm:spPr/>
      <dgm:t>
        <a:bodyPr/>
        <a:lstStyle/>
        <a:p>
          <a:r>
            <a:rPr lang="ru-RU" dirty="0"/>
            <a:t>Заочная форма</a:t>
          </a:r>
        </a:p>
      </dgm:t>
    </dgm:pt>
    <dgm:pt modelId="{7496D602-08B3-43DA-8C24-1EB08F5ACBED}" type="parTrans" cxnId="{A121639D-BAB1-42FB-9674-BB7C931E2356}">
      <dgm:prSet/>
      <dgm:spPr/>
      <dgm:t>
        <a:bodyPr/>
        <a:lstStyle/>
        <a:p>
          <a:endParaRPr lang="ru-RU"/>
        </a:p>
      </dgm:t>
    </dgm:pt>
    <dgm:pt modelId="{F08DD638-3AD2-4F85-BD98-AD2FB04428EB}" type="sibTrans" cxnId="{A121639D-BAB1-42FB-9674-BB7C931E2356}">
      <dgm:prSet/>
      <dgm:spPr/>
      <dgm:t>
        <a:bodyPr/>
        <a:lstStyle/>
        <a:p>
          <a:endParaRPr lang="ru-RU"/>
        </a:p>
      </dgm:t>
    </dgm:pt>
    <dgm:pt modelId="{163921A8-A7E4-4CC6-A66D-9B6F8F0BA264}">
      <dgm:prSet phldrT="[Текст]"/>
      <dgm:spPr/>
      <dgm:t>
        <a:bodyPr/>
        <a:lstStyle/>
        <a:p>
          <a:r>
            <a:rPr lang="ru-RU" dirty="0"/>
            <a:t>Вне образовательной организации</a:t>
          </a:r>
        </a:p>
      </dgm:t>
    </dgm:pt>
    <dgm:pt modelId="{B22B90AD-C157-45D7-B773-725D51685748}" type="parTrans" cxnId="{65C8B376-916E-4081-B528-32C9EF3DF456}">
      <dgm:prSet/>
      <dgm:spPr/>
      <dgm:t>
        <a:bodyPr/>
        <a:lstStyle/>
        <a:p>
          <a:endParaRPr lang="ru-RU"/>
        </a:p>
      </dgm:t>
    </dgm:pt>
    <dgm:pt modelId="{A0E2A9F4-938A-4850-9AFB-795241AD04B2}" type="sibTrans" cxnId="{65C8B376-916E-4081-B528-32C9EF3DF456}">
      <dgm:prSet/>
      <dgm:spPr/>
      <dgm:t>
        <a:bodyPr/>
        <a:lstStyle/>
        <a:p>
          <a:endParaRPr lang="ru-RU"/>
        </a:p>
      </dgm:t>
    </dgm:pt>
    <dgm:pt modelId="{7243A677-1E10-4F8F-A825-87C47F15CEDC}">
      <dgm:prSet phldrT="[Текст]"/>
      <dgm:spPr/>
      <dgm:t>
        <a:bodyPr/>
        <a:lstStyle/>
        <a:p>
          <a:r>
            <a:rPr lang="ru-RU" dirty="0"/>
            <a:t>Самообразование</a:t>
          </a:r>
        </a:p>
      </dgm:t>
    </dgm:pt>
    <dgm:pt modelId="{ED291C6E-CBA0-46DA-AF85-184922B30EC0}" type="parTrans" cxnId="{744630D7-2E1C-468A-A0E1-0D4BBA48ACD4}">
      <dgm:prSet/>
      <dgm:spPr/>
      <dgm:t>
        <a:bodyPr/>
        <a:lstStyle/>
        <a:p>
          <a:endParaRPr lang="ru-RU"/>
        </a:p>
      </dgm:t>
    </dgm:pt>
    <dgm:pt modelId="{D13FB60B-E008-4865-BE1A-B50B7108EF73}" type="sibTrans" cxnId="{744630D7-2E1C-468A-A0E1-0D4BBA48ACD4}">
      <dgm:prSet/>
      <dgm:spPr/>
      <dgm:t>
        <a:bodyPr/>
        <a:lstStyle/>
        <a:p>
          <a:endParaRPr lang="ru-RU"/>
        </a:p>
      </dgm:t>
    </dgm:pt>
    <dgm:pt modelId="{56C71644-30BA-4BBD-ABA1-4AE48D83ECD6}">
      <dgm:prSet/>
      <dgm:spPr/>
      <dgm:t>
        <a:bodyPr/>
        <a:lstStyle/>
        <a:p>
          <a:r>
            <a:rPr lang="ru-RU" dirty="0"/>
            <a:t>Очно-заочная форма</a:t>
          </a:r>
        </a:p>
      </dgm:t>
    </dgm:pt>
    <dgm:pt modelId="{822D81DC-A87D-4C99-BA95-5027FF235B60}" type="parTrans" cxnId="{FB5EB820-534B-4C71-B14F-077E078D553D}">
      <dgm:prSet/>
      <dgm:spPr/>
      <dgm:t>
        <a:bodyPr/>
        <a:lstStyle/>
        <a:p>
          <a:endParaRPr lang="ru-RU"/>
        </a:p>
      </dgm:t>
    </dgm:pt>
    <dgm:pt modelId="{8ABACED8-D41C-4B11-9183-A6CF7AD16C60}" type="sibTrans" cxnId="{FB5EB820-534B-4C71-B14F-077E078D553D}">
      <dgm:prSet/>
      <dgm:spPr/>
      <dgm:t>
        <a:bodyPr/>
        <a:lstStyle/>
        <a:p>
          <a:endParaRPr lang="ru-RU"/>
        </a:p>
      </dgm:t>
    </dgm:pt>
    <dgm:pt modelId="{9B99A76A-0A9C-49FD-A358-CCA1EEE0B0EF}">
      <dgm:prSet/>
      <dgm:spPr/>
      <dgm:t>
        <a:bodyPr/>
        <a:lstStyle/>
        <a:p>
          <a:r>
            <a:rPr lang="ru-RU" dirty="0"/>
            <a:t>Семейное образование</a:t>
          </a:r>
        </a:p>
      </dgm:t>
    </dgm:pt>
    <dgm:pt modelId="{F23850AE-4E5F-4853-8727-F15A31A1E15B}" type="parTrans" cxnId="{AF69C580-89DC-4723-80EC-FD20013EF362}">
      <dgm:prSet/>
      <dgm:spPr/>
      <dgm:t>
        <a:bodyPr/>
        <a:lstStyle/>
        <a:p>
          <a:endParaRPr lang="ru-RU"/>
        </a:p>
      </dgm:t>
    </dgm:pt>
    <dgm:pt modelId="{A9C898BD-7388-4DAA-A08D-2E7471589A2A}" type="sibTrans" cxnId="{AF69C580-89DC-4723-80EC-FD20013EF362}">
      <dgm:prSet/>
      <dgm:spPr/>
      <dgm:t>
        <a:bodyPr/>
        <a:lstStyle/>
        <a:p>
          <a:endParaRPr lang="ru-RU"/>
        </a:p>
      </dgm:t>
    </dgm:pt>
    <dgm:pt modelId="{FA70A74D-4EDB-43F6-85F2-94F1721806CE}" type="pres">
      <dgm:prSet presAssocID="{3D5AD62F-7644-46FD-A983-BE52F30347C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5AFEF6C-A11C-48EC-B0C0-712EE6FDB5D9}" type="pres">
      <dgm:prSet presAssocID="{F41B9191-A0E0-4BDB-B7AA-332E882C21B7}" presName="hierRoot1" presStyleCnt="0"/>
      <dgm:spPr/>
    </dgm:pt>
    <dgm:pt modelId="{97DACBDB-9DB2-4115-B77D-9B9A9C54D33D}" type="pres">
      <dgm:prSet presAssocID="{F41B9191-A0E0-4BDB-B7AA-332E882C21B7}" presName="composite" presStyleCnt="0"/>
      <dgm:spPr/>
    </dgm:pt>
    <dgm:pt modelId="{24D00714-AF0C-44F4-91FE-06A963317A73}" type="pres">
      <dgm:prSet presAssocID="{F41B9191-A0E0-4BDB-B7AA-332E882C21B7}" presName="background" presStyleLbl="node0" presStyleIdx="0" presStyleCnt="1"/>
      <dgm:spPr/>
    </dgm:pt>
    <dgm:pt modelId="{8CFD2D2E-20DF-4CAF-BDA2-45F3D1C5FF62}" type="pres">
      <dgm:prSet presAssocID="{F41B9191-A0E0-4BDB-B7AA-332E882C21B7}" presName="text" presStyleLbl="fgAcc0" presStyleIdx="0" presStyleCnt="1" custScaleX="156321" custScaleY="7318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B0F278F-09FA-46DC-B447-4593468DA872}" type="pres">
      <dgm:prSet presAssocID="{F41B9191-A0E0-4BDB-B7AA-332E882C21B7}" presName="hierChild2" presStyleCnt="0"/>
      <dgm:spPr/>
    </dgm:pt>
    <dgm:pt modelId="{C9A235FB-12F6-4491-9BCE-4FF88374B32D}" type="pres">
      <dgm:prSet presAssocID="{EED48174-3AFF-447F-89DC-622881EABBAF}" presName="Name10" presStyleLbl="parChTrans1D2" presStyleIdx="0" presStyleCnt="2"/>
      <dgm:spPr/>
      <dgm:t>
        <a:bodyPr/>
        <a:lstStyle/>
        <a:p>
          <a:endParaRPr lang="ru-RU"/>
        </a:p>
      </dgm:t>
    </dgm:pt>
    <dgm:pt modelId="{31B209E3-23D5-477B-9743-3BD96718FC4E}" type="pres">
      <dgm:prSet presAssocID="{A16BE9EC-23CB-40D3-9D51-66F1DDB5CF1E}" presName="hierRoot2" presStyleCnt="0"/>
      <dgm:spPr/>
    </dgm:pt>
    <dgm:pt modelId="{CD75E47F-495C-4F19-8C87-F7541E586FA6}" type="pres">
      <dgm:prSet presAssocID="{A16BE9EC-23CB-40D3-9D51-66F1DDB5CF1E}" presName="composite2" presStyleCnt="0"/>
      <dgm:spPr/>
    </dgm:pt>
    <dgm:pt modelId="{3E0BA31C-EFC8-4ADE-95C2-A555658B97F0}" type="pres">
      <dgm:prSet presAssocID="{A16BE9EC-23CB-40D3-9D51-66F1DDB5CF1E}" presName="background2" presStyleLbl="node2" presStyleIdx="0" presStyleCnt="2"/>
      <dgm:spPr/>
    </dgm:pt>
    <dgm:pt modelId="{E73E132D-AEB7-4E44-9772-522F299317F7}" type="pres">
      <dgm:prSet presAssocID="{A16BE9EC-23CB-40D3-9D51-66F1DDB5CF1E}" presName="text2" presStyleLbl="fgAcc2" presStyleIdx="0" presStyleCnt="2" custScaleX="156321" custScaleY="7318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FEF8627-857A-4F0D-AB27-533066D1EC37}" type="pres">
      <dgm:prSet presAssocID="{A16BE9EC-23CB-40D3-9D51-66F1DDB5CF1E}" presName="hierChild3" presStyleCnt="0"/>
      <dgm:spPr/>
    </dgm:pt>
    <dgm:pt modelId="{73396041-5292-45EC-9A73-7196F6521FFC}" type="pres">
      <dgm:prSet presAssocID="{1160F2E1-3EFB-49BB-8284-C7B11E5D63AB}" presName="Name17" presStyleLbl="parChTrans1D3" presStyleIdx="0" presStyleCnt="5"/>
      <dgm:spPr/>
      <dgm:t>
        <a:bodyPr/>
        <a:lstStyle/>
        <a:p>
          <a:endParaRPr lang="ru-RU"/>
        </a:p>
      </dgm:t>
    </dgm:pt>
    <dgm:pt modelId="{8C4CFA5F-4C85-4AA3-906B-43967B502A68}" type="pres">
      <dgm:prSet presAssocID="{D33FF9A1-9D6E-475D-8F13-E5FDC59CBD18}" presName="hierRoot3" presStyleCnt="0"/>
      <dgm:spPr/>
    </dgm:pt>
    <dgm:pt modelId="{7323C8BA-51BE-43AB-9968-5A7A25C3444E}" type="pres">
      <dgm:prSet presAssocID="{D33FF9A1-9D6E-475D-8F13-E5FDC59CBD18}" presName="composite3" presStyleCnt="0"/>
      <dgm:spPr/>
    </dgm:pt>
    <dgm:pt modelId="{12CCF0AE-A227-4AE3-A354-D5426A152E5F}" type="pres">
      <dgm:prSet presAssocID="{D33FF9A1-9D6E-475D-8F13-E5FDC59CBD18}" presName="background3" presStyleLbl="node3" presStyleIdx="0" presStyleCnt="5"/>
      <dgm:spPr/>
    </dgm:pt>
    <dgm:pt modelId="{41E823CC-773A-4050-B5DA-0309E6BE80E1}" type="pres">
      <dgm:prSet presAssocID="{D33FF9A1-9D6E-475D-8F13-E5FDC59CBD18}" presName="text3" presStyleLbl="fgAcc3" presStyleIdx="0" presStyleCnt="5" custScaleY="6030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50538E7-C615-457F-BEFD-BDB06F507C8E}" type="pres">
      <dgm:prSet presAssocID="{D33FF9A1-9D6E-475D-8F13-E5FDC59CBD18}" presName="hierChild4" presStyleCnt="0"/>
      <dgm:spPr/>
    </dgm:pt>
    <dgm:pt modelId="{520E44B7-F45E-480D-81A1-301831AD1857}" type="pres">
      <dgm:prSet presAssocID="{822D81DC-A87D-4C99-BA95-5027FF235B60}" presName="Name17" presStyleLbl="parChTrans1D3" presStyleIdx="1" presStyleCnt="5"/>
      <dgm:spPr/>
      <dgm:t>
        <a:bodyPr/>
        <a:lstStyle/>
        <a:p>
          <a:endParaRPr lang="ru-RU"/>
        </a:p>
      </dgm:t>
    </dgm:pt>
    <dgm:pt modelId="{64A80685-9664-49D2-A66D-F7C3E72A93B8}" type="pres">
      <dgm:prSet presAssocID="{56C71644-30BA-4BBD-ABA1-4AE48D83ECD6}" presName="hierRoot3" presStyleCnt="0"/>
      <dgm:spPr/>
    </dgm:pt>
    <dgm:pt modelId="{4A00B031-69B3-437B-91F9-511F2859D365}" type="pres">
      <dgm:prSet presAssocID="{56C71644-30BA-4BBD-ABA1-4AE48D83ECD6}" presName="composite3" presStyleCnt="0"/>
      <dgm:spPr/>
    </dgm:pt>
    <dgm:pt modelId="{551F14FD-51AC-4439-A3CF-0E0355F6A1FD}" type="pres">
      <dgm:prSet presAssocID="{56C71644-30BA-4BBD-ABA1-4AE48D83ECD6}" presName="background3" presStyleLbl="node3" presStyleIdx="1" presStyleCnt="5"/>
      <dgm:spPr/>
    </dgm:pt>
    <dgm:pt modelId="{D8B5CF71-EC3B-4B58-BE49-E9D73B7C73C6}" type="pres">
      <dgm:prSet presAssocID="{56C71644-30BA-4BBD-ABA1-4AE48D83ECD6}" presName="text3" presStyleLbl="fgAcc3" presStyleIdx="1" presStyleCnt="5" custScaleY="6030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D8C3CF4-8557-4E97-BF69-3FEF0CD0FC86}" type="pres">
      <dgm:prSet presAssocID="{56C71644-30BA-4BBD-ABA1-4AE48D83ECD6}" presName="hierChild4" presStyleCnt="0"/>
      <dgm:spPr/>
    </dgm:pt>
    <dgm:pt modelId="{78320F0E-9298-4E9A-9884-380F5672FC87}" type="pres">
      <dgm:prSet presAssocID="{7496D602-08B3-43DA-8C24-1EB08F5ACBED}" presName="Name17" presStyleLbl="parChTrans1D3" presStyleIdx="2" presStyleCnt="5"/>
      <dgm:spPr/>
      <dgm:t>
        <a:bodyPr/>
        <a:lstStyle/>
        <a:p>
          <a:endParaRPr lang="ru-RU"/>
        </a:p>
      </dgm:t>
    </dgm:pt>
    <dgm:pt modelId="{5CFCDF50-5B2C-4C43-B5AB-B46067B1AD96}" type="pres">
      <dgm:prSet presAssocID="{763CC820-4812-4B2D-8B15-22FC9E7C1E56}" presName="hierRoot3" presStyleCnt="0"/>
      <dgm:spPr/>
    </dgm:pt>
    <dgm:pt modelId="{0F926C9F-DDB0-4489-BBFF-19E8771603AB}" type="pres">
      <dgm:prSet presAssocID="{763CC820-4812-4B2D-8B15-22FC9E7C1E56}" presName="composite3" presStyleCnt="0"/>
      <dgm:spPr/>
    </dgm:pt>
    <dgm:pt modelId="{270E71BC-8108-41C1-A252-5027E1F26C8C}" type="pres">
      <dgm:prSet presAssocID="{763CC820-4812-4B2D-8B15-22FC9E7C1E56}" presName="background3" presStyleLbl="node3" presStyleIdx="2" presStyleCnt="5"/>
      <dgm:spPr/>
    </dgm:pt>
    <dgm:pt modelId="{3DA43E7D-D248-47DF-84AD-F311C1227508}" type="pres">
      <dgm:prSet presAssocID="{763CC820-4812-4B2D-8B15-22FC9E7C1E56}" presName="text3" presStyleLbl="fgAcc3" presStyleIdx="2" presStyleCnt="5" custScaleY="6030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FC33D17-2391-4273-9F2F-04CE30298B48}" type="pres">
      <dgm:prSet presAssocID="{763CC820-4812-4B2D-8B15-22FC9E7C1E56}" presName="hierChild4" presStyleCnt="0"/>
      <dgm:spPr/>
    </dgm:pt>
    <dgm:pt modelId="{998CF949-69F6-4897-B757-6C0D0117A443}" type="pres">
      <dgm:prSet presAssocID="{B22B90AD-C157-45D7-B773-725D51685748}" presName="Name10" presStyleLbl="parChTrans1D2" presStyleIdx="1" presStyleCnt="2"/>
      <dgm:spPr/>
      <dgm:t>
        <a:bodyPr/>
        <a:lstStyle/>
        <a:p>
          <a:endParaRPr lang="ru-RU"/>
        </a:p>
      </dgm:t>
    </dgm:pt>
    <dgm:pt modelId="{8C45C29B-947C-4873-95FD-3EE5B591239B}" type="pres">
      <dgm:prSet presAssocID="{163921A8-A7E4-4CC6-A66D-9B6F8F0BA264}" presName="hierRoot2" presStyleCnt="0"/>
      <dgm:spPr/>
    </dgm:pt>
    <dgm:pt modelId="{27751326-EE57-48D8-B372-9B328471D3DE}" type="pres">
      <dgm:prSet presAssocID="{163921A8-A7E4-4CC6-A66D-9B6F8F0BA264}" presName="composite2" presStyleCnt="0"/>
      <dgm:spPr/>
    </dgm:pt>
    <dgm:pt modelId="{8EA96C84-EDFB-466E-90D2-4C6ADDA68DEB}" type="pres">
      <dgm:prSet presAssocID="{163921A8-A7E4-4CC6-A66D-9B6F8F0BA264}" presName="background2" presStyleLbl="node2" presStyleIdx="1" presStyleCnt="2"/>
      <dgm:spPr/>
    </dgm:pt>
    <dgm:pt modelId="{36E36022-B248-4CDD-877E-25A809255983}" type="pres">
      <dgm:prSet presAssocID="{163921A8-A7E4-4CC6-A66D-9B6F8F0BA264}" presName="text2" presStyleLbl="fgAcc2" presStyleIdx="1" presStyleCnt="2" custScaleX="156321" custScaleY="7318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092A2E7-0BE3-48AD-AC69-FB55A3AA30A8}" type="pres">
      <dgm:prSet presAssocID="{163921A8-A7E4-4CC6-A66D-9B6F8F0BA264}" presName="hierChild3" presStyleCnt="0"/>
      <dgm:spPr/>
    </dgm:pt>
    <dgm:pt modelId="{63FD3F3C-5A3D-47DB-BBB8-691AB770F97C}" type="pres">
      <dgm:prSet presAssocID="{F23850AE-4E5F-4853-8727-F15A31A1E15B}" presName="Name17" presStyleLbl="parChTrans1D3" presStyleIdx="3" presStyleCnt="5"/>
      <dgm:spPr/>
      <dgm:t>
        <a:bodyPr/>
        <a:lstStyle/>
        <a:p>
          <a:endParaRPr lang="ru-RU"/>
        </a:p>
      </dgm:t>
    </dgm:pt>
    <dgm:pt modelId="{3569E72D-2AE8-47A0-B9F1-9618250C23BE}" type="pres">
      <dgm:prSet presAssocID="{9B99A76A-0A9C-49FD-A358-CCA1EEE0B0EF}" presName="hierRoot3" presStyleCnt="0"/>
      <dgm:spPr/>
    </dgm:pt>
    <dgm:pt modelId="{2B684323-42B3-495A-8182-8656A99F8E0F}" type="pres">
      <dgm:prSet presAssocID="{9B99A76A-0A9C-49FD-A358-CCA1EEE0B0EF}" presName="composite3" presStyleCnt="0"/>
      <dgm:spPr/>
    </dgm:pt>
    <dgm:pt modelId="{16E7E80D-52EA-45B8-87A9-2CF5FA7BE6C5}" type="pres">
      <dgm:prSet presAssocID="{9B99A76A-0A9C-49FD-A358-CCA1EEE0B0EF}" presName="background3" presStyleLbl="node3" presStyleIdx="3" presStyleCnt="5"/>
      <dgm:spPr/>
    </dgm:pt>
    <dgm:pt modelId="{D84E0C22-5AA4-4A34-BE0A-0FDBB3712E54}" type="pres">
      <dgm:prSet presAssocID="{9B99A76A-0A9C-49FD-A358-CCA1EEE0B0EF}" presName="text3" presStyleLbl="fgAcc3" presStyleIdx="3" presStyleCnt="5" custScaleY="6030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2E0D5BD-0A2B-4772-BBCC-1B92FF83DC68}" type="pres">
      <dgm:prSet presAssocID="{9B99A76A-0A9C-49FD-A358-CCA1EEE0B0EF}" presName="hierChild4" presStyleCnt="0"/>
      <dgm:spPr/>
    </dgm:pt>
    <dgm:pt modelId="{55CB5BD6-78E8-4A3C-A7A7-EA72703F415E}" type="pres">
      <dgm:prSet presAssocID="{ED291C6E-CBA0-46DA-AF85-184922B30EC0}" presName="Name17" presStyleLbl="parChTrans1D3" presStyleIdx="4" presStyleCnt="5"/>
      <dgm:spPr/>
      <dgm:t>
        <a:bodyPr/>
        <a:lstStyle/>
        <a:p>
          <a:endParaRPr lang="ru-RU"/>
        </a:p>
      </dgm:t>
    </dgm:pt>
    <dgm:pt modelId="{792A9E18-1F75-4182-948A-0FFD0859B557}" type="pres">
      <dgm:prSet presAssocID="{7243A677-1E10-4F8F-A825-87C47F15CEDC}" presName="hierRoot3" presStyleCnt="0"/>
      <dgm:spPr/>
    </dgm:pt>
    <dgm:pt modelId="{D395EA21-A0AB-4CC5-AD98-FB9BA743473E}" type="pres">
      <dgm:prSet presAssocID="{7243A677-1E10-4F8F-A825-87C47F15CEDC}" presName="composite3" presStyleCnt="0"/>
      <dgm:spPr/>
    </dgm:pt>
    <dgm:pt modelId="{13290269-DDE0-4CE9-B139-EC7BB604D587}" type="pres">
      <dgm:prSet presAssocID="{7243A677-1E10-4F8F-A825-87C47F15CEDC}" presName="background3" presStyleLbl="node3" presStyleIdx="4" presStyleCnt="5"/>
      <dgm:spPr/>
    </dgm:pt>
    <dgm:pt modelId="{B531E1AC-33E8-4685-8D23-44D999296E7C}" type="pres">
      <dgm:prSet presAssocID="{7243A677-1E10-4F8F-A825-87C47F15CEDC}" presName="text3" presStyleLbl="fgAcc3" presStyleIdx="4" presStyleCnt="5" custScaleY="6030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461B973-25D7-4460-9785-33E88F3C7E22}" type="pres">
      <dgm:prSet presAssocID="{7243A677-1E10-4F8F-A825-87C47F15CEDC}" presName="hierChild4" presStyleCnt="0"/>
      <dgm:spPr/>
    </dgm:pt>
  </dgm:ptLst>
  <dgm:cxnLst>
    <dgm:cxn modelId="{A121639D-BAB1-42FB-9674-BB7C931E2356}" srcId="{A16BE9EC-23CB-40D3-9D51-66F1DDB5CF1E}" destId="{763CC820-4812-4B2D-8B15-22FC9E7C1E56}" srcOrd="2" destOrd="0" parTransId="{7496D602-08B3-43DA-8C24-1EB08F5ACBED}" sibTransId="{F08DD638-3AD2-4F85-BD98-AD2FB04428EB}"/>
    <dgm:cxn modelId="{96BF2F7B-745A-42CE-94C6-6564185D3486}" type="presOf" srcId="{56C71644-30BA-4BBD-ABA1-4AE48D83ECD6}" destId="{D8B5CF71-EC3B-4B58-BE49-E9D73B7C73C6}" srcOrd="0" destOrd="0" presId="urn:microsoft.com/office/officeart/2005/8/layout/hierarchy1"/>
    <dgm:cxn modelId="{28E8E728-BD3B-4DD1-8B6B-2EDF3C195B08}" type="presOf" srcId="{7243A677-1E10-4F8F-A825-87C47F15CEDC}" destId="{B531E1AC-33E8-4685-8D23-44D999296E7C}" srcOrd="0" destOrd="0" presId="urn:microsoft.com/office/officeart/2005/8/layout/hierarchy1"/>
    <dgm:cxn modelId="{5322E60E-5691-42BB-B73C-2049D1DBCED5}" type="presOf" srcId="{A16BE9EC-23CB-40D3-9D51-66F1DDB5CF1E}" destId="{E73E132D-AEB7-4E44-9772-522F299317F7}" srcOrd="0" destOrd="0" presId="urn:microsoft.com/office/officeart/2005/8/layout/hierarchy1"/>
    <dgm:cxn modelId="{98A71326-1775-4F6F-9BFB-09A4F6C218E8}" type="presOf" srcId="{163921A8-A7E4-4CC6-A66D-9B6F8F0BA264}" destId="{36E36022-B248-4CDD-877E-25A809255983}" srcOrd="0" destOrd="0" presId="urn:microsoft.com/office/officeart/2005/8/layout/hierarchy1"/>
    <dgm:cxn modelId="{1E418128-2792-4996-9769-8D079BCED2BF}" type="presOf" srcId="{1160F2E1-3EFB-49BB-8284-C7B11E5D63AB}" destId="{73396041-5292-45EC-9A73-7196F6521FFC}" srcOrd="0" destOrd="0" presId="urn:microsoft.com/office/officeart/2005/8/layout/hierarchy1"/>
    <dgm:cxn modelId="{014C4890-37DE-4F24-A816-1203C920E79A}" type="presOf" srcId="{3D5AD62F-7644-46FD-A983-BE52F30347CF}" destId="{FA70A74D-4EDB-43F6-85F2-94F1721806CE}" srcOrd="0" destOrd="0" presId="urn:microsoft.com/office/officeart/2005/8/layout/hierarchy1"/>
    <dgm:cxn modelId="{E8631D08-CB3D-4E8D-93B3-6C5D55EC87FA}" type="presOf" srcId="{B22B90AD-C157-45D7-B773-725D51685748}" destId="{998CF949-69F6-4897-B757-6C0D0117A443}" srcOrd="0" destOrd="0" presId="urn:microsoft.com/office/officeart/2005/8/layout/hierarchy1"/>
    <dgm:cxn modelId="{BF1FA71E-1462-4FC6-B6C6-316CBCCEE7CA}" type="presOf" srcId="{F41B9191-A0E0-4BDB-B7AA-332E882C21B7}" destId="{8CFD2D2E-20DF-4CAF-BDA2-45F3D1C5FF62}" srcOrd="0" destOrd="0" presId="urn:microsoft.com/office/officeart/2005/8/layout/hierarchy1"/>
    <dgm:cxn modelId="{61F322EE-89E9-4EA6-8C78-7CB0A2871738}" type="presOf" srcId="{D33FF9A1-9D6E-475D-8F13-E5FDC59CBD18}" destId="{41E823CC-773A-4050-B5DA-0309E6BE80E1}" srcOrd="0" destOrd="0" presId="urn:microsoft.com/office/officeart/2005/8/layout/hierarchy1"/>
    <dgm:cxn modelId="{F3E1AC9C-DD97-4FF9-B614-0118ACD5BE95}" type="presOf" srcId="{7496D602-08B3-43DA-8C24-1EB08F5ACBED}" destId="{78320F0E-9298-4E9A-9884-380F5672FC87}" srcOrd="0" destOrd="0" presId="urn:microsoft.com/office/officeart/2005/8/layout/hierarchy1"/>
    <dgm:cxn modelId="{B4D7487D-5A51-457E-BFBC-C76A25A6577D}" type="presOf" srcId="{9B99A76A-0A9C-49FD-A358-CCA1EEE0B0EF}" destId="{D84E0C22-5AA4-4A34-BE0A-0FDBB3712E54}" srcOrd="0" destOrd="0" presId="urn:microsoft.com/office/officeart/2005/8/layout/hierarchy1"/>
    <dgm:cxn modelId="{C1D7E1FA-242F-423A-AC71-C198F015EF1B}" type="presOf" srcId="{F23850AE-4E5F-4853-8727-F15A31A1E15B}" destId="{63FD3F3C-5A3D-47DB-BBB8-691AB770F97C}" srcOrd="0" destOrd="0" presId="urn:microsoft.com/office/officeart/2005/8/layout/hierarchy1"/>
    <dgm:cxn modelId="{43278B8E-6DB5-4017-9B39-73D22F3C72FB}" type="presOf" srcId="{763CC820-4812-4B2D-8B15-22FC9E7C1E56}" destId="{3DA43E7D-D248-47DF-84AD-F311C1227508}" srcOrd="0" destOrd="0" presId="urn:microsoft.com/office/officeart/2005/8/layout/hierarchy1"/>
    <dgm:cxn modelId="{65C8B376-916E-4081-B528-32C9EF3DF456}" srcId="{F41B9191-A0E0-4BDB-B7AA-332E882C21B7}" destId="{163921A8-A7E4-4CC6-A66D-9B6F8F0BA264}" srcOrd="1" destOrd="0" parTransId="{B22B90AD-C157-45D7-B773-725D51685748}" sibTransId="{A0E2A9F4-938A-4850-9AFB-795241AD04B2}"/>
    <dgm:cxn modelId="{744630D7-2E1C-468A-A0E1-0D4BBA48ACD4}" srcId="{163921A8-A7E4-4CC6-A66D-9B6F8F0BA264}" destId="{7243A677-1E10-4F8F-A825-87C47F15CEDC}" srcOrd="1" destOrd="0" parTransId="{ED291C6E-CBA0-46DA-AF85-184922B30EC0}" sibTransId="{D13FB60B-E008-4865-BE1A-B50B7108EF73}"/>
    <dgm:cxn modelId="{5DAB5876-A04B-4C8E-80DF-B624ADE8F93B}" type="presOf" srcId="{ED291C6E-CBA0-46DA-AF85-184922B30EC0}" destId="{55CB5BD6-78E8-4A3C-A7A7-EA72703F415E}" srcOrd="0" destOrd="0" presId="urn:microsoft.com/office/officeart/2005/8/layout/hierarchy1"/>
    <dgm:cxn modelId="{25483F9D-A638-4B53-A248-F73B2CC4EC32}" type="presOf" srcId="{822D81DC-A87D-4C99-BA95-5027FF235B60}" destId="{520E44B7-F45E-480D-81A1-301831AD1857}" srcOrd="0" destOrd="0" presId="urn:microsoft.com/office/officeart/2005/8/layout/hierarchy1"/>
    <dgm:cxn modelId="{8B30E993-C289-406D-870D-A8E8D7EF8BFE}" srcId="{F41B9191-A0E0-4BDB-B7AA-332E882C21B7}" destId="{A16BE9EC-23CB-40D3-9D51-66F1DDB5CF1E}" srcOrd="0" destOrd="0" parTransId="{EED48174-3AFF-447F-89DC-622881EABBAF}" sibTransId="{1BF33AA9-DC97-49DA-94B6-AF9BFF5D0B30}"/>
    <dgm:cxn modelId="{5565ABEF-FE01-4BE9-B2D7-945EEE4E03C0}" type="presOf" srcId="{EED48174-3AFF-447F-89DC-622881EABBAF}" destId="{C9A235FB-12F6-4491-9BCE-4FF88374B32D}" srcOrd="0" destOrd="0" presId="urn:microsoft.com/office/officeart/2005/8/layout/hierarchy1"/>
    <dgm:cxn modelId="{72199FBF-0FB0-4013-B72B-61C352AECE52}" srcId="{3D5AD62F-7644-46FD-A983-BE52F30347CF}" destId="{F41B9191-A0E0-4BDB-B7AA-332E882C21B7}" srcOrd="0" destOrd="0" parTransId="{013E42E9-AEEE-4391-BBC6-C5BC7EB8F7B5}" sibTransId="{2F8F8E24-36EA-42BF-8687-6EAD11EB7ED0}"/>
    <dgm:cxn modelId="{FB5EB820-534B-4C71-B14F-077E078D553D}" srcId="{A16BE9EC-23CB-40D3-9D51-66F1DDB5CF1E}" destId="{56C71644-30BA-4BBD-ABA1-4AE48D83ECD6}" srcOrd="1" destOrd="0" parTransId="{822D81DC-A87D-4C99-BA95-5027FF235B60}" sibTransId="{8ABACED8-D41C-4B11-9183-A6CF7AD16C60}"/>
    <dgm:cxn modelId="{AF69C580-89DC-4723-80EC-FD20013EF362}" srcId="{163921A8-A7E4-4CC6-A66D-9B6F8F0BA264}" destId="{9B99A76A-0A9C-49FD-A358-CCA1EEE0B0EF}" srcOrd="0" destOrd="0" parTransId="{F23850AE-4E5F-4853-8727-F15A31A1E15B}" sibTransId="{A9C898BD-7388-4DAA-A08D-2E7471589A2A}"/>
    <dgm:cxn modelId="{02B06090-D7D0-4733-8E40-C529ADAC064C}" srcId="{A16BE9EC-23CB-40D3-9D51-66F1DDB5CF1E}" destId="{D33FF9A1-9D6E-475D-8F13-E5FDC59CBD18}" srcOrd="0" destOrd="0" parTransId="{1160F2E1-3EFB-49BB-8284-C7B11E5D63AB}" sibTransId="{16779D14-180C-4D83-90F3-7206C3126E76}"/>
    <dgm:cxn modelId="{AB63523D-E9BD-41C1-BA2E-A1AA1A92433E}" type="presParOf" srcId="{FA70A74D-4EDB-43F6-85F2-94F1721806CE}" destId="{D5AFEF6C-A11C-48EC-B0C0-712EE6FDB5D9}" srcOrd="0" destOrd="0" presId="urn:microsoft.com/office/officeart/2005/8/layout/hierarchy1"/>
    <dgm:cxn modelId="{B08E5531-09AF-4906-AD48-9153D0B53300}" type="presParOf" srcId="{D5AFEF6C-A11C-48EC-B0C0-712EE6FDB5D9}" destId="{97DACBDB-9DB2-4115-B77D-9B9A9C54D33D}" srcOrd="0" destOrd="0" presId="urn:microsoft.com/office/officeart/2005/8/layout/hierarchy1"/>
    <dgm:cxn modelId="{2934A819-0AE2-4D13-BD05-E866D067B6BF}" type="presParOf" srcId="{97DACBDB-9DB2-4115-B77D-9B9A9C54D33D}" destId="{24D00714-AF0C-44F4-91FE-06A963317A73}" srcOrd="0" destOrd="0" presId="urn:microsoft.com/office/officeart/2005/8/layout/hierarchy1"/>
    <dgm:cxn modelId="{22B10BE9-E46D-4E6B-900B-E21DE2DEB067}" type="presParOf" srcId="{97DACBDB-9DB2-4115-B77D-9B9A9C54D33D}" destId="{8CFD2D2E-20DF-4CAF-BDA2-45F3D1C5FF62}" srcOrd="1" destOrd="0" presId="urn:microsoft.com/office/officeart/2005/8/layout/hierarchy1"/>
    <dgm:cxn modelId="{722940AA-0C13-4294-A086-15DEB8E02CD5}" type="presParOf" srcId="{D5AFEF6C-A11C-48EC-B0C0-712EE6FDB5D9}" destId="{6B0F278F-09FA-46DC-B447-4593468DA872}" srcOrd="1" destOrd="0" presId="urn:microsoft.com/office/officeart/2005/8/layout/hierarchy1"/>
    <dgm:cxn modelId="{927299E9-2A53-4D15-88E2-43C365875741}" type="presParOf" srcId="{6B0F278F-09FA-46DC-B447-4593468DA872}" destId="{C9A235FB-12F6-4491-9BCE-4FF88374B32D}" srcOrd="0" destOrd="0" presId="urn:microsoft.com/office/officeart/2005/8/layout/hierarchy1"/>
    <dgm:cxn modelId="{E1D733EC-6A14-456F-ADC1-1A21403822E0}" type="presParOf" srcId="{6B0F278F-09FA-46DC-B447-4593468DA872}" destId="{31B209E3-23D5-477B-9743-3BD96718FC4E}" srcOrd="1" destOrd="0" presId="urn:microsoft.com/office/officeart/2005/8/layout/hierarchy1"/>
    <dgm:cxn modelId="{FCFA402F-3698-452F-BD31-678F12FBF1D1}" type="presParOf" srcId="{31B209E3-23D5-477B-9743-3BD96718FC4E}" destId="{CD75E47F-495C-4F19-8C87-F7541E586FA6}" srcOrd="0" destOrd="0" presId="urn:microsoft.com/office/officeart/2005/8/layout/hierarchy1"/>
    <dgm:cxn modelId="{DB0A752E-EAA0-4384-AA7C-3B27B62753BD}" type="presParOf" srcId="{CD75E47F-495C-4F19-8C87-F7541E586FA6}" destId="{3E0BA31C-EFC8-4ADE-95C2-A555658B97F0}" srcOrd="0" destOrd="0" presId="urn:microsoft.com/office/officeart/2005/8/layout/hierarchy1"/>
    <dgm:cxn modelId="{374FBD6C-B630-4467-A32D-78156B7BFEEC}" type="presParOf" srcId="{CD75E47F-495C-4F19-8C87-F7541E586FA6}" destId="{E73E132D-AEB7-4E44-9772-522F299317F7}" srcOrd="1" destOrd="0" presId="urn:microsoft.com/office/officeart/2005/8/layout/hierarchy1"/>
    <dgm:cxn modelId="{9BAF54C4-5DA9-4500-B48C-55F54543648C}" type="presParOf" srcId="{31B209E3-23D5-477B-9743-3BD96718FC4E}" destId="{DFEF8627-857A-4F0D-AB27-533066D1EC37}" srcOrd="1" destOrd="0" presId="urn:microsoft.com/office/officeart/2005/8/layout/hierarchy1"/>
    <dgm:cxn modelId="{49521965-A647-4C47-8712-8E9E764F4AFD}" type="presParOf" srcId="{DFEF8627-857A-4F0D-AB27-533066D1EC37}" destId="{73396041-5292-45EC-9A73-7196F6521FFC}" srcOrd="0" destOrd="0" presId="urn:microsoft.com/office/officeart/2005/8/layout/hierarchy1"/>
    <dgm:cxn modelId="{CFA979FB-CDD6-4BAE-A8F7-9B4BFDC44372}" type="presParOf" srcId="{DFEF8627-857A-4F0D-AB27-533066D1EC37}" destId="{8C4CFA5F-4C85-4AA3-906B-43967B502A68}" srcOrd="1" destOrd="0" presId="urn:microsoft.com/office/officeart/2005/8/layout/hierarchy1"/>
    <dgm:cxn modelId="{1DEA0FF2-E64B-4B05-8F64-B384BC751B13}" type="presParOf" srcId="{8C4CFA5F-4C85-4AA3-906B-43967B502A68}" destId="{7323C8BA-51BE-43AB-9968-5A7A25C3444E}" srcOrd="0" destOrd="0" presId="urn:microsoft.com/office/officeart/2005/8/layout/hierarchy1"/>
    <dgm:cxn modelId="{23DFEB1B-61BC-4857-8CC0-CE9EE1AF78FF}" type="presParOf" srcId="{7323C8BA-51BE-43AB-9968-5A7A25C3444E}" destId="{12CCF0AE-A227-4AE3-A354-D5426A152E5F}" srcOrd="0" destOrd="0" presId="urn:microsoft.com/office/officeart/2005/8/layout/hierarchy1"/>
    <dgm:cxn modelId="{34DA743E-4209-4762-9835-ADB79676E9C3}" type="presParOf" srcId="{7323C8BA-51BE-43AB-9968-5A7A25C3444E}" destId="{41E823CC-773A-4050-B5DA-0309E6BE80E1}" srcOrd="1" destOrd="0" presId="urn:microsoft.com/office/officeart/2005/8/layout/hierarchy1"/>
    <dgm:cxn modelId="{B0293C40-A006-49D0-930C-1EF255340B6D}" type="presParOf" srcId="{8C4CFA5F-4C85-4AA3-906B-43967B502A68}" destId="{E50538E7-C615-457F-BEFD-BDB06F507C8E}" srcOrd="1" destOrd="0" presId="urn:microsoft.com/office/officeart/2005/8/layout/hierarchy1"/>
    <dgm:cxn modelId="{2C8BBBBE-7A9A-49A2-B5FF-194FCAB8F6BE}" type="presParOf" srcId="{DFEF8627-857A-4F0D-AB27-533066D1EC37}" destId="{520E44B7-F45E-480D-81A1-301831AD1857}" srcOrd="2" destOrd="0" presId="urn:microsoft.com/office/officeart/2005/8/layout/hierarchy1"/>
    <dgm:cxn modelId="{BCD49E8D-0F8B-41E5-B788-7D5F535ACFA3}" type="presParOf" srcId="{DFEF8627-857A-4F0D-AB27-533066D1EC37}" destId="{64A80685-9664-49D2-A66D-F7C3E72A93B8}" srcOrd="3" destOrd="0" presId="urn:microsoft.com/office/officeart/2005/8/layout/hierarchy1"/>
    <dgm:cxn modelId="{B3BAD702-95D2-4546-B4C0-9D0ACA0A6EF2}" type="presParOf" srcId="{64A80685-9664-49D2-A66D-F7C3E72A93B8}" destId="{4A00B031-69B3-437B-91F9-511F2859D365}" srcOrd="0" destOrd="0" presId="urn:microsoft.com/office/officeart/2005/8/layout/hierarchy1"/>
    <dgm:cxn modelId="{8B7E9120-2624-45EB-AA36-FA21A759A180}" type="presParOf" srcId="{4A00B031-69B3-437B-91F9-511F2859D365}" destId="{551F14FD-51AC-4439-A3CF-0E0355F6A1FD}" srcOrd="0" destOrd="0" presId="urn:microsoft.com/office/officeart/2005/8/layout/hierarchy1"/>
    <dgm:cxn modelId="{4300FD2B-75C0-41DF-8445-B3D2C5A47C9C}" type="presParOf" srcId="{4A00B031-69B3-437B-91F9-511F2859D365}" destId="{D8B5CF71-EC3B-4B58-BE49-E9D73B7C73C6}" srcOrd="1" destOrd="0" presId="urn:microsoft.com/office/officeart/2005/8/layout/hierarchy1"/>
    <dgm:cxn modelId="{8C6E2419-C458-4111-BE70-3D10615DDA5E}" type="presParOf" srcId="{64A80685-9664-49D2-A66D-F7C3E72A93B8}" destId="{AD8C3CF4-8557-4E97-BF69-3FEF0CD0FC86}" srcOrd="1" destOrd="0" presId="urn:microsoft.com/office/officeart/2005/8/layout/hierarchy1"/>
    <dgm:cxn modelId="{F62ACADD-4F65-4D8F-817B-387E3FC5D50C}" type="presParOf" srcId="{DFEF8627-857A-4F0D-AB27-533066D1EC37}" destId="{78320F0E-9298-4E9A-9884-380F5672FC87}" srcOrd="4" destOrd="0" presId="urn:microsoft.com/office/officeart/2005/8/layout/hierarchy1"/>
    <dgm:cxn modelId="{13E5785F-8FF0-4455-8A60-646ADF906B9F}" type="presParOf" srcId="{DFEF8627-857A-4F0D-AB27-533066D1EC37}" destId="{5CFCDF50-5B2C-4C43-B5AB-B46067B1AD96}" srcOrd="5" destOrd="0" presId="urn:microsoft.com/office/officeart/2005/8/layout/hierarchy1"/>
    <dgm:cxn modelId="{FF43E6FB-5C3B-4341-922A-CDED17FDE679}" type="presParOf" srcId="{5CFCDF50-5B2C-4C43-B5AB-B46067B1AD96}" destId="{0F926C9F-DDB0-4489-BBFF-19E8771603AB}" srcOrd="0" destOrd="0" presId="urn:microsoft.com/office/officeart/2005/8/layout/hierarchy1"/>
    <dgm:cxn modelId="{6A24CE68-A7AB-4AE7-8CFD-CE5B6BC55112}" type="presParOf" srcId="{0F926C9F-DDB0-4489-BBFF-19E8771603AB}" destId="{270E71BC-8108-41C1-A252-5027E1F26C8C}" srcOrd="0" destOrd="0" presId="urn:microsoft.com/office/officeart/2005/8/layout/hierarchy1"/>
    <dgm:cxn modelId="{25ADF8D1-BD36-401F-AEB5-154F0A013A3B}" type="presParOf" srcId="{0F926C9F-DDB0-4489-BBFF-19E8771603AB}" destId="{3DA43E7D-D248-47DF-84AD-F311C1227508}" srcOrd="1" destOrd="0" presId="urn:microsoft.com/office/officeart/2005/8/layout/hierarchy1"/>
    <dgm:cxn modelId="{A2897792-9478-4DCE-A00D-D38050A218FD}" type="presParOf" srcId="{5CFCDF50-5B2C-4C43-B5AB-B46067B1AD96}" destId="{BFC33D17-2391-4273-9F2F-04CE30298B48}" srcOrd="1" destOrd="0" presId="urn:microsoft.com/office/officeart/2005/8/layout/hierarchy1"/>
    <dgm:cxn modelId="{D3095875-ACC4-47A9-ACDD-FD7B330B1A85}" type="presParOf" srcId="{6B0F278F-09FA-46DC-B447-4593468DA872}" destId="{998CF949-69F6-4897-B757-6C0D0117A443}" srcOrd="2" destOrd="0" presId="urn:microsoft.com/office/officeart/2005/8/layout/hierarchy1"/>
    <dgm:cxn modelId="{FA6DC23D-DFE9-429B-99C5-A68451838233}" type="presParOf" srcId="{6B0F278F-09FA-46DC-B447-4593468DA872}" destId="{8C45C29B-947C-4873-95FD-3EE5B591239B}" srcOrd="3" destOrd="0" presId="urn:microsoft.com/office/officeart/2005/8/layout/hierarchy1"/>
    <dgm:cxn modelId="{CD31152D-40F6-4910-BFB9-B0D8C918A420}" type="presParOf" srcId="{8C45C29B-947C-4873-95FD-3EE5B591239B}" destId="{27751326-EE57-48D8-B372-9B328471D3DE}" srcOrd="0" destOrd="0" presId="urn:microsoft.com/office/officeart/2005/8/layout/hierarchy1"/>
    <dgm:cxn modelId="{B4041878-61C6-4CCD-B44E-DBE03D03190D}" type="presParOf" srcId="{27751326-EE57-48D8-B372-9B328471D3DE}" destId="{8EA96C84-EDFB-466E-90D2-4C6ADDA68DEB}" srcOrd="0" destOrd="0" presId="urn:microsoft.com/office/officeart/2005/8/layout/hierarchy1"/>
    <dgm:cxn modelId="{40F67B8D-D128-409B-9A35-3756BC504DC5}" type="presParOf" srcId="{27751326-EE57-48D8-B372-9B328471D3DE}" destId="{36E36022-B248-4CDD-877E-25A809255983}" srcOrd="1" destOrd="0" presId="urn:microsoft.com/office/officeart/2005/8/layout/hierarchy1"/>
    <dgm:cxn modelId="{D4DAE9C7-3C1C-4151-8E92-D5D2F051AB09}" type="presParOf" srcId="{8C45C29B-947C-4873-95FD-3EE5B591239B}" destId="{7092A2E7-0BE3-48AD-AC69-FB55A3AA30A8}" srcOrd="1" destOrd="0" presId="urn:microsoft.com/office/officeart/2005/8/layout/hierarchy1"/>
    <dgm:cxn modelId="{3E9507CE-4757-404C-9695-B8400D4ABDF7}" type="presParOf" srcId="{7092A2E7-0BE3-48AD-AC69-FB55A3AA30A8}" destId="{63FD3F3C-5A3D-47DB-BBB8-691AB770F97C}" srcOrd="0" destOrd="0" presId="urn:microsoft.com/office/officeart/2005/8/layout/hierarchy1"/>
    <dgm:cxn modelId="{6F9DD04F-18B9-42D0-8DD1-FDBD9CF6722F}" type="presParOf" srcId="{7092A2E7-0BE3-48AD-AC69-FB55A3AA30A8}" destId="{3569E72D-2AE8-47A0-B9F1-9618250C23BE}" srcOrd="1" destOrd="0" presId="urn:microsoft.com/office/officeart/2005/8/layout/hierarchy1"/>
    <dgm:cxn modelId="{F182B1E2-1B21-45B9-804F-6B555DC0A4E1}" type="presParOf" srcId="{3569E72D-2AE8-47A0-B9F1-9618250C23BE}" destId="{2B684323-42B3-495A-8182-8656A99F8E0F}" srcOrd="0" destOrd="0" presId="urn:microsoft.com/office/officeart/2005/8/layout/hierarchy1"/>
    <dgm:cxn modelId="{8CB2CF4D-F49F-45CC-B9B0-9BE2BFB56709}" type="presParOf" srcId="{2B684323-42B3-495A-8182-8656A99F8E0F}" destId="{16E7E80D-52EA-45B8-87A9-2CF5FA7BE6C5}" srcOrd="0" destOrd="0" presId="urn:microsoft.com/office/officeart/2005/8/layout/hierarchy1"/>
    <dgm:cxn modelId="{42C1E21F-111B-4952-8182-B41EECE519E8}" type="presParOf" srcId="{2B684323-42B3-495A-8182-8656A99F8E0F}" destId="{D84E0C22-5AA4-4A34-BE0A-0FDBB3712E54}" srcOrd="1" destOrd="0" presId="urn:microsoft.com/office/officeart/2005/8/layout/hierarchy1"/>
    <dgm:cxn modelId="{79E9AD7A-CEB8-4BF1-8A45-4A031A21740E}" type="presParOf" srcId="{3569E72D-2AE8-47A0-B9F1-9618250C23BE}" destId="{42E0D5BD-0A2B-4772-BBCC-1B92FF83DC68}" srcOrd="1" destOrd="0" presId="urn:microsoft.com/office/officeart/2005/8/layout/hierarchy1"/>
    <dgm:cxn modelId="{C15B60EF-745C-4D52-BAB3-95DDDECBAE5C}" type="presParOf" srcId="{7092A2E7-0BE3-48AD-AC69-FB55A3AA30A8}" destId="{55CB5BD6-78E8-4A3C-A7A7-EA72703F415E}" srcOrd="2" destOrd="0" presId="urn:microsoft.com/office/officeart/2005/8/layout/hierarchy1"/>
    <dgm:cxn modelId="{599BFF15-96EB-4E7C-9EBB-54237CBFB61F}" type="presParOf" srcId="{7092A2E7-0BE3-48AD-AC69-FB55A3AA30A8}" destId="{792A9E18-1F75-4182-948A-0FFD0859B557}" srcOrd="3" destOrd="0" presId="urn:microsoft.com/office/officeart/2005/8/layout/hierarchy1"/>
    <dgm:cxn modelId="{B0ECD70D-450E-47A1-9372-147009407409}" type="presParOf" srcId="{792A9E18-1F75-4182-948A-0FFD0859B557}" destId="{D395EA21-A0AB-4CC5-AD98-FB9BA743473E}" srcOrd="0" destOrd="0" presId="urn:microsoft.com/office/officeart/2005/8/layout/hierarchy1"/>
    <dgm:cxn modelId="{0639039B-0FF8-4469-AC0B-A2348B296A13}" type="presParOf" srcId="{D395EA21-A0AB-4CC5-AD98-FB9BA743473E}" destId="{13290269-DDE0-4CE9-B139-EC7BB604D587}" srcOrd="0" destOrd="0" presId="urn:microsoft.com/office/officeart/2005/8/layout/hierarchy1"/>
    <dgm:cxn modelId="{F5E67E29-EE29-4CA5-BFCE-1CCBCBB56D0C}" type="presParOf" srcId="{D395EA21-A0AB-4CC5-AD98-FB9BA743473E}" destId="{B531E1AC-33E8-4685-8D23-44D999296E7C}" srcOrd="1" destOrd="0" presId="urn:microsoft.com/office/officeart/2005/8/layout/hierarchy1"/>
    <dgm:cxn modelId="{493ACBF8-C28A-4ACE-BA53-C1BDF1E31035}" type="presParOf" srcId="{792A9E18-1F75-4182-948A-0FFD0859B557}" destId="{A461B973-25D7-4460-9785-33E88F3C7E2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C438F7F-24B0-4155-B726-8906BFC2EC83}" type="doc">
      <dgm:prSet loTypeId="urn:microsoft.com/office/officeart/2005/8/layout/process4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EA95DA1-8542-41A2-B919-BA9D2D6C2694}">
      <dgm:prSet phldrT="[Текст]" custT="1"/>
      <dgm:spPr/>
      <dgm:t>
        <a:bodyPr/>
        <a:lstStyle/>
        <a:p>
          <a:r>
            <a:rPr lang="ru-RU" sz="1600" b="1" dirty="0"/>
            <a:t>1. Классный руководитель</a:t>
          </a:r>
        </a:p>
      </dgm:t>
    </dgm:pt>
    <dgm:pt modelId="{554EA51B-AC62-465E-AC0C-5766A92BF732}" type="parTrans" cxnId="{8AA9266D-5DA9-43E8-9C56-DA529CD1057A}">
      <dgm:prSet/>
      <dgm:spPr/>
      <dgm:t>
        <a:bodyPr/>
        <a:lstStyle/>
        <a:p>
          <a:endParaRPr lang="ru-RU"/>
        </a:p>
      </dgm:t>
    </dgm:pt>
    <dgm:pt modelId="{E21BCEC1-C54E-4FF1-8BD3-9D0BA8325E9C}" type="sibTrans" cxnId="{8AA9266D-5DA9-43E8-9C56-DA529CD1057A}">
      <dgm:prSet/>
      <dgm:spPr/>
      <dgm:t>
        <a:bodyPr/>
        <a:lstStyle/>
        <a:p>
          <a:endParaRPr lang="ru-RU"/>
        </a:p>
      </dgm:t>
    </dgm:pt>
    <dgm:pt modelId="{48AD0E88-C56D-48FA-91F1-124EEA4AF51A}">
      <dgm:prSet phldrT="[Текст]" custT="1"/>
      <dgm:spPr/>
      <dgm:t>
        <a:bodyPr/>
        <a:lstStyle/>
        <a:p>
          <a:r>
            <a:rPr lang="ru-RU" sz="1600" b="1" dirty="0"/>
            <a:t>2. Руководитель УК (ответственный за УВР)</a:t>
          </a:r>
        </a:p>
      </dgm:t>
    </dgm:pt>
    <dgm:pt modelId="{6F12E502-3CA1-4A43-AAD8-0229A15D6BF0}" type="parTrans" cxnId="{4C5B4480-73D3-4B6F-AC1C-9953E13FE454}">
      <dgm:prSet/>
      <dgm:spPr/>
      <dgm:t>
        <a:bodyPr/>
        <a:lstStyle/>
        <a:p>
          <a:endParaRPr lang="ru-RU"/>
        </a:p>
      </dgm:t>
    </dgm:pt>
    <dgm:pt modelId="{972E2E20-D679-4C33-8C5B-52AC7A888C3F}" type="sibTrans" cxnId="{4C5B4480-73D3-4B6F-AC1C-9953E13FE454}">
      <dgm:prSet/>
      <dgm:spPr/>
      <dgm:t>
        <a:bodyPr/>
        <a:lstStyle/>
        <a:p>
          <a:endParaRPr lang="ru-RU"/>
        </a:p>
      </dgm:t>
    </dgm:pt>
    <dgm:pt modelId="{044D521D-40F5-4F91-A96D-C8A5FF736087}">
      <dgm:prSet phldrT="[Текст]" custT="1"/>
      <dgm:spPr/>
      <dgm:t>
        <a:bodyPr/>
        <a:lstStyle/>
        <a:p>
          <a:r>
            <a:rPr lang="ru-RU" sz="1600" b="1" dirty="0"/>
            <a:t>3. Заместитель директора</a:t>
          </a:r>
        </a:p>
      </dgm:t>
    </dgm:pt>
    <dgm:pt modelId="{0CE7B993-E2DB-4328-B458-33E8067E96FF}" type="parTrans" cxnId="{121B9ABD-9AD1-4F96-85A0-95F8A0CF74CE}">
      <dgm:prSet/>
      <dgm:spPr/>
      <dgm:t>
        <a:bodyPr/>
        <a:lstStyle/>
        <a:p>
          <a:endParaRPr lang="ru-RU"/>
        </a:p>
      </dgm:t>
    </dgm:pt>
    <dgm:pt modelId="{1E2A0E70-32AC-43BD-BB96-94E31B374179}" type="sibTrans" cxnId="{121B9ABD-9AD1-4F96-85A0-95F8A0CF74CE}">
      <dgm:prSet/>
      <dgm:spPr/>
      <dgm:t>
        <a:bodyPr/>
        <a:lstStyle/>
        <a:p>
          <a:endParaRPr lang="ru-RU"/>
        </a:p>
      </dgm:t>
    </dgm:pt>
    <dgm:pt modelId="{982C74E9-47C9-4C4C-9F86-31F9B5166C63}">
      <dgm:prSet custT="1"/>
      <dgm:spPr/>
      <dgm:t>
        <a:bodyPr/>
        <a:lstStyle/>
        <a:p>
          <a:r>
            <a:rPr lang="ru-RU" sz="1600" b="1" dirty="0"/>
            <a:t>4. Директор</a:t>
          </a:r>
        </a:p>
      </dgm:t>
    </dgm:pt>
    <dgm:pt modelId="{061250E7-D182-4E16-8EDA-5BB081F9F2C1}" type="parTrans" cxnId="{B9ADB52C-5A71-461A-B599-01509C9F7EE3}">
      <dgm:prSet/>
      <dgm:spPr/>
      <dgm:t>
        <a:bodyPr/>
        <a:lstStyle/>
        <a:p>
          <a:endParaRPr lang="ru-RU"/>
        </a:p>
      </dgm:t>
    </dgm:pt>
    <dgm:pt modelId="{B1BC0483-E06F-4781-9412-E97A028C9C60}" type="sibTrans" cxnId="{B9ADB52C-5A71-461A-B599-01509C9F7EE3}">
      <dgm:prSet/>
      <dgm:spPr/>
      <dgm:t>
        <a:bodyPr/>
        <a:lstStyle/>
        <a:p>
          <a:endParaRPr lang="ru-RU"/>
        </a:p>
      </dgm:t>
    </dgm:pt>
    <dgm:pt modelId="{773850FE-5024-4BFB-B963-FFCEB663A9ED}" type="pres">
      <dgm:prSet presAssocID="{8C438F7F-24B0-4155-B726-8906BFC2EC8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2C0B9DC-1F22-4C83-96E2-AD43C3AA62B1}" type="pres">
      <dgm:prSet presAssocID="{982C74E9-47C9-4C4C-9F86-31F9B5166C63}" presName="boxAndChildren" presStyleCnt="0"/>
      <dgm:spPr/>
    </dgm:pt>
    <dgm:pt modelId="{001CA989-39B8-436E-A059-E90CA1783C25}" type="pres">
      <dgm:prSet presAssocID="{982C74E9-47C9-4C4C-9F86-31F9B5166C63}" presName="parentTextBox" presStyleLbl="node1" presStyleIdx="0" presStyleCnt="4"/>
      <dgm:spPr/>
      <dgm:t>
        <a:bodyPr/>
        <a:lstStyle/>
        <a:p>
          <a:endParaRPr lang="ru-RU"/>
        </a:p>
      </dgm:t>
    </dgm:pt>
    <dgm:pt modelId="{54A24642-7CF8-472E-A388-82244B47D069}" type="pres">
      <dgm:prSet presAssocID="{1E2A0E70-32AC-43BD-BB96-94E31B374179}" presName="sp" presStyleCnt="0"/>
      <dgm:spPr/>
    </dgm:pt>
    <dgm:pt modelId="{8B4FEB37-6F72-439E-A9B0-06E98EAC6698}" type="pres">
      <dgm:prSet presAssocID="{044D521D-40F5-4F91-A96D-C8A5FF736087}" presName="arrowAndChildren" presStyleCnt="0"/>
      <dgm:spPr/>
    </dgm:pt>
    <dgm:pt modelId="{5D443159-409F-4D4C-B352-3634D0AD881C}" type="pres">
      <dgm:prSet presAssocID="{044D521D-40F5-4F91-A96D-C8A5FF736087}" presName="parentTextArrow" presStyleLbl="node1" presStyleIdx="1" presStyleCnt="4"/>
      <dgm:spPr/>
      <dgm:t>
        <a:bodyPr/>
        <a:lstStyle/>
        <a:p>
          <a:endParaRPr lang="ru-RU"/>
        </a:p>
      </dgm:t>
    </dgm:pt>
    <dgm:pt modelId="{6C0B7703-67E7-4076-867B-21411BF2B92F}" type="pres">
      <dgm:prSet presAssocID="{972E2E20-D679-4C33-8C5B-52AC7A888C3F}" presName="sp" presStyleCnt="0"/>
      <dgm:spPr/>
    </dgm:pt>
    <dgm:pt modelId="{34881C2C-8BE5-417B-8A32-015CD574716C}" type="pres">
      <dgm:prSet presAssocID="{48AD0E88-C56D-48FA-91F1-124EEA4AF51A}" presName="arrowAndChildren" presStyleCnt="0"/>
      <dgm:spPr/>
    </dgm:pt>
    <dgm:pt modelId="{740737ED-D590-4A1B-B382-6162B61D3D04}" type="pres">
      <dgm:prSet presAssocID="{48AD0E88-C56D-48FA-91F1-124EEA4AF51A}" presName="parentTextArrow" presStyleLbl="node1" presStyleIdx="2" presStyleCnt="4" custLinFactNeighborX="-732" custLinFactNeighborY="-4991"/>
      <dgm:spPr/>
      <dgm:t>
        <a:bodyPr/>
        <a:lstStyle/>
        <a:p>
          <a:endParaRPr lang="ru-RU"/>
        </a:p>
      </dgm:t>
    </dgm:pt>
    <dgm:pt modelId="{C9A0FB75-196D-4A3C-BF2C-C4C492AC86AC}" type="pres">
      <dgm:prSet presAssocID="{E21BCEC1-C54E-4FF1-8BD3-9D0BA8325E9C}" presName="sp" presStyleCnt="0"/>
      <dgm:spPr/>
    </dgm:pt>
    <dgm:pt modelId="{2EF8B6FB-AC8B-4475-9389-688E6E01AA37}" type="pres">
      <dgm:prSet presAssocID="{EEA95DA1-8542-41A2-B919-BA9D2D6C2694}" presName="arrowAndChildren" presStyleCnt="0"/>
      <dgm:spPr/>
    </dgm:pt>
    <dgm:pt modelId="{E85A201D-1B63-4E9A-9359-EB350FEF04F9}" type="pres">
      <dgm:prSet presAssocID="{EEA95DA1-8542-41A2-B919-BA9D2D6C2694}" presName="parentTextArrow" presStyleLbl="node1" presStyleIdx="3" presStyleCnt="4"/>
      <dgm:spPr/>
      <dgm:t>
        <a:bodyPr/>
        <a:lstStyle/>
        <a:p>
          <a:endParaRPr lang="ru-RU"/>
        </a:p>
      </dgm:t>
    </dgm:pt>
  </dgm:ptLst>
  <dgm:cxnLst>
    <dgm:cxn modelId="{4C5B4480-73D3-4B6F-AC1C-9953E13FE454}" srcId="{8C438F7F-24B0-4155-B726-8906BFC2EC83}" destId="{48AD0E88-C56D-48FA-91F1-124EEA4AF51A}" srcOrd="1" destOrd="0" parTransId="{6F12E502-3CA1-4A43-AAD8-0229A15D6BF0}" sibTransId="{972E2E20-D679-4C33-8C5B-52AC7A888C3F}"/>
    <dgm:cxn modelId="{76F05041-8B72-4C1D-9289-DF716E13B773}" type="presOf" srcId="{982C74E9-47C9-4C4C-9F86-31F9B5166C63}" destId="{001CA989-39B8-436E-A059-E90CA1783C25}" srcOrd="0" destOrd="0" presId="urn:microsoft.com/office/officeart/2005/8/layout/process4"/>
    <dgm:cxn modelId="{B9ADB52C-5A71-461A-B599-01509C9F7EE3}" srcId="{8C438F7F-24B0-4155-B726-8906BFC2EC83}" destId="{982C74E9-47C9-4C4C-9F86-31F9B5166C63}" srcOrd="3" destOrd="0" parTransId="{061250E7-D182-4E16-8EDA-5BB081F9F2C1}" sibTransId="{B1BC0483-E06F-4781-9412-E97A028C9C60}"/>
    <dgm:cxn modelId="{121B9ABD-9AD1-4F96-85A0-95F8A0CF74CE}" srcId="{8C438F7F-24B0-4155-B726-8906BFC2EC83}" destId="{044D521D-40F5-4F91-A96D-C8A5FF736087}" srcOrd="2" destOrd="0" parTransId="{0CE7B993-E2DB-4328-B458-33E8067E96FF}" sibTransId="{1E2A0E70-32AC-43BD-BB96-94E31B374179}"/>
    <dgm:cxn modelId="{C31323A1-4C15-4204-B9E4-FE6484C9A909}" type="presOf" srcId="{48AD0E88-C56D-48FA-91F1-124EEA4AF51A}" destId="{740737ED-D590-4A1B-B382-6162B61D3D04}" srcOrd="0" destOrd="0" presId="urn:microsoft.com/office/officeart/2005/8/layout/process4"/>
    <dgm:cxn modelId="{DE70D10B-B6AA-4B7F-AC0A-0FEEDB5702D4}" type="presOf" srcId="{EEA95DA1-8542-41A2-B919-BA9D2D6C2694}" destId="{E85A201D-1B63-4E9A-9359-EB350FEF04F9}" srcOrd="0" destOrd="0" presId="urn:microsoft.com/office/officeart/2005/8/layout/process4"/>
    <dgm:cxn modelId="{B90D8DC1-69EC-4ADD-A171-2B6AB9AA7971}" type="presOf" srcId="{8C438F7F-24B0-4155-B726-8906BFC2EC83}" destId="{773850FE-5024-4BFB-B963-FFCEB663A9ED}" srcOrd="0" destOrd="0" presId="urn:microsoft.com/office/officeart/2005/8/layout/process4"/>
    <dgm:cxn modelId="{8AA9266D-5DA9-43E8-9C56-DA529CD1057A}" srcId="{8C438F7F-24B0-4155-B726-8906BFC2EC83}" destId="{EEA95DA1-8542-41A2-B919-BA9D2D6C2694}" srcOrd="0" destOrd="0" parTransId="{554EA51B-AC62-465E-AC0C-5766A92BF732}" sibTransId="{E21BCEC1-C54E-4FF1-8BD3-9D0BA8325E9C}"/>
    <dgm:cxn modelId="{734366A3-8EA3-4792-85CE-D19F5E9A58B9}" type="presOf" srcId="{044D521D-40F5-4F91-A96D-C8A5FF736087}" destId="{5D443159-409F-4D4C-B352-3634D0AD881C}" srcOrd="0" destOrd="0" presId="urn:microsoft.com/office/officeart/2005/8/layout/process4"/>
    <dgm:cxn modelId="{E8F8B9E8-B36A-40BC-9D94-9A3C3FD8A507}" type="presParOf" srcId="{773850FE-5024-4BFB-B963-FFCEB663A9ED}" destId="{A2C0B9DC-1F22-4C83-96E2-AD43C3AA62B1}" srcOrd="0" destOrd="0" presId="urn:microsoft.com/office/officeart/2005/8/layout/process4"/>
    <dgm:cxn modelId="{2EAEB143-0D56-4579-ADCE-EA1EBD106CC9}" type="presParOf" srcId="{A2C0B9DC-1F22-4C83-96E2-AD43C3AA62B1}" destId="{001CA989-39B8-436E-A059-E90CA1783C25}" srcOrd="0" destOrd="0" presId="urn:microsoft.com/office/officeart/2005/8/layout/process4"/>
    <dgm:cxn modelId="{4680D1DC-32FC-4591-AA27-32B0644842BC}" type="presParOf" srcId="{773850FE-5024-4BFB-B963-FFCEB663A9ED}" destId="{54A24642-7CF8-472E-A388-82244B47D069}" srcOrd="1" destOrd="0" presId="urn:microsoft.com/office/officeart/2005/8/layout/process4"/>
    <dgm:cxn modelId="{A3B03A8C-F424-4167-8992-3454F12C61C7}" type="presParOf" srcId="{773850FE-5024-4BFB-B963-FFCEB663A9ED}" destId="{8B4FEB37-6F72-439E-A9B0-06E98EAC6698}" srcOrd="2" destOrd="0" presId="urn:microsoft.com/office/officeart/2005/8/layout/process4"/>
    <dgm:cxn modelId="{E14B511F-DAFC-41C4-B4CF-F66A15915AFB}" type="presParOf" srcId="{8B4FEB37-6F72-439E-A9B0-06E98EAC6698}" destId="{5D443159-409F-4D4C-B352-3634D0AD881C}" srcOrd="0" destOrd="0" presId="urn:microsoft.com/office/officeart/2005/8/layout/process4"/>
    <dgm:cxn modelId="{3FD05A54-1034-4C0C-AC89-E7A7785718E9}" type="presParOf" srcId="{773850FE-5024-4BFB-B963-FFCEB663A9ED}" destId="{6C0B7703-67E7-4076-867B-21411BF2B92F}" srcOrd="3" destOrd="0" presId="urn:microsoft.com/office/officeart/2005/8/layout/process4"/>
    <dgm:cxn modelId="{D884D2CE-5ADC-4EF8-9CC7-312C63004221}" type="presParOf" srcId="{773850FE-5024-4BFB-B963-FFCEB663A9ED}" destId="{34881C2C-8BE5-417B-8A32-015CD574716C}" srcOrd="4" destOrd="0" presId="urn:microsoft.com/office/officeart/2005/8/layout/process4"/>
    <dgm:cxn modelId="{BCB22EED-1827-43C6-AC0B-3F5B2B7445F1}" type="presParOf" srcId="{34881C2C-8BE5-417B-8A32-015CD574716C}" destId="{740737ED-D590-4A1B-B382-6162B61D3D04}" srcOrd="0" destOrd="0" presId="urn:microsoft.com/office/officeart/2005/8/layout/process4"/>
    <dgm:cxn modelId="{602A943C-0FF5-45DE-89CE-7B0A9BE08D66}" type="presParOf" srcId="{773850FE-5024-4BFB-B963-FFCEB663A9ED}" destId="{C9A0FB75-196D-4A3C-BF2C-C4C492AC86AC}" srcOrd="5" destOrd="0" presId="urn:microsoft.com/office/officeart/2005/8/layout/process4"/>
    <dgm:cxn modelId="{9EB1A52B-12A0-40A7-9027-0BD73C77FBD4}" type="presParOf" srcId="{773850FE-5024-4BFB-B963-FFCEB663A9ED}" destId="{2EF8B6FB-AC8B-4475-9389-688E6E01AA37}" srcOrd="6" destOrd="0" presId="urn:microsoft.com/office/officeart/2005/8/layout/process4"/>
    <dgm:cxn modelId="{CB9D1220-9F5D-49B4-BBBA-9AFEAF992514}" type="presParOf" srcId="{2EF8B6FB-AC8B-4475-9389-688E6E01AA37}" destId="{E85A201D-1B63-4E9A-9359-EB350FEF04F9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CB5BD6-78E8-4A3C-A7A7-EA72703F415E}">
      <dsp:nvSpPr>
        <dsp:cNvPr id="0" name=""/>
        <dsp:cNvSpPr/>
      </dsp:nvSpPr>
      <dsp:spPr>
        <a:xfrm>
          <a:off x="8551806" y="2440980"/>
          <a:ext cx="1093366" cy="5203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4598"/>
              </a:lnTo>
              <a:lnTo>
                <a:pt x="1093366" y="354598"/>
              </a:lnTo>
              <a:lnTo>
                <a:pt x="1093366" y="52034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FD3F3C-5A3D-47DB-BBB8-691AB770F97C}">
      <dsp:nvSpPr>
        <dsp:cNvPr id="0" name=""/>
        <dsp:cNvSpPr/>
      </dsp:nvSpPr>
      <dsp:spPr>
        <a:xfrm>
          <a:off x="7458440" y="2440980"/>
          <a:ext cx="1093366" cy="520342"/>
        </a:xfrm>
        <a:custGeom>
          <a:avLst/>
          <a:gdLst/>
          <a:ahLst/>
          <a:cxnLst/>
          <a:rect l="0" t="0" r="0" b="0"/>
          <a:pathLst>
            <a:path>
              <a:moveTo>
                <a:pt x="1093366" y="0"/>
              </a:moveTo>
              <a:lnTo>
                <a:pt x="1093366" y="354598"/>
              </a:lnTo>
              <a:lnTo>
                <a:pt x="0" y="354598"/>
              </a:lnTo>
              <a:lnTo>
                <a:pt x="0" y="52034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8CF949-69F6-4897-B757-6C0D0117A443}">
      <dsp:nvSpPr>
        <dsp:cNvPr id="0" name=""/>
        <dsp:cNvSpPr/>
      </dsp:nvSpPr>
      <dsp:spPr>
        <a:xfrm>
          <a:off x="5818391" y="1089166"/>
          <a:ext cx="2733415" cy="5203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4598"/>
              </a:lnTo>
              <a:lnTo>
                <a:pt x="2733415" y="354598"/>
              </a:lnTo>
              <a:lnTo>
                <a:pt x="2733415" y="52034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320F0E-9298-4E9A-9884-380F5672FC87}">
      <dsp:nvSpPr>
        <dsp:cNvPr id="0" name=""/>
        <dsp:cNvSpPr/>
      </dsp:nvSpPr>
      <dsp:spPr>
        <a:xfrm>
          <a:off x="3084975" y="2440980"/>
          <a:ext cx="2186732" cy="5203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4598"/>
              </a:lnTo>
              <a:lnTo>
                <a:pt x="2186732" y="354598"/>
              </a:lnTo>
              <a:lnTo>
                <a:pt x="2186732" y="52034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0E44B7-F45E-480D-81A1-301831AD1857}">
      <dsp:nvSpPr>
        <dsp:cNvPr id="0" name=""/>
        <dsp:cNvSpPr/>
      </dsp:nvSpPr>
      <dsp:spPr>
        <a:xfrm>
          <a:off x="3039255" y="2440980"/>
          <a:ext cx="91440" cy="52034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2034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396041-5292-45EC-9A73-7196F6521FFC}">
      <dsp:nvSpPr>
        <dsp:cNvPr id="0" name=""/>
        <dsp:cNvSpPr/>
      </dsp:nvSpPr>
      <dsp:spPr>
        <a:xfrm>
          <a:off x="898243" y="2440980"/>
          <a:ext cx="2186732" cy="520342"/>
        </a:xfrm>
        <a:custGeom>
          <a:avLst/>
          <a:gdLst/>
          <a:ahLst/>
          <a:cxnLst/>
          <a:rect l="0" t="0" r="0" b="0"/>
          <a:pathLst>
            <a:path>
              <a:moveTo>
                <a:pt x="2186732" y="0"/>
              </a:moveTo>
              <a:lnTo>
                <a:pt x="2186732" y="354598"/>
              </a:lnTo>
              <a:lnTo>
                <a:pt x="0" y="354598"/>
              </a:lnTo>
              <a:lnTo>
                <a:pt x="0" y="52034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A235FB-12F6-4491-9BCE-4FF88374B32D}">
      <dsp:nvSpPr>
        <dsp:cNvPr id="0" name=""/>
        <dsp:cNvSpPr/>
      </dsp:nvSpPr>
      <dsp:spPr>
        <a:xfrm>
          <a:off x="3084975" y="1089166"/>
          <a:ext cx="2733415" cy="520342"/>
        </a:xfrm>
        <a:custGeom>
          <a:avLst/>
          <a:gdLst/>
          <a:ahLst/>
          <a:cxnLst/>
          <a:rect l="0" t="0" r="0" b="0"/>
          <a:pathLst>
            <a:path>
              <a:moveTo>
                <a:pt x="2733415" y="0"/>
              </a:moveTo>
              <a:lnTo>
                <a:pt x="2733415" y="354598"/>
              </a:lnTo>
              <a:lnTo>
                <a:pt x="0" y="354598"/>
              </a:lnTo>
              <a:lnTo>
                <a:pt x="0" y="52034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D00714-AF0C-44F4-91FE-06A963317A73}">
      <dsp:nvSpPr>
        <dsp:cNvPr id="0" name=""/>
        <dsp:cNvSpPr/>
      </dsp:nvSpPr>
      <dsp:spPr>
        <a:xfrm>
          <a:off x="4419986" y="257695"/>
          <a:ext cx="2796808" cy="8314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FD2D2E-20DF-4CAF-BDA2-45F3D1C5FF62}">
      <dsp:nvSpPr>
        <dsp:cNvPr id="0" name=""/>
        <dsp:cNvSpPr/>
      </dsp:nvSpPr>
      <dsp:spPr>
        <a:xfrm>
          <a:off x="4618780" y="446550"/>
          <a:ext cx="2796808" cy="8314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/>
            <a:t>Получение образования</a:t>
          </a:r>
        </a:p>
      </dsp:txBody>
      <dsp:txXfrm>
        <a:off x="4643133" y="470903"/>
        <a:ext cx="2748102" cy="782765"/>
      </dsp:txXfrm>
    </dsp:sp>
    <dsp:sp modelId="{3E0BA31C-EFC8-4ADE-95C2-A555658B97F0}">
      <dsp:nvSpPr>
        <dsp:cNvPr id="0" name=""/>
        <dsp:cNvSpPr/>
      </dsp:nvSpPr>
      <dsp:spPr>
        <a:xfrm>
          <a:off x="1686571" y="1609509"/>
          <a:ext cx="2796808" cy="8314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3E132D-AEB7-4E44-9772-522F299317F7}">
      <dsp:nvSpPr>
        <dsp:cNvPr id="0" name=""/>
        <dsp:cNvSpPr/>
      </dsp:nvSpPr>
      <dsp:spPr>
        <a:xfrm>
          <a:off x="1885365" y="1798363"/>
          <a:ext cx="2796808" cy="8314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/>
            <a:t>В образовательной организации</a:t>
          </a:r>
        </a:p>
      </dsp:txBody>
      <dsp:txXfrm>
        <a:off x="1909718" y="1822716"/>
        <a:ext cx="2748102" cy="782765"/>
      </dsp:txXfrm>
    </dsp:sp>
    <dsp:sp modelId="{12CCF0AE-A227-4AE3-A354-D5426A152E5F}">
      <dsp:nvSpPr>
        <dsp:cNvPr id="0" name=""/>
        <dsp:cNvSpPr/>
      </dsp:nvSpPr>
      <dsp:spPr>
        <a:xfrm>
          <a:off x="3671" y="2961323"/>
          <a:ext cx="1789144" cy="6851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E823CC-773A-4050-B5DA-0309E6BE80E1}">
      <dsp:nvSpPr>
        <dsp:cNvPr id="0" name=""/>
        <dsp:cNvSpPr/>
      </dsp:nvSpPr>
      <dsp:spPr>
        <a:xfrm>
          <a:off x="202465" y="3150177"/>
          <a:ext cx="1789144" cy="6851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/>
            <a:t>Очная форма</a:t>
          </a:r>
        </a:p>
      </dsp:txBody>
      <dsp:txXfrm>
        <a:off x="222533" y="3170245"/>
        <a:ext cx="1749008" cy="645027"/>
      </dsp:txXfrm>
    </dsp:sp>
    <dsp:sp modelId="{551F14FD-51AC-4439-A3CF-0E0355F6A1FD}">
      <dsp:nvSpPr>
        <dsp:cNvPr id="0" name=""/>
        <dsp:cNvSpPr/>
      </dsp:nvSpPr>
      <dsp:spPr>
        <a:xfrm>
          <a:off x="2190403" y="2961323"/>
          <a:ext cx="1789144" cy="6851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B5CF71-EC3B-4B58-BE49-E9D73B7C73C6}">
      <dsp:nvSpPr>
        <dsp:cNvPr id="0" name=""/>
        <dsp:cNvSpPr/>
      </dsp:nvSpPr>
      <dsp:spPr>
        <a:xfrm>
          <a:off x="2389197" y="3150177"/>
          <a:ext cx="1789144" cy="6851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/>
            <a:t>Очно-заочная форма</a:t>
          </a:r>
        </a:p>
      </dsp:txBody>
      <dsp:txXfrm>
        <a:off x="2409265" y="3170245"/>
        <a:ext cx="1749008" cy="645027"/>
      </dsp:txXfrm>
    </dsp:sp>
    <dsp:sp modelId="{270E71BC-8108-41C1-A252-5027E1F26C8C}">
      <dsp:nvSpPr>
        <dsp:cNvPr id="0" name=""/>
        <dsp:cNvSpPr/>
      </dsp:nvSpPr>
      <dsp:spPr>
        <a:xfrm>
          <a:off x="4377135" y="2961323"/>
          <a:ext cx="1789144" cy="6851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A43E7D-D248-47DF-84AD-F311C1227508}">
      <dsp:nvSpPr>
        <dsp:cNvPr id="0" name=""/>
        <dsp:cNvSpPr/>
      </dsp:nvSpPr>
      <dsp:spPr>
        <a:xfrm>
          <a:off x="4575929" y="3150177"/>
          <a:ext cx="1789144" cy="6851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/>
            <a:t>Заочная форма</a:t>
          </a:r>
        </a:p>
      </dsp:txBody>
      <dsp:txXfrm>
        <a:off x="4595997" y="3170245"/>
        <a:ext cx="1749008" cy="645027"/>
      </dsp:txXfrm>
    </dsp:sp>
    <dsp:sp modelId="{8EA96C84-EDFB-466E-90D2-4C6ADDA68DEB}">
      <dsp:nvSpPr>
        <dsp:cNvPr id="0" name=""/>
        <dsp:cNvSpPr/>
      </dsp:nvSpPr>
      <dsp:spPr>
        <a:xfrm>
          <a:off x="7153401" y="1609509"/>
          <a:ext cx="2796808" cy="8314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E36022-B248-4CDD-877E-25A809255983}">
      <dsp:nvSpPr>
        <dsp:cNvPr id="0" name=""/>
        <dsp:cNvSpPr/>
      </dsp:nvSpPr>
      <dsp:spPr>
        <a:xfrm>
          <a:off x="7352195" y="1798363"/>
          <a:ext cx="2796808" cy="8314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/>
            <a:t>Вне образовательной организации</a:t>
          </a:r>
        </a:p>
      </dsp:txBody>
      <dsp:txXfrm>
        <a:off x="7376548" y="1822716"/>
        <a:ext cx="2748102" cy="782765"/>
      </dsp:txXfrm>
    </dsp:sp>
    <dsp:sp modelId="{16E7E80D-52EA-45B8-87A9-2CF5FA7BE6C5}">
      <dsp:nvSpPr>
        <dsp:cNvPr id="0" name=""/>
        <dsp:cNvSpPr/>
      </dsp:nvSpPr>
      <dsp:spPr>
        <a:xfrm>
          <a:off x="6563867" y="2961323"/>
          <a:ext cx="1789144" cy="6851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4E0C22-5AA4-4A34-BE0A-0FDBB3712E54}">
      <dsp:nvSpPr>
        <dsp:cNvPr id="0" name=""/>
        <dsp:cNvSpPr/>
      </dsp:nvSpPr>
      <dsp:spPr>
        <a:xfrm>
          <a:off x="6762661" y="3150177"/>
          <a:ext cx="1789144" cy="6851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/>
            <a:t>Семейное образование</a:t>
          </a:r>
        </a:p>
      </dsp:txBody>
      <dsp:txXfrm>
        <a:off x="6782729" y="3170245"/>
        <a:ext cx="1749008" cy="645027"/>
      </dsp:txXfrm>
    </dsp:sp>
    <dsp:sp modelId="{13290269-DDE0-4CE9-B139-EC7BB604D587}">
      <dsp:nvSpPr>
        <dsp:cNvPr id="0" name=""/>
        <dsp:cNvSpPr/>
      </dsp:nvSpPr>
      <dsp:spPr>
        <a:xfrm>
          <a:off x="8750600" y="2961323"/>
          <a:ext cx="1789144" cy="6851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31E1AC-33E8-4685-8D23-44D999296E7C}">
      <dsp:nvSpPr>
        <dsp:cNvPr id="0" name=""/>
        <dsp:cNvSpPr/>
      </dsp:nvSpPr>
      <dsp:spPr>
        <a:xfrm>
          <a:off x="8949393" y="3150177"/>
          <a:ext cx="1789144" cy="6851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/>
            <a:t>Самообразование</a:t>
          </a:r>
        </a:p>
      </dsp:txBody>
      <dsp:txXfrm>
        <a:off x="8969461" y="3170245"/>
        <a:ext cx="1749008" cy="6450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1CA989-39B8-436E-A059-E90CA1783C25}">
      <dsp:nvSpPr>
        <dsp:cNvPr id="0" name=""/>
        <dsp:cNvSpPr/>
      </dsp:nvSpPr>
      <dsp:spPr>
        <a:xfrm>
          <a:off x="0" y="2014741"/>
          <a:ext cx="5174767" cy="44077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/>
            <a:t>4. Директор</a:t>
          </a:r>
        </a:p>
      </dsp:txBody>
      <dsp:txXfrm>
        <a:off x="0" y="2014741"/>
        <a:ext cx="5174767" cy="440776"/>
      </dsp:txXfrm>
    </dsp:sp>
    <dsp:sp modelId="{5D443159-409F-4D4C-B352-3634D0AD881C}">
      <dsp:nvSpPr>
        <dsp:cNvPr id="0" name=""/>
        <dsp:cNvSpPr/>
      </dsp:nvSpPr>
      <dsp:spPr>
        <a:xfrm rot="10800000">
          <a:off x="0" y="1343439"/>
          <a:ext cx="5174767" cy="677913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/>
            <a:t>3. Заместитель директора</a:t>
          </a:r>
        </a:p>
      </dsp:txBody>
      <dsp:txXfrm rot="10800000">
        <a:off x="0" y="1343439"/>
        <a:ext cx="5174767" cy="440488"/>
      </dsp:txXfrm>
    </dsp:sp>
    <dsp:sp modelId="{740737ED-D590-4A1B-B382-6162B61D3D04}">
      <dsp:nvSpPr>
        <dsp:cNvPr id="0" name=""/>
        <dsp:cNvSpPr/>
      </dsp:nvSpPr>
      <dsp:spPr>
        <a:xfrm rot="10800000">
          <a:off x="0" y="638302"/>
          <a:ext cx="5174767" cy="677913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/>
            <a:t>2. Руководитель УК (ответственный за УВР)</a:t>
          </a:r>
        </a:p>
      </dsp:txBody>
      <dsp:txXfrm rot="10800000">
        <a:off x="0" y="638302"/>
        <a:ext cx="5174767" cy="440488"/>
      </dsp:txXfrm>
    </dsp:sp>
    <dsp:sp modelId="{E85A201D-1B63-4E9A-9359-EB350FEF04F9}">
      <dsp:nvSpPr>
        <dsp:cNvPr id="0" name=""/>
        <dsp:cNvSpPr/>
      </dsp:nvSpPr>
      <dsp:spPr>
        <a:xfrm rot="10800000">
          <a:off x="0" y="835"/>
          <a:ext cx="5174767" cy="677913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/>
            <a:t>1. Классный руководитель</a:t>
          </a:r>
        </a:p>
      </dsp:txBody>
      <dsp:txXfrm rot="10800000">
        <a:off x="0" y="835"/>
        <a:ext cx="5174767" cy="4404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C357E7-0AF1-410B-AEF1-24267E5EE020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01B01B-66EC-4289-9AA4-81AA1DC678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3713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30CF9D-38F3-AC40-936D-45E16CFC41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2C99F98-0DCA-CC4F-987C-CCEA81DFCD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3514885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ción de imagen 8">
            <a:extLst>
              <a:ext uri="{FF2B5EF4-FFF2-40B4-BE49-F238E27FC236}">
                <a16:creationId xmlns:a16="http://schemas.microsoft.com/office/drawing/2014/main" id="{1795F6E2-5AF9-D44E-92D8-6C1ADA917BE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173567" y="521221"/>
            <a:ext cx="1281309" cy="1188630"/>
          </a:xfrm>
          <a:prstGeom prst="roundRect">
            <a:avLst>
              <a:gd name="adj" fmla="val 8999"/>
            </a:avLst>
          </a:prstGeom>
          <a:solidFill>
            <a:schemeClr val="tx2">
              <a:lumMod val="60000"/>
              <a:lumOff val="4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s-ES" dirty="0" err="1"/>
              <a:t>Image</a:t>
            </a:r>
            <a:endParaRPr lang="es-ES" dirty="0"/>
          </a:p>
        </p:txBody>
      </p:sp>
      <p:sp>
        <p:nvSpPr>
          <p:cNvPr id="8" name="Marcador de posición de imagen 8">
            <a:extLst>
              <a:ext uri="{FF2B5EF4-FFF2-40B4-BE49-F238E27FC236}">
                <a16:creationId xmlns:a16="http://schemas.microsoft.com/office/drawing/2014/main" id="{D1163F71-FB74-C042-A80C-EBA5CD7A958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660901" y="521221"/>
            <a:ext cx="1281309" cy="1188630"/>
          </a:xfrm>
          <a:prstGeom prst="roundRect">
            <a:avLst>
              <a:gd name="adj" fmla="val 8999"/>
            </a:avLst>
          </a:prstGeom>
          <a:solidFill>
            <a:schemeClr val="tx2">
              <a:lumMod val="60000"/>
              <a:lumOff val="4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s-ES" dirty="0" err="1"/>
              <a:t>Image</a:t>
            </a:r>
            <a:endParaRPr lang="es-ES" dirty="0"/>
          </a:p>
        </p:txBody>
      </p:sp>
      <p:sp>
        <p:nvSpPr>
          <p:cNvPr id="9" name="Marcador de posición de imagen 8">
            <a:extLst>
              <a:ext uri="{FF2B5EF4-FFF2-40B4-BE49-F238E27FC236}">
                <a16:creationId xmlns:a16="http://schemas.microsoft.com/office/drawing/2014/main" id="{2672DE44-305E-554B-91D8-6E853378EDA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654300" y="3196687"/>
            <a:ext cx="1281309" cy="1188630"/>
          </a:xfrm>
          <a:prstGeom prst="roundRect">
            <a:avLst>
              <a:gd name="adj" fmla="val 8999"/>
            </a:avLst>
          </a:prstGeom>
          <a:solidFill>
            <a:schemeClr val="tx2">
              <a:lumMod val="60000"/>
              <a:lumOff val="4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s-ES" dirty="0" err="1"/>
              <a:t>Image</a:t>
            </a:r>
            <a:endParaRPr lang="es-ES" dirty="0"/>
          </a:p>
        </p:txBody>
      </p:sp>
      <p:sp>
        <p:nvSpPr>
          <p:cNvPr id="10" name="Marcador de posición de imagen 8">
            <a:extLst>
              <a:ext uri="{FF2B5EF4-FFF2-40B4-BE49-F238E27FC236}">
                <a16:creationId xmlns:a16="http://schemas.microsoft.com/office/drawing/2014/main" id="{DB785F94-3E2D-3A45-B04D-4DEF8ECEB78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370386" y="3239289"/>
            <a:ext cx="1281309" cy="1188630"/>
          </a:xfrm>
          <a:prstGeom prst="roundRect">
            <a:avLst>
              <a:gd name="adj" fmla="val 8999"/>
            </a:avLst>
          </a:prstGeom>
          <a:solidFill>
            <a:schemeClr val="tx2">
              <a:lumMod val="60000"/>
              <a:lumOff val="4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s-ES" dirty="0" err="1"/>
              <a:t>Image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99929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imagen 8">
            <a:extLst>
              <a:ext uri="{FF2B5EF4-FFF2-40B4-BE49-F238E27FC236}">
                <a16:creationId xmlns:a16="http://schemas.microsoft.com/office/drawing/2014/main" id="{88800381-1101-7848-9226-15C43CCDEE4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1999" cy="6857999"/>
          </a:xfrm>
          <a:prstGeom prst="roundRect">
            <a:avLst>
              <a:gd name="adj" fmla="val 0"/>
            </a:avLst>
          </a:prstGeom>
          <a:solidFill>
            <a:schemeClr val="tx2">
              <a:lumMod val="60000"/>
              <a:lumOff val="4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s-ES" dirty="0" err="1"/>
              <a:t>Image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75749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6693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4EC72A-3EA1-7649-B681-2BB8197CCA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BF73E80-6528-644E-B2F1-29CA618E6B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636643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7120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3824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9865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posición de imagen 8">
            <a:extLst>
              <a:ext uri="{FF2B5EF4-FFF2-40B4-BE49-F238E27FC236}">
                <a16:creationId xmlns:a16="http://schemas.microsoft.com/office/drawing/2014/main" id="{96118C7C-48AF-3948-A175-12CF1D76296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091363" y="3216483"/>
            <a:ext cx="955675" cy="955675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s-ES" dirty="0" err="1"/>
              <a:t>Image</a:t>
            </a:r>
            <a:endParaRPr lang="es-ES" dirty="0"/>
          </a:p>
        </p:txBody>
      </p:sp>
      <p:sp>
        <p:nvSpPr>
          <p:cNvPr id="11" name="Marcador de posición de imagen 8">
            <a:extLst>
              <a:ext uri="{FF2B5EF4-FFF2-40B4-BE49-F238E27FC236}">
                <a16:creationId xmlns:a16="http://schemas.microsoft.com/office/drawing/2014/main" id="{04BCEA49-33D2-DC4F-A105-1BB3B2BD32E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091363" y="5180456"/>
            <a:ext cx="955675" cy="955675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s-ES" dirty="0" err="1"/>
              <a:t>Image</a:t>
            </a:r>
            <a:endParaRPr lang="es-ES" dirty="0"/>
          </a:p>
        </p:txBody>
      </p:sp>
      <p:sp>
        <p:nvSpPr>
          <p:cNvPr id="9" name="Marcador de posición de imagen 8">
            <a:extLst>
              <a:ext uri="{FF2B5EF4-FFF2-40B4-BE49-F238E27FC236}">
                <a16:creationId xmlns:a16="http://schemas.microsoft.com/office/drawing/2014/main" id="{1A45AAE3-0C20-2A42-A90D-061FA2D8208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091363" y="1268413"/>
            <a:ext cx="955675" cy="955675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s-ES" dirty="0" err="1"/>
              <a:t>Image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35113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redondeado 2">
            <a:extLst>
              <a:ext uri="{FF2B5EF4-FFF2-40B4-BE49-F238E27FC236}">
                <a16:creationId xmlns:a16="http://schemas.microsoft.com/office/drawing/2014/main" id="{A2C0F842-B342-A145-A5E4-3323C65BA964}"/>
              </a:ext>
            </a:extLst>
          </p:cNvPr>
          <p:cNvSpPr/>
          <p:nvPr userDrawn="1"/>
        </p:nvSpPr>
        <p:spPr>
          <a:xfrm>
            <a:off x="0" y="0"/>
            <a:ext cx="9000878" cy="6858000"/>
          </a:xfrm>
          <a:prstGeom prst="roundRect">
            <a:avLst>
              <a:gd name="adj" fmla="val 0"/>
            </a:avLst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Marcador de posición de imagen 8">
            <a:extLst>
              <a:ext uri="{FF2B5EF4-FFF2-40B4-BE49-F238E27FC236}">
                <a16:creationId xmlns:a16="http://schemas.microsoft.com/office/drawing/2014/main" id="{43BE4891-D9F5-DD49-A1E2-D28643B5E77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127276" y="375681"/>
            <a:ext cx="1747203" cy="1741739"/>
          </a:xfrm>
          <a:prstGeom prst="roundRect">
            <a:avLst>
              <a:gd name="adj" fmla="val 8999"/>
            </a:avLst>
          </a:prstGeom>
          <a:solidFill>
            <a:schemeClr val="tx2">
              <a:lumMod val="60000"/>
              <a:lumOff val="4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s-ES" dirty="0" err="1"/>
              <a:t>Image</a:t>
            </a:r>
            <a:endParaRPr lang="es-ES" dirty="0"/>
          </a:p>
        </p:txBody>
      </p:sp>
      <p:sp>
        <p:nvSpPr>
          <p:cNvPr id="8" name="Marcador de posición de imagen 8">
            <a:extLst>
              <a:ext uri="{FF2B5EF4-FFF2-40B4-BE49-F238E27FC236}">
                <a16:creationId xmlns:a16="http://schemas.microsoft.com/office/drawing/2014/main" id="{E3608CB1-1519-7740-854B-9B6D5C98AB2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127276" y="2574351"/>
            <a:ext cx="1747203" cy="1741739"/>
          </a:xfrm>
          <a:prstGeom prst="roundRect">
            <a:avLst>
              <a:gd name="adj" fmla="val 8999"/>
            </a:avLst>
          </a:prstGeom>
          <a:solidFill>
            <a:schemeClr val="tx2">
              <a:lumMod val="60000"/>
              <a:lumOff val="4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s-ES" dirty="0" err="1"/>
              <a:t>Image</a:t>
            </a:r>
            <a:endParaRPr lang="es-ES" dirty="0"/>
          </a:p>
        </p:txBody>
      </p:sp>
      <p:sp>
        <p:nvSpPr>
          <p:cNvPr id="9" name="Marcador de posición de imagen 8">
            <a:extLst>
              <a:ext uri="{FF2B5EF4-FFF2-40B4-BE49-F238E27FC236}">
                <a16:creationId xmlns:a16="http://schemas.microsoft.com/office/drawing/2014/main" id="{C1A7C24B-7C6D-F343-99DB-A3D5A44F6D6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127276" y="4762747"/>
            <a:ext cx="1747203" cy="1741739"/>
          </a:xfrm>
          <a:prstGeom prst="roundRect">
            <a:avLst>
              <a:gd name="adj" fmla="val 8999"/>
            </a:avLst>
          </a:prstGeom>
          <a:solidFill>
            <a:schemeClr val="tx2">
              <a:lumMod val="60000"/>
              <a:lumOff val="4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s-ES" dirty="0" err="1"/>
              <a:t>Image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83645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ción de imagen 8">
            <a:extLst>
              <a:ext uri="{FF2B5EF4-FFF2-40B4-BE49-F238E27FC236}">
                <a16:creationId xmlns:a16="http://schemas.microsoft.com/office/drawing/2014/main" id="{454508D3-2F9F-5C40-9744-96C7A0AEBD6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45113" y="806857"/>
            <a:ext cx="2026787" cy="2491691"/>
          </a:xfrm>
          <a:prstGeom prst="roundRect">
            <a:avLst>
              <a:gd name="adj" fmla="val 5451"/>
            </a:avLst>
          </a:prstGeom>
          <a:solidFill>
            <a:schemeClr val="tx2">
              <a:lumMod val="60000"/>
              <a:lumOff val="4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s-ES" dirty="0" err="1"/>
              <a:t>Image</a:t>
            </a:r>
            <a:endParaRPr lang="es-ES" dirty="0"/>
          </a:p>
        </p:txBody>
      </p:sp>
      <p:sp>
        <p:nvSpPr>
          <p:cNvPr id="8" name="Marcador de posición de imagen 8">
            <a:extLst>
              <a:ext uri="{FF2B5EF4-FFF2-40B4-BE49-F238E27FC236}">
                <a16:creationId xmlns:a16="http://schemas.microsoft.com/office/drawing/2014/main" id="{867A97BA-FD43-FA43-8E44-E1596559546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086290" y="806857"/>
            <a:ext cx="2026787" cy="2491691"/>
          </a:xfrm>
          <a:prstGeom prst="roundRect">
            <a:avLst>
              <a:gd name="adj" fmla="val 5451"/>
            </a:avLst>
          </a:prstGeom>
          <a:solidFill>
            <a:schemeClr val="tx2">
              <a:lumMod val="60000"/>
              <a:lumOff val="4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s-ES" dirty="0" err="1"/>
              <a:t>Image</a:t>
            </a:r>
            <a:endParaRPr lang="es-ES" dirty="0"/>
          </a:p>
        </p:txBody>
      </p:sp>
      <p:sp>
        <p:nvSpPr>
          <p:cNvPr id="9" name="Marcador de posición de imagen 8">
            <a:extLst>
              <a:ext uri="{FF2B5EF4-FFF2-40B4-BE49-F238E27FC236}">
                <a16:creationId xmlns:a16="http://schemas.microsoft.com/office/drawing/2014/main" id="{3FEAF7E4-AF4D-9C45-A3D7-92ABB7E5A32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346605" y="806857"/>
            <a:ext cx="2026787" cy="2491691"/>
          </a:xfrm>
          <a:prstGeom prst="roundRect">
            <a:avLst>
              <a:gd name="adj" fmla="val 5451"/>
            </a:avLst>
          </a:prstGeom>
          <a:solidFill>
            <a:schemeClr val="tx2">
              <a:lumMod val="60000"/>
              <a:lumOff val="4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s-ES" dirty="0" err="1"/>
              <a:t>Image</a:t>
            </a:r>
            <a:endParaRPr lang="es-ES" dirty="0"/>
          </a:p>
        </p:txBody>
      </p:sp>
      <p:sp>
        <p:nvSpPr>
          <p:cNvPr id="10" name="Marcador de posición de imagen 8">
            <a:extLst>
              <a:ext uri="{FF2B5EF4-FFF2-40B4-BE49-F238E27FC236}">
                <a16:creationId xmlns:a16="http://schemas.microsoft.com/office/drawing/2014/main" id="{53C79177-069F-9847-885A-FF4425AA860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617194" y="806857"/>
            <a:ext cx="2026787" cy="2491691"/>
          </a:xfrm>
          <a:prstGeom prst="roundRect">
            <a:avLst>
              <a:gd name="adj" fmla="val 5451"/>
            </a:avLst>
          </a:prstGeom>
          <a:solidFill>
            <a:schemeClr val="tx2">
              <a:lumMod val="60000"/>
              <a:lumOff val="4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s-ES" dirty="0" err="1"/>
              <a:t>Image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8249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ción de imagen 8">
            <a:extLst>
              <a:ext uri="{FF2B5EF4-FFF2-40B4-BE49-F238E27FC236}">
                <a16:creationId xmlns:a16="http://schemas.microsoft.com/office/drawing/2014/main" id="{FB68F1F7-CEEE-BC41-A364-C403B1F6F46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11147" y="787177"/>
            <a:ext cx="2402397" cy="2377259"/>
          </a:xfrm>
          <a:prstGeom prst="roundRect">
            <a:avLst>
              <a:gd name="adj" fmla="val 8999"/>
            </a:avLst>
          </a:prstGeom>
          <a:solidFill>
            <a:schemeClr val="tx2">
              <a:lumMod val="60000"/>
              <a:lumOff val="4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s-ES" dirty="0" err="1"/>
              <a:t>Image</a:t>
            </a:r>
            <a:endParaRPr lang="es-ES" dirty="0"/>
          </a:p>
        </p:txBody>
      </p:sp>
      <p:sp>
        <p:nvSpPr>
          <p:cNvPr id="5" name="Marcador de posición de imagen 8">
            <a:extLst>
              <a:ext uri="{FF2B5EF4-FFF2-40B4-BE49-F238E27FC236}">
                <a16:creationId xmlns:a16="http://schemas.microsoft.com/office/drawing/2014/main" id="{CC4B2FD1-47E9-6A4F-8557-304C9EE20E3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11147" y="3653667"/>
            <a:ext cx="2402397" cy="2377259"/>
          </a:xfrm>
          <a:prstGeom prst="roundRect">
            <a:avLst>
              <a:gd name="adj" fmla="val 8999"/>
            </a:avLst>
          </a:prstGeom>
          <a:solidFill>
            <a:schemeClr val="tx2">
              <a:lumMod val="60000"/>
              <a:lumOff val="4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s-ES" dirty="0" err="1"/>
              <a:t>Image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19867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787CC80-1B6B-5240-8CC5-57E4125CBD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8" name="Marcador de título 7">
            <a:extLst>
              <a:ext uri="{FF2B5EF4-FFF2-40B4-BE49-F238E27FC236}">
                <a16:creationId xmlns:a16="http://schemas.microsoft.com/office/drawing/2014/main" id="{6923A324-E453-F649-95DA-00495ADE9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 err="1"/>
              <a:t>Slide</a:t>
            </a:r>
            <a:r>
              <a:rPr lang="es-ES" dirty="0"/>
              <a:t> </a:t>
            </a:r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6791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4" r:id="rId11"/>
    <p:sldLayoutId id="2147483663" r:id="rId12"/>
  </p:sldLayoutIdLst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2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2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5.png"/><Relationship Id="rId7" Type="http://schemas.openxmlformats.org/officeDocument/2006/relationships/image" Target="../media/image2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27.png"/><Relationship Id="rId10" Type="http://schemas.openxmlformats.org/officeDocument/2006/relationships/image" Target="../media/image31.gif"/><Relationship Id="rId4" Type="http://schemas.openxmlformats.org/officeDocument/2006/relationships/image" Target="../media/image26.png"/><Relationship Id="rId9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mailto:fomina_ad@co627.ru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mailto:prilepa@co627.ru" TargetMode="External"/><Relationship Id="rId13" Type="http://schemas.openxmlformats.org/officeDocument/2006/relationships/diagramQuickStyle" Target="../diagrams/quickStyle2.xml"/><Relationship Id="rId3" Type="http://schemas.openxmlformats.org/officeDocument/2006/relationships/hyperlink" Target="mailto:djavahidze@co627.ru" TargetMode="External"/><Relationship Id="rId7" Type="http://schemas.openxmlformats.org/officeDocument/2006/relationships/hyperlink" Target="mailto:duman@co627.ru" TargetMode="External"/><Relationship Id="rId12" Type="http://schemas.openxmlformats.org/officeDocument/2006/relationships/diagramLayout" Target="../diagrams/layout2.xml"/><Relationship Id="rId2" Type="http://schemas.openxmlformats.org/officeDocument/2006/relationships/hyperlink" Target="mailto:motylev@co627.ru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mailto:vegero@co627.ru" TargetMode="External"/><Relationship Id="rId11" Type="http://schemas.openxmlformats.org/officeDocument/2006/relationships/diagramData" Target="../diagrams/data2.xml"/><Relationship Id="rId5" Type="http://schemas.openxmlformats.org/officeDocument/2006/relationships/hyperlink" Target="mailto:alhazova@co627.ru" TargetMode="External"/><Relationship Id="rId15" Type="http://schemas.microsoft.com/office/2007/relationships/diagramDrawing" Target="../diagrams/drawing2.xml"/><Relationship Id="rId10" Type="http://schemas.openxmlformats.org/officeDocument/2006/relationships/hyperlink" Target="mailto:melchugova@co627.ru" TargetMode="External"/><Relationship Id="rId4" Type="http://schemas.openxmlformats.org/officeDocument/2006/relationships/hyperlink" Target="mailto:tereshhenko@co627.ru" TargetMode="External"/><Relationship Id="rId9" Type="http://schemas.openxmlformats.org/officeDocument/2006/relationships/hyperlink" Target="mailto:knyazkina@co627.ru" TargetMode="External"/><Relationship Id="rId14" Type="http://schemas.openxmlformats.org/officeDocument/2006/relationships/diagramColors" Target="../diagrams/colors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mailto:PavlyuchenkoLV@edu.mos.ru" TargetMode="External"/><Relationship Id="rId7" Type="http://schemas.openxmlformats.org/officeDocument/2006/relationships/hyperlink" Target="mailto:goranek@co627.ru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hyperlink" Target="mailto:gulivitskaya@co627.ru" TargetMode="External"/><Relationship Id="rId5" Type="http://schemas.openxmlformats.org/officeDocument/2006/relationships/hyperlink" Target="mailto:kokorina@co627.ru" TargetMode="External"/><Relationship Id="rId4" Type="http://schemas.openxmlformats.org/officeDocument/2006/relationships/hyperlink" Target="mailto:kunevskaya@co627.ru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3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png"/><Relationship Id="rId5" Type="http://schemas.openxmlformats.org/officeDocument/2006/relationships/hyperlink" Target="https://vk.com/public_school627?ysclid=m0725wa43c431981892" TargetMode="External"/><Relationship Id="rId4" Type="http://schemas.openxmlformats.org/officeDocument/2006/relationships/hyperlink" Target="https://sch627.mskobr.ru/?ysclid=m0722yroun661002841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5977AB8A-6297-4849-8DAB-38737D5612E3}"/>
              </a:ext>
            </a:extLst>
          </p:cNvPr>
          <p:cNvSpPr/>
          <p:nvPr/>
        </p:nvSpPr>
        <p:spPr>
          <a:xfrm>
            <a:off x="8792308" y="307731"/>
            <a:ext cx="3399691" cy="931765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734164E-C6F9-45CF-8213-551941787C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4925"/>
            <a:ext cx="5293330" cy="529333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B8EBC4B-7805-4E6F-A000-5634C37D93C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00" y="0"/>
            <a:ext cx="1179000" cy="1179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E907690-6B69-4AF4-B262-8E40EB056D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000" y="188536"/>
            <a:ext cx="786496" cy="841752"/>
          </a:xfrm>
          <a:prstGeom prst="rect">
            <a:avLst/>
          </a:prstGeom>
        </p:spPr>
      </p:pic>
      <p:sp>
        <p:nvSpPr>
          <p:cNvPr id="5" name="Google Shape;55;p11">
            <a:extLst>
              <a:ext uri="{FF2B5EF4-FFF2-40B4-BE49-F238E27FC236}">
                <a16:creationId xmlns:a16="http://schemas.microsoft.com/office/drawing/2014/main" id="{B6CA2483-1758-4308-A713-B51BF44C1E21}"/>
              </a:ext>
            </a:extLst>
          </p:cNvPr>
          <p:cNvSpPr/>
          <p:nvPr/>
        </p:nvSpPr>
        <p:spPr>
          <a:xfrm>
            <a:off x="-21626" y="6755325"/>
            <a:ext cx="12213625" cy="138675"/>
          </a:xfrm>
          <a:custGeom>
            <a:avLst/>
            <a:gdLst/>
            <a:ahLst/>
            <a:cxnLst/>
            <a:rect l="l" t="t" r="r" b="b"/>
            <a:pathLst>
              <a:path w="4816592" h="435940" extrusionOk="0">
                <a:moveTo>
                  <a:pt x="0" y="0"/>
                </a:moveTo>
                <a:lnTo>
                  <a:pt x="4816592" y="0"/>
                </a:lnTo>
                <a:lnTo>
                  <a:pt x="4816592" y="435940"/>
                </a:lnTo>
                <a:lnTo>
                  <a:pt x="0" y="435940"/>
                </a:lnTo>
                <a:close/>
              </a:path>
            </a:pathLst>
          </a:custGeom>
          <a:solidFill>
            <a:srgbClr val="0C48BB"/>
          </a:solidFill>
          <a:ln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6" name="Google Shape;318;p25">
            <a:extLst>
              <a:ext uri="{FF2B5EF4-FFF2-40B4-BE49-F238E27FC236}">
                <a16:creationId xmlns:a16="http://schemas.microsoft.com/office/drawing/2014/main" id="{71C74179-6EBC-462F-BB36-0E541EE8A3A6}"/>
              </a:ext>
            </a:extLst>
          </p:cNvPr>
          <p:cNvSpPr/>
          <p:nvPr/>
        </p:nvSpPr>
        <p:spPr>
          <a:xfrm>
            <a:off x="1" y="1132400"/>
            <a:ext cx="2361000" cy="138675"/>
          </a:xfrm>
          <a:custGeom>
            <a:avLst/>
            <a:gdLst/>
            <a:ahLst/>
            <a:cxnLst/>
            <a:rect l="l" t="t" r="r" b="b"/>
            <a:pathLst>
              <a:path w="1454267" h="40351" extrusionOk="0">
                <a:moveTo>
                  <a:pt x="0" y="0"/>
                </a:moveTo>
                <a:lnTo>
                  <a:pt x="1454267" y="0"/>
                </a:lnTo>
                <a:lnTo>
                  <a:pt x="1454267" y="40351"/>
                </a:lnTo>
                <a:lnTo>
                  <a:pt x="0" y="40351"/>
                </a:lnTo>
                <a:close/>
              </a:path>
            </a:pathLst>
          </a:custGeom>
          <a:solidFill>
            <a:srgbClr val="2091FF"/>
          </a:solidFill>
          <a:ln>
            <a:noFill/>
          </a:ln>
        </p:spPr>
        <p:txBody>
          <a:bodyPr/>
          <a:lstStyle/>
          <a:p>
            <a:endParaRPr lang="ru-RU" dirty="0"/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B0B8845A-DC55-4ECA-87C1-06B0FDC3BA12}"/>
              </a:ext>
            </a:extLst>
          </p:cNvPr>
          <p:cNvSpPr txBox="1">
            <a:spLocks/>
          </p:cNvSpPr>
          <p:nvPr/>
        </p:nvSpPr>
        <p:spPr>
          <a:xfrm>
            <a:off x="1" y="3066799"/>
            <a:ext cx="5689599" cy="98856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solidFill>
                  <a:srgbClr val="2091FF"/>
                </a:solidFill>
                <a:latin typeface="Century Gothic" panose="020B0502020202020204" pitchFamily="34" charset="0"/>
              </a:rPr>
              <a:t>Организационное родительское собрание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D65F284-5995-4DF7-940F-DF45243E587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108" y="1891913"/>
            <a:ext cx="5613391" cy="432690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B3CF87A-F819-4D35-9100-24D0D9C291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9390" y="113832"/>
            <a:ext cx="2703096" cy="124157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B9DA9B2-7C2F-7DD2-2055-AF7F2E8D6AAA}"/>
              </a:ext>
            </a:extLst>
          </p:cNvPr>
          <p:cNvSpPr txBox="1"/>
          <p:nvPr/>
        </p:nvSpPr>
        <p:spPr>
          <a:xfrm>
            <a:off x="10381672" y="6189848"/>
            <a:ext cx="14656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smtClean="0"/>
              <a:t>11 </a:t>
            </a:r>
            <a:r>
              <a:rPr lang="ru-RU" sz="2000" b="1" i="1" dirty="0"/>
              <a:t>классы</a:t>
            </a:r>
          </a:p>
        </p:txBody>
      </p:sp>
    </p:spTree>
    <p:extLst>
      <p:ext uri="{BB962C8B-B14F-4D97-AF65-F5344CB8AC3E}">
        <p14:creationId xmlns:p14="http://schemas.microsoft.com/office/powerpoint/2010/main" val="2433458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AA8830DF-D87A-4179-BAEA-2AACFF9CD757}"/>
              </a:ext>
            </a:extLst>
          </p:cNvPr>
          <p:cNvSpPr/>
          <p:nvPr/>
        </p:nvSpPr>
        <p:spPr>
          <a:xfrm>
            <a:off x="0" y="217061"/>
            <a:ext cx="12192000" cy="931765"/>
          </a:xfrm>
          <a:prstGeom prst="rect">
            <a:avLst/>
          </a:prstGeom>
          <a:gradFill>
            <a:gsLst>
              <a:gs pos="0">
                <a:srgbClr val="180A6C"/>
              </a:gs>
              <a:gs pos="100000">
                <a:srgbClr val="2091FF"/>
              </a:gs>
            </a:gsLst>
            <a:lin ang="3000000" scaled="0"/>
          </a:gradFill>
          <a:ln>
            <a:solidFill>
              <a:srgbClr val="2091F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3708570" y="156176"/>
            <a:ext cx="477486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Tenor Sans"/>
              </a:rPr>
              <a:t>1 (2) сентября</a:t>
            </a:r>
            <a:endParaRPr kumimoji="0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8" name="Google Shape;95;p13">
            <a:extLst>
              <a:ext uri="{FF2B5EF4-FFF2-40B4-BE49-F238E27FC236}">
                <a16:creationId xmlns:a16="http://schemas.microsoft.com/office/drawing/2014/main" id="{1B49F3B3-388F-4460-892B-DA5ED143277B}"/>
              </a:ext>
            </a:extLst>
          </p:cNvPr>
          <p:cNvSpPr/>
          <p:nvPr/>
        </p:nvSpPr>
        <p:spPr>
          <a:xfrm>
            <a:off x="0" y="6488723"/>
            <a:ext cx="12192000" cy="369276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2091F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Google Shape;98;p13">
            <a:extLst>
              <a:ext uri="{FF2B5EF4-FFF2-40B4-BE49-F238E27FC236}">
                <a16:creationId xmlns:a16="http://schemas.microsoft.com/office/drawing/2014/main" id="{EBF3C8D6-D4D3-455B-9A61-DDD25D7D32E8}"/>
              </a:ext>
            </a:extLst>
          </p:cNvPr>
          <p:cNvSpPr/>
          <p:nvPr/>
        </p:nvSpPr>
        <p:spPr>
          <a:xfrm>
            <a:off x="8178800" y="6265027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180A6C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178B99C1-DC2D-469A-8762-11570791ED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41" y="52779"/>
            <a:ext cx="1833175" cy="1413044"/>
          </a:xfrm>
          <a:prstGeom prst="rect">
            <a:avLst/>
          </a:prstGeom>
        </p:spPr>
      </p:pic>
      <p:graphicFrame>
        <p:nvGraphicFramePr>
          <p:cNvPr id="12" name="Таблица 11">
            <a:extLst>
              <a:ext uri="{FF2B5EF4-FFF2-40B4-BE49-F238E27FC236}">
                <a16:creationId xmlns:a16="http://schemas.microsoft.com/office/drawing/2014/main" id="{D95AA5FD-C33A-4826-8A45-78E45EBB8E9B}"/>
              </a:ext>
            </a:extLst>
          </p:cNvPr>
          <p:cNvGraphicFramePr>
            <a:graphicFrameLocks noGrp="1"/>
          </p:cNvGraphicFramePr>
          <p:nvPr/>
        </p:nvGraphicFramePr>
        <p:xfrm>
          <a:off x="831605" y="1630671"/>
          <a:ext cx="10051712" cy="3348505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3541707">
                  <a:extLst>
                    <a:ext uri="{9D8B030D-6E8A-4147-A177-3AD203B41FA5}">
                      <a16:colId xmlns:a16="http://schemas.microsoft.com/office/drawing/2014/main" val="4133980863"/>
                    </a:ext>
                  </a:extLst>
                </a:gridCol>
                <a:gridCol w="1811545">
                  <a:extLst>
                    <a:ext uri="{9D8B030D-6E8A-4147-A177-3AD203B41FA5}">
                      <a16:colId xmlns:a16="http://schemas.microsoft.com/office/drawing/2014/main" val="2068671009"/>
                    </a:ext>
                  </a:extLst>
                </a:gridCol>
                <a:gridCol w="3108230">
                  <a:extLst>
                    <a:ext uri="{9D8B030D-6E8A-4147-A177-3AD203B41FA5}">
                      <a16:colId xmlns:a16="http://schemas.microsoft.com/office/drawing/2014/main" val="1351137386"/>
                    </a:ext>
                  </a:extLst>
                </a:gridCol>
                <a:gridCol w="1590230">
                  <a:extLst>
                    <a:ext uri="{9D8B030D-6E8A-4147-A177-3AD203B41FA5}">
                      <a16:colId xmlns:a16="http://schemas.microsoft.com/office/drawing/2014/main" val="548555368"/>
                    </a:ext>
                  </a:extLst>
                </a:gridCol>
              </a:tblGrid>
              <a:tr h="667819"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Tenor Sans" panose="020B0604020202020204" charset="-52"/>
                          <a:ea typeface="+mn-ea"/>
                          <a:cs typeface="Assistant" panose="020B0604020202020204" charset="-79"/>
                        </a:rPr>
                        <a:t>Учебный корпус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86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Tenor Sans" panose="020B0604020202020204" charset="-52"/>
                          <a:ea typeface="+mn-ea"/>
                          <a:cs typeface="Assistant" panose="020B0604020202020204" charset="-79"/>
                        </a:rPr>
                        <a:t>Параллель классов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86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Tenor Sans" panose="020B0604020202020204" charset="-52"/>
                          <a:ea typeface="+mn-ea"/>
                          <a:cs typeface="Assistant" panose="020B0604020202020204" charset="-79"/>
                        </a:rPr>
                        <a:t>Форма организации мероприятия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86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Tenor Sans" panose="020B0604020202020204" charset="-52"/>
                          <a:ea typeface="+mn-ea"/>
                          <a:cs typeface="Assistant" panose="020B0604020202020204" charset="-79"/>
                        </a:rPr>
                        <a:t>Время начала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86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3646964"/>
                  </a:ext>
                </a:extLst>
              </a:tr>
              <a:tr h="452905">
                <a:tc>
                  <a:txBody>
                    <a:bodyPr/>
                    <a:lstStyle/>
                    <a:p>
                      <a:pPr algn="l"/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Tenor Sans" panose="020B0604020202020204" charset="-52"/>
                          <a:ea typeface="+mn-ea"/>
                          <a:cs typeface="Assistant" panose="020B0604020202020204" charset="-79"/>
                        </a:rPr>
                        <a:t>УК1, ул. Дубининская, 42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Tenor Sans" panose="020B0604020202020204" charset="-52"/>
                          <a:ea typeface="+mn-ea"/>
                          <a:cs typeface="Assistant" panose="020B0604020202020204" charset="-79"/>
                        </a:rPr>
                        <a:t>1 и 11 классы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/>
                      <a:endParaRPr lang="ru-RU" sz="2000" kern="1200" dirty="0">
                        <a:solidFill>
                          <a:schemeClr val="tx1"/>
                        </a:solidFill>
                        <a:latin typeface="Tenor Sans" panose="020B0604020202020204" charset="-52"/>
                        <a:ea typeface="+mn-ea"/>
                        <a:cs typeface="Assistant" panose="020B0604020202020204" charset="-79"/>
                      </a:endParaRPr>
                    </a:p>
                    <a:p>
                      <a:pPr algn="ctr"/>
                      <a:endParaRPr lang="ru-RU" sz="2000" kern="1200" dirty="0">
                        <a:solidFill>
                          <a:schemeClr val="tx1"/>
                        </a:solidFill>
                        <a:latin typeface="Tenor Sans" panose="020B0604020202020204" charset="-52"/>
                        <a:ea typeface="+mn-ea"/>
                        <a:cs typeface="Assistant" panose="020B0604020202020204" charset="-79"/>
                      </a:endParaRPr>
                    </a:p>
                    <a:p>
                      <a:pPr algn="ctr"/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Tenor Sans" panose="020B0604020202020204" charset="-52"/>
                          <a:ea typeface="+mn-ea"/>
                          <a:cs typeface="Assistant" panose="020B0604020202020204" charset="-79"/>
                        </a:rPr>
                        <a:t>ПРАЗДНИЧНАЯ ЛИНЕЙКА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Tenor Sans" panose="020B0604020202020204" charset="-52"/>
                          <a:ea typeface="+mn-ea"/>
                          <a:cs typeface="Assistant" panose="020B0604020202020204" charset="-79"/>
                        </a:rPr>
                        <a:t>09.00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9537199"/>
                  </a:ext>
                </a:extLst>
              </a:tr>
              <a:tr h="377463">
                <a:tc>
                  <a:txBody>
                    <a:bodyPr/>
                    <a:lstStyle/>
                    <a:p>
                      <a:pPr algn="l"/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Tenor Sans" panose="020B0604020202020204" charset="-52"/>
                          <a:ea typeface="+mn-ea"/>
                          <a:cs typeface="Assistant" panose="020B0604020202020204" charset="-79"/>
                        </a:rPr>
                        <a:t>УК2, ул. Бахрушина, 24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Tenor Sans" panose="020B0604020202020204" charset="-52"/>
                          <a:ea typeface="+mn-ea"/>
                          <a:cs typeface="Assistant" panose="020B0604020202020204" charset="-79"/>
                        </a:rPr>
                        <a:t>Все классы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kern="1200" dirty="0">
                        <a:solidFill>
                          <a:schemeClr val="tx1"/>
                        </a:solidFill>
                        <a:latin typeface="Tenor Sans" panose="020B0604020202020204" charset="-52"/>
                        <a:ea typeface="+mn-ea"/>
                        <a:cs typeface="Assistant" panose="020B0604020202020204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Tenor Sans" panose="020B0604020202020204" charset="-52"/>
                          <a:ea typeface="+mn-ea"/>
                          <a:cs typeface="Assistant" panose="020B0604020202020204" charset="-79"/>
                        </a:rPr>
                        <a:t>08.30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3335404"/>
                  </a:ext>
                </a:extLst>
              </a:tr>
              <a:tr h="377463">
                <a:tc>
                  <a:txBody>
                    <a:bodyPr/>
                    <a:lstStyle/>
                    <a:p>
                      <a:pPr algn="l"/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Tenor Sans" panose="020B0604020202020204" charset="-52"/>
                          <a:ea typeface="+mn-ea"/>
                          <a:cs typeface="Assistant" panose="020B0604020202020204" charset="-79"/>
                        </a:rPr>
                        <a:t>УК3, ул. Житная, 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Tenor Sans" panose="020B0604020202020204" charset="-52"/>
                          <a:ea typeface="+mn-ea"/>
                          <a:cs typeface="Assistant" panose="020B0604020202020204" charset="-79"/>
                        </a:rPr>
                        <a:t>1 и 11 классы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kern="1200" dirty="0">
                        <a:solidFill>
                          <a:schemeClr val="tx1"/>
                        </a:solidFill>
                        <a:latin typeface="Tenor Sans" panose="020B0604020202020204" charset="-52"/>
                        <a:ea typeface="+mn-ea"/>
                        <a:cs typeface="Assistant" panose="020B0604020202020204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Tenor Sans" panose="020B0604020202020204" charset="-52"/>
                          <a:ea typeface="+mn-ea"/>
                          <a:cs typeface="Assistant" panose="020B0604020202020204" charset="-79"/>
                        </a:rPr>
                        <a:t>09.00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5626702"/>
                  </a:ext>
                </a:extLst>
              </a:tr>
              <a:tr h="390718">
                <a:tc>
                  <a:txBody>
                    <a:bodyPr/>
                    <a:lstStyle/>
                    <a:p>
                      <a:pPr algn="l"/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Tenor Sans" panose="020B0604020202020204" charset="-52"/>
                          <a:ea typeface="+mn-ea"/>
                          <a:cs typeface="Assistant" panose="020B0604020202020204" charset="-79"/>
                        </a:rPr>
                        <a:t>УК4, пер. Стремянный 33/35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Tenor Sans" panose="020B0604020202020204" charset="-52"/>
                          <a:ea typeface="+mn-ea"/>
                          <a:cs typeface="Assistant" panose="020B0604020202020204" charset="-79"/>
                        </a:rPr>
                        <a:t>1 и 11 классы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kern="1200" dirty="0">
                        <a:solidFill>
                          <a:schemeClr val="tx1"/>
                        </a:solidFill>
                        <a:latin typeface="Tenor Sans" panose="020B0604020202020204" charset="-52"/>
                        <a:ea typeface="+mn-ea"/>
                        <a:cs typeface="Assistant" panose="020B0604020202020204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Tenor Sans" panose="020B0604020202020204" charset="-52"/>
                          <a:ea typeface="+mn-ea"/>
                          <a:cs typeface="Assistant" panose="020B0604020202020204" charset="-79"/>
                        </a:rPr>
                        <a:t>09.00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840373"/>
                  </a:ext>
                </a:extLst>
              </a:tr>
              <a:tr h="502629">
                <a:tc>
                  <a:txBody>
                    <a:bodyPr/>
                    <a:lstStyle/>
                    <a:p>
                      <a:pPr algn="l"/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Tenor Sans" panose="020B0604020202020204" charset="-52"/>
                          <a:ea typeface="+mn-ea"/>
                          <a:cs typeface="Assistant" panose="020B0604020202020204" charset="-79"/>
                        </a:rPr>
                        <a:t>УК5, ул. Люсиновская 31 стр.1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Tenor Sans" panose="020B0604020202020204" charset="-52"/>
                          <a:ea typeface="+mn-ea"/>
                          <a:cs typeface="Assistant" panose="020B0604020202020204" charset="-79"/>
                        </a:rPr>
                        <a:t>1 и 4 классы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kern="1200" dirty="0">
                        <a:solidFill>
                          <a:schemeClr val="tx1"/>
                        </a:solidFill>
                        <a:latin typeface="Tenor Sans" panose="020B0604020202020204" charset="-52"/>
                        <a:ea typeface="+mn-ea"/>
                        <a:cs typeface="Assistant" panose="020B0604020202020204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Tenor Sans" panose="020B0604020202020204" charset="-52"/>
                          <a:ea typeface="+mn-ea"/>
                          <a:cs typeface="Assistant" panose="020B0604020202020204" charset="-79"/>
                        </a:rPr>
                        <a:t>09.00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5497408"/>
                  </a:ext>
                </a:extLst>
              </a:tr>
            </a:tbl>
          </a:graphicData>
        </a:graphic>
      </p:graphicFrame>
      <p:sp>
        <p:nvSpPr>
          <p:cNvPr id="13" name="Google Shape;94;p13">
            <a:extLst>
              <a:ext uri="{FF2B5EF4-FFF2-40B4-BE49-F238E27FC236}">
                <a16:creationId xmlns:a16="http://schemas.microsoft.com/office/drawing/2014/main" id="{F9D018F0-1E62-4DF8-B88B-CDC051455CB4}"/>
              </a:ext>
            </a:extLst>
          </p:cNvPr>
          <p:cNvSpPr txBox="1"/>
          <p:nvPr/>
        </p:nvSpPr>
        <p:spPr>
          <a:xfrm>
            <a:off x="674469" y="4975841"/>
            <a:ext cx="8786563" cy="1255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 charset="-52"/>
                <a:ea typeface="+mn-ea"/>
                <a:cs typeface="Assistant" panose="020B0604020202020204" charset="-79"/>
                <a:sym typeface="Assistant"/>
              </a:rPr>
              <a:t>         Остальные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 charset="-52"/>
                <a:ea typeface="+mn-ea"/>
                <a:cs typeface="Assistant" panose="020B0604020202020204" charset="-79"/>
                <a:sym typeface="Assistant"/>
              </a:rPr>
              <a:t>классы: праздничный классный час в 8:30 </a:t>
            </a:r>
            <a:endParaRPr lang="ru-RU" sz="2000" dirty="0">
              <a:solidFill>
                <a:srgbClr val="000000"/>
              </a:solidFill>
              <a:latin typeface="Tenor Sans" panose="020B0604020202020204" charset="-52"/>
              <a:cs typeface="Assistant" panose="020B0604020202020204" charset="-79"/>
              <a:sym typeface="Assistant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 charset="-52"/>
                <a:ea typeface="+mn-ea"/>
                <a:cs typeface="Assistant" panose="020B0604020202020204" charset="-79"/>
                <a:sym typeface="Assistant"/>
              </a:rPr>
              <a:t> </a:t>
            </a: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 charset="-52"/>
                <a:ea typeface="+mn-ea"/>
                <a:cs typeface="Assistant" panose="020B0604020202020204" charset="-79"/>
                <a:sym typeface="Assistant"/>
              </a:rPr>
              <a:t>                      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 charset="-52"/>
                <a:ea typeface="+mn-ea"/>
                <a:cs typeface="Assistant" panose="020B0604020202020204" charset="-79"/>
                <a:sym typeface="Assistant"/>
              </a:rPr>
              <a:t>(</a:t>
            </a:r>
            <a:r>
              <a:rPr kumimoji="0" lang="ru-RU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 charset="-52"/>
                <a:ea typeface="+mn-ea"/>
                <a:cs typeface="Assistant" panose="020B0604020202020204" charset="-79"/>
                <a:sym typeface="Assistant"/>
              </a:rPr>
              <a:t>кабинет сообщит классный руководитель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 charset="-52"/>
                <a:ea typeface="+mn-ea"/>
                <a:cs typeface="Assistant" panose="020B0604020202020204" charset="-79"/>
                <a:sym typeface="Assistant"/>
              </a:rPr>
              <a:t>)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 charset="-52"/>
                <a:ea typeface="+mn-ea"/>
                <a:cs typeface="Assistant" panose="020B0604020202020204" charset="-79"/>
                <a:sym typeface="Assistant"/>
              </a:rPr>
              <a:t>+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enor Sans" panose="020B0604020202020204" charset="-52"/>
              <a:ea typeface="+mn-ea"/>
              <a:cs typeface="Assistant" panose="020B0604020202020204" charset="-79"/>
            </a:endParaRPr>
          </a:p>
        </p:txBody>
      </p:sp>
      <p:pic>
        <p:nvPicPr>
          <p:cNvPr id="1028" name="Picture 4" descr="1 сентября - День Знаний!">
            <a:extLst>
              <a:ext uri="{FF2B5EF4-FFF2-40B4-BE49-F238E27FC236}">
                <a16:creationId xmlns:a16="http://schemas.microsoft.com/office/drawing/2014/main" id="{CAE025D6-F500-49C5-A8D5-66EE8B17EA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5143" y="217061"/>
            <a:ext cx="3506857" cy="1356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Google Shape;94;p13">
            <a:extLst>
              <a:ext uri="{FF2B5EF4-FFF2-40B4-BE49-F238E27FC236}">
                <a16:creationId xmlns:a16="http://schemas.microsoft.com/office/drawing/2014/main" id="{4F58BB5C-6309-4586-90EE-FDE25C98790D}"/>
              </a:ext>
            </a:extLst>
          </p:cNvPr>
          <p:cNvSpPr txBox="1"/>
          <p:nvPr/>
        </p:nvSpPr>
        <p:spPr>
          <a:xfrm>
            <a:off x="1090311" y="6018810"/>
            <a:ext cx="7088489" cy="430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33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 charset="-52"/>
                <a:ea typeface="+mn-ea"/>
                <a:cs typeface="Assistant" panose="020B0604020202020204" charset="-79"/>
                <a:sym typeface="Assistant"/>
              </a:rPr>
              <a:t>Праздничная программа на переменах весь день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enor Sans" panose="020B0604020202020204" charset="-52"/>
              <a:ea typeface="+mn-ea"/>
              <a:cs typeface="Assistant" panose="020B0604020202020204" charset="-79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E8BA198-9426-4D31-9504-E8EED6CC9B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9826" y="5036256"/>
            <a:ext cx="1929193" cy="1197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19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AA8830DF-D87A-4179-BAEA-2AACFF9CD757}"/>
              </a:ext>
            </a:extLst>
          </p:cNvPr>
          <p:cNvSpPr/>
          <p:nvPr/>
        </p:nvSpPr>
        <p:spPr>
          <a:xfrm>
            <a:off x="0" y="217061"/>
            <a:ext cx="12192000" cy="931765"/>
          </a:xfrm>
          <a:prstGeom prst="rect">
            <a:avLst/>
          </a:prstGeom>
          <a:gradFill>
            <a:gsLst>
              <a:gs pos="0">
                <a:srgbClr val="180A6C"/>
              </a:gs>
              <a:gs pos="100000">
                <a:srgbClr val="2091FF"/>
              </a:gs>
            </a:gsLst>
            <a:lin ang="3000000" scaled="0"/>
          </a:gra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2505935" y="428135"/>
            <a:ext cx="8914126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Организация обучения 2 сентября</a:t>
            </a:r>
          </a:p>
        </p:txBody>
      </p:sp>
      <p:sp>
        <p:nvSpPr>
          <p:cNvPr id="18" name="Google Shape;95;p13">
            <a:extLst>
              <a:ext uri="{FF2B5EF4-FFF2-40B4-BE49-F238E27FC236}">
                <a16:creationId xmlns:a16="http://schemas.microsoft.com/office/drawing/2014/main" id="{1B49F3B3-388F-4460-892B-DA5ED143277B}"/>
              </a:ext>
            </a:extLst>
          </p:cNvPr>
          <p:cNvSpPr/>
          <p:nvPr/>
        </p:nvSpPr>
        <p:spPr>
          <a:xfrm>
            <a:off x="0" y="6488723"/>
            <a:ext cx="12192000" cy="369276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2091FF"/>
          </a:solidFill>
          <a:ln>
            <a:solidFill>
              <a:srgbClr val="1D64CD"/>
            </a:solidFill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Google Shape;98;p13">
            <a:extLst>
              <a:ext uri="{FF2B5EF4-FFF2-40B4-BE49-F238E27FC236}">
                <a16:creationId xmlns:a16="http://schemas.microsoft.com/office/drawing/2014/main" id="{EBF3C8D6-D4D3-455B-9A61-DDD25D7D32E8}"/>
              </a:ext>
            </a:extLst>
          </p:cNvPr>
          <p:cNvSpPr/>
          <p:nvPr/>
        </p:nvSpPr>
        <p:spPr>
          <a:xfrm>
            <a:off x="8178800" y="6265027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180A6C"/>
          </a:solidFill>
          <a:ln>
            <a:solidFill>
              <a:srgbClr val="1D64CD"/>
            </a:solidFill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178B99C1-DC2D-469A-8762-11570791ED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41" y="52779"/>
            <a:ext cx="1833175" cy="1413044"/>
          </a:xfrm>
          <a:prstGeom prst="rect">
            <a:avLst/>
          </a:prstGeom>
          <a:ln>
            <a:noFill/>
          </a:ln>
        </p:spPr>
      </p:pic>
      <p:sp>
        <p:nvSpPr>
          <p:cNvPr id="24" name="Объект 12">
            <a:extLst>
              <a:ext uri="{FF2B5EF4-FFF2-40B4-BE49-F238E27FC236}">
                <a16:creationId xmlns:a16="http://schemas.microsoft.com/office/drawing/2014/main" id="{371A686B-1CF4-4627-85B6-31045C7B2DBA}"/>
              </a:ext>
            </a:extLst>
          </p:cNvPr>
          <p:cNvSpPr txBox="1">
            <a:spLocks/>
          </p:cNvSpPr>
          <p:nvPr/>
        </p:nvSpPr>
        <p:spPr>
          <a:xfrm>
            <a:off x="1196347" y="1920343"/>
            <a:ext cx="5157787" cy="1857966"/>
          </a:xfrm>
          <a:prstGeom prst="rect">
            <a:avLst/>
          </a:prstGeom>
          <a:ln w="28575">
            <a:solidFill>
              <a:srgbClr val="1D64CD"/>
            </a:solidFill>
          </a:ln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Торжественная линейка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Урок знаний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Коллективно-массовое праздничное мероприятие с классом</a:t>
            </a:r>
          </a:p>
        </p:txBody>
      </p:sp>
      <p:sp>
        <p:nvSpPr>
          <p:cNvPr id="25" name="Текст 11">
            <a:extLst>
              <a:ext uri="{FF2B5EF4-FFF2-40B4-BE49-F238E27FC236}">
                <a16:creationId xmlns:a16="http://schemas.microsoft.com/office/drawing/2014/main" id="{367964F7-99BE-421E-8693-4E452E3064EB}"/>
              </a:ext>
            </a:extLst>
          </p:cNvPr>
          <p:cNvSpPr txBox="1">
            <a:spLocks/>
          </p:cNvSpPr>
          <p:nvPr/>
        </p:nvSpPr>
        <p:spPr>
          <a:xfrm>
            <a:off x="1196347" y="1294765"/>
            <a:ext cx="4092226" cy="625845"/>
          </a:xfrm>
          <a:prstGeom prst="rect">
            <a:avLst/>
          </a:prstGeom>
          <a:ln w="28575">
            <a:solidFill>
              <a:srgbClr val="1D64CD"/>
            </a:solidFill>
          </a:ln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1 классы</a:t>
            </a:r>
          </a:p>
        </p:txBody>
      </p:sp>
      <p:sp>
        <p:nvSpPr>
          <p:cNvPr id="26" name="Текст 11">
            <a:extLst>
              <a:ext uri="{FF2B5EF4-FFF2-40B4-BE49-F238E27FC236}">
                <a16:creationId xmlns:a16="http://schemas.microsoft.com/office/drawing/2014/main" id="{28540F23-028E-47ED-BE45-CFF56F3E93AF}"/>
              </a:ext>
            </a:extLst>
          </p:cNvPr>
          <p:cNvSpPr txBox="1">
            <a:spLocks/>
          </p:cNvSpPr>
          <p:nvPr/>
        </p:nvSpPr>
        <p:spPr>
          <a:xfrm>
            <a:off x="6653751" y="1262160"/>
            <a:ext cx="4092226" cy="625845"/>
          </a:xfrm>
          <a:prstGeom prst="rect">
            <a:avLst/>
          </a:prstGeom>
          <a:ln w="28575">
            <a:solidFill>
              <a:srgbClr val="1D64CD"/>
            </a:solidFill>
          </a:ln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11 классы</a:t>
            </a:r>
          </a:p>
        </p:txBody>
      </p:sp>
      <p:sp>
        <p:nvSpPr>
          <p:cNvPr id="27" name="Объект 12">
            <a:extLst>
              <a:ext uri="{FF2B5EF4-FFF2-40B4-BE49-F238E27FC236}">
                <a16:creationId xmlns:a16="http://schemas.microsoft.com/office/drawing/2014/main" id="{8D5FE3C6-C8E4-4D4D-A2C0-BBA00A6E4409}"/>
              </a:ext>
            </a:extLst>
          </p:cNvPr>
          <p:cNvSpPr txBox="1">
            <a:spLocks/>
          </p:cNvSpPr>
          <p:nvPr/>
        </p:nvSpPr>
        <p:spPr>
          <a:xfrm>
            <a:off x="6653751" y="1887737"/>
            <a:ext cx="5157787" cy="1890571"/>
          </a:xfrm>
          <a:prstGeom prst="rect">
            <a:avLst/>
          </a:prstGeom>
          <a:ln w="28575">
            <a:solidFill>
              <a:srgbClr val="1D64CD"/>
            </a:solidFill>
          </a:ln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Торжественная линейка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Урок знаний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2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 урока (11 классы)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Коллективно-массовое праздничное мероприятие с классом</a:t>
            </a:r>
          </a:p>
        </p:txBody>
      </p:sp>
      <p:sp>
        <p:nvSpPr>
          <p:cNvPr id="28" name="Текст 11">
            <a:extLst>
              <a:ext uri="{FF2B5EF4-FFF2-40B4-BE49-F238E27FC236}">
                <a16:creationId xmlns:a16="http://schemas.microsoft.com/office/drawing/2014/main" id="{BF047520-5AE0-4D2E-89AB-B24F34880007}"/>
              </a:ext>
            </a:extLst>
          </p:cNvPr>
          <p:cNvSpPr txBox="1">
            <a:spLocks/>
          </p:cNvSpPr>
          <p:nvPr/>
        </p:nvSpPr>
        <p:spPr>
          <a:xfrm>
            <a:off x="3775240" y="4028471"/>
            <a:ext cx="3967937" cy="625845"/>
          </a:xfrm>
          <a:prstGeom prst="rect">
            <a:avLst/>
          </a:prstGeom>
          <a:ln w="28575">
            <a:solidFill>
              <a:srgbClr val="1D64CD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Roboto" panose="02000000000000000000" pitchFamily="2" charset="0"/>
                <a:cs typeface="Roboto" panose="02000000000000000000" pitchFamily="2" charset="0"/>
              </a:rPr>
              <a:t>2-10 классы</a:t>
            </a:r>
          </a:p>
        </p:txBody>
      </p:sp>
      <p:sp>
        <p:nvSpPr>
          <p:cNvPr id="29" name="Объект 12">
            <a:extLst>
              <a:ext uri="{FF2B5EF4-FFF2-40B4-BE49-F238E27FC236}">
                <a16:creationId xmlns:a16="http://schemas.microsoft.com/office/drawing/2014/main" id="{F45DE477-CD17-417D-A9AD-1C67388A42AB}"/>
              </a:ext>
            </a:extLst>
          </p:cNvPr>
          <p:cNvSpPr txBox="1">
            <a:spLocks/>
          </p:cNvSpPr>
          <p:nvPr/>
        </p:nvSpPr>
        <p:spPr>
          <a:xfrm>
            <a:off x="3775240" y="4666784"/>
            <a:ext cx="5157787" cy="1598243"/>
          </a:xfrm>
          <a:prstGeom prst="rect">
            <a:avLst/>
          </a:prstGeom>
          <a:ln w="28575">
            <a:solidFill>
              <a:srgbClr val="1D64CD"/>
            </a:solidFill>
          </a:ln>
        </p:spPr>
        <p:txBody>
          <a:bodyPr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nor Sans" panose="020B0604020202020204"/>
                <a:ea typeface="Roboto" panose="02000000000000000000" pitchFamily="2" charset="0"/>
                <a:cs typeface="Roboto" panose="02000000000000000000" pitchFamily="2" charset="0"/>
              </a:rPr>
              <a:t>Урок знаний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nor Sans" panose="020B0604020202020204"/>
                <a:ea typeface="Roboto" panose="02000000000000000000" pitchFamily="2" charset="0"/>
                <a:cs typeface="Roboto" panose="02000000000000000000" pitchFamily="2" charset="0"/>
              </a:rPr>
              <a:t>3 урока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nor Sans" panose="020B0604020202020204"/>
                <a:ea typeface="Roboto" panose="02000000000000000000" pitchFamily="2" charset="0"/>
                <a:cs typeface="Roboto" panose="02000000000000000000" pitchFamily="2" charset="0"/>
              </a:rPr>
              <a:t>Коллективно-массовое праздничное мероприятие с классом</a:t>
            </a:r>
          </a:p>
        </p:txBody>
      </p:sp>
    </p:spTree>
    <p:extLst>
      <p:ext uri="{BB962C8B-B14F-4D97-AF65-F5344CB8AC3E}">
        <p14:creationId xmlns:p14="http://schemas.microsoft.com/office/powerpoint/2010/main" val="596853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858AB2B3-BFBC-4360-9936-3137F07831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0106" y="4603463"/>
            <a:ext cx="3830586" cy="1843721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AA8830DF-D87A-4179-BAEA-2AACFF9CD757}"/>
              </a:ext>
            </a:extLst>
          </p:cNvPr>
          <p:cNvSpPr/>
          <p:nvPr/>
        </p:nvSpPr>
        <p:spPr>
          <a:xfrm>
            <a:off x="0" y="217061"/>
            <a:ext cx="12192000" cy="931765"/>
          </a:xfrm>
          <a:prstGeom prst="rect">
            <a:avLst/>
          </a:prstGeom>
          <a:gradFill>
            <a:gsLst>
              <a:gs pos="0">
                <a:srgbClr val="180A6C"/>
              </a:gs>
              <a:gs pos="100000">
                <a:srgbClr val="2091FF"/>
              </a:gs>
            </a:gsLst>
            <a:lin ang="3000000" scaled="0"/>
          </a:gradFill>
          <a:ln>
            <a:solidFill>
              <a:srgbClr val="2091F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2313216" y="365734"/>
            <a:ext cx="9311691" cy="66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Tenor Sans"/>
              </a:rPr>
              <a:t>Организация обучения 3 и 6 сентября</a:t>
            </a:r>
            <a:endParaRPr kumimoji="0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8" name="Google Shape;95;p13">
            <a:extLst>
              <a:ext uri="{FF2B5EF4-FFF2-40B4-BE49-F238E27FC236}">
                <a16:creationId xmlns:a16="http://schemas.microsoft.com/office/drawing/2014/main" id="{1B49F3B3-388F-4460-892B-DA5ED143277B}"/>
              </a:ext>
            </a:extLst>
          </p:cNvPr>
          <p:cNvSpPr/>
          <p:nvPr/>
        </p:nvSpPr>
        <p:spPr>
          <a:xfrm>
            <a:off x="0" y="6488723"/>
            <a:ext cx="12192000" cy="369276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2091F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Google Shape;98;p13">
            <a:extLst>
              <a:ext uri="{FF2B5EF4-FFF2-40B4-BE49-F238E27FC236}">
                <a16:creationId xmlns:a16="http://schemas.microsoft.com/office/drawing/2014/main" id="{EBF3C8D6-D4D3-455B-9A61-DDD25D7D32E8}"/>
              </a:ext>
            </a:extLst>
          </p:cNvPr>
          <p:cNvSpPr/>
          <p:nvPr/>
        </p:nvSpPr>
        <p:spPr>
          <a:xfrm>
            <a:off x="8178800" y="6265027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180A6C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178B99C1-DC2D-469A-8762-11570791ED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341" y="52779"/>
            <a:ext cx="1833175" cy="1413044"/>
          </a:xfrm>
          <a:prstGeom prst="rect">
            <a:avLst/>
          </a:prstGeom>
        </p:spPr>
      </p:pic>
      <p:sp>
        <p:nvSpPr>
          <p:cNvPr id="13" name="Google Shape;94;p13">
            <a:extLst>
              <a:ext uri="{FF2B5EF4-FFF2-40B4-BE49-F238E27FC236}">
                <a16:creationId xmlns:a16="http://schemas.microsoft.com/office/drawing/2014/main" id="{F9D018F0-1E62-4DF8-B88B-CDC051455CB4}"/>
              </a:ext>
            </a:extLst>
          </p:cNvPr>
          <p:cNvSpPr txBox="1"/>
          <p:nvPr/>
        </p:nvSpPr>
        <p:spPr>
          <a:xfrm>
            <a:off x="273618" y="1539971"/>
            <a:ext cx="3497337" cy="1194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33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 charset="-52"/>
                <a:ea typeface="+mn-ea"/>
                <a:cs typeface="Assistant" panose="020B0604020202020204" charset="-79"/>
                <a:sym typeface="Assistant"/>
              </a:rPr>
              <a:t>3 </a:t>
            </a:r>
            <a:r>
              <a:rPr kumimoji="0" lang="ru-RU" sz="2333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 charset="-52"/>
                <a:ea typeface="+mn-ea"/>
                <a:cs typeface="Assistant" panose="020B0604020202020204" charset="-79"/>
                <a:sym typeface="Assistant"/>
              </a:rPr>
              <a:t>сентября: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33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 charset="-52"/>
                <a:ea typeface="+mn-ea"/>
                <a:cs typeface="Assistant" panose="020B0604020202020204" charset="-79"/>
                <a:sym typeface="Assistant"/>
              </a:rPr>
              <a:t>УК№3 (ул. Житная, д.6) 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enor Sans" panose="020B0604020202020204" charset="-52"/>
              <a:ea typeface="+mn-ea"/>
              <a:cs typeface="Assistant" panose="020B0604020202020204" charset="-79"/>
            </a:endParaRPr>
          </a:p>
        </p:txBody>
      </p:sp>
      <p:pic>
        <p:nvPicPr>
          <p:cNvPr id="15" name="Picture 4" descr="Ау-у-у-у, Экскурсоводы! - FOX TRAVEL">
            <a:extLst>
              <a:ext uri="{FF2B5EF4-FFF2-40B4-BE49-F238E27FC236}">
                <a16:creationId xmlns:a16="http://schemas.microsoft.com/office/drawing/2014/main" id="{C93A6D77-A3CA-4AE5-A9B7-B1ECA384A3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2690" y="4333904"/>
            <a:ext cx="2345331" cy="1397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Google Shape;94;p13">
            <a:extLst>
              <a:ext uri="{FF2B5EF4-FFF2-40B4-BE49-F238E27FC236}">
                <a16:creationId xmlns:a16="http://schemas.microsoft.com/office/drawing/2014/main" id="{6FFFEA43-D06F-459F-9D45-E64B909030B1}"/>
              </a:ext>
            </a:extLst>
          </p:cNvPr>
          <p:cNvSpPr txBox="1"/>
          <p:nvPr/>
        </p:nvSpPr>
        <p:spPr>
          <a:xfrm>
            <a:off x="4411236" y="1477076"/>
            <a:ext cx="5713270" cy="1624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33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 charset="-52"/>
                <a:ea typeface="+mn-ea"/>
                <a:cs typeface="Assistant" panose="020B0604020202020204" charset="-79"/>
                <a:sym typeface="Assistant"/>
              </a:rPr>
              <a:t>6</a:t>
            </a:r>
            <a:r>
              <a:rPr kumimoji="0" lang="en-US" sz="2333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 charset="-52"/>
                <a:ea typeface="+mn-ea"/>
                <a:cs typeface="Assistant" panose="020B0604020202020204" charset="-79"/>
                <a:sym typeface="Assistant"/>
              </a:rPr>
              <a:t> </a:t>
            </a:r>
            <a:r>
              <a:rPr kumimoji="0" lang="ru-RU" sz="2333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 charset="-52"/>
                <a:ea typeface="+mn-ea"/>
                <a:cs typeface="Assistant" panose="020B0604020202020204" charset="-79"/>
                <a:sym typeface="Assistant"/>
              </a:rPr>
              <a:t>сентября: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33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 charset="-52"/>
                <a:ea typeface="+mn-ea"/>
                <a:cs typeface="Assistant" panose="020B0604020202020204" charset="-79"/>
                <a:sym typeface="Assistant"/>
              </a:rPr>
              <a:t>УК№1 (ул. Дубининская, д.42)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33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 charset="-52"/>
                <a:ea typeface="+mn-ea"/>
                <a:cs typeface="Assistant" panose="020B0604020202020204" charset="-79"/>
                <a:sym typeface="Assistant"/>
              </a:rPr>
              <a:t>УК№5 (ул. Люсиновская, 31 стр.1) 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enor Sans" panose="020B0604020202020204" charset="-52"/>
              <a:ea typeface="+mn-ea"/>
              <a:cs typeface="Assistant" panose="020B0604020202020204" charset="-79"/>
            </a:endParaRP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95175335-6B7C-45B1-8D49-66E30B8EB06C}"/>
              </a:ext>
            </a:extLst>
          </p:cNvPr>
          <p:cNvCxnSpPr>
            <a:cxnSpLocks/>
          </p:cNvCxnSpPr>
          <p:nvPr/>
        </p:nvCxnSpPr>
        <p:spPr>
          <a:xfrm>
            <a:off x="3995530" y="1685965"/>
            <a:ext cx="0" cy="4496174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37AB4B5C-AAAF-4C06-A458-C3E532751F2A}"/>
              </a:ext>
            </a:extLst>
          </p:cNvPr>
          <p:cNvSpPr txBox="1"/>
          <p:nvPr/>
        </p:nvSpPr>
        <p:spPr>
          <a:xfrm>
            <a:off x="0" y="3003553"/>
            <a:ext cx="3723776" cy="4513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33" b="1" i="0" u="none" strike="noStrike" kern="1200" cap="none" spc="0" normalizeH="0" baseline="0" noProof="0" dirty="0">
                <a:ln>
                  <a:noFill/>
                </a:ln>
                <a:solidFill>
                  <a:srgbClr val="1B399F"/>
                </a:solidFill>
                <a:effectLst/>
                <a:uLnTx/>
                <a:uFillTx/>
                <a:latin typeface="Tenor Sans" panose="020B0604020202020204" charset="-52"/>
                <a:ea typeface="+mn-ea"/>
                <a:cs typeface="Assistant" panose="020B0604020202020204" charset="-79"/>
              </a:rPr>
              <a:t>Резервный день сдачи ГИА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E46A11-BFD1-4A11-8214-83F106C239B2}"/>
              </a:ext>
            </a:extLst>
          </p:cNvPr>
          <p:cNvSpPr txBox="1"/>
          <p:nvPr/>
        </p:nvSpPr>
        <p:spPr>
          <a:xfrm>
            <a:off x="143615" y="3677075"/>
            <a:ext cx="3627340" cy="1169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33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 charset="-52"/>
                <a:ea typeface="+mn-ea"/>
                <a:cs typeface="Assistant" panose="020B0604020202020204" charset="-79"/>
              </a:rPr>
              <a:t>Обучение с применением дистанционных технологий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9798A0F-042A-4A71-BF30-4D02CEF43B97}"/>
              </a:ext>
            </a:extLst>
          </p:cNvPr>
          <p:cNvSpPr txBox="1"/>
          <p:nvPr/>
        </p:nvSpPr>
        <p:spPr>
          <a:xfrm>
            <a:off x="4454630" y="3099969"/>
            <a:ext cx="4545540" cy="4513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33" b="1" i="0" u="none" strike="noStrike" kern="1200" cap="none" spc="0" normalizeH="0" baseline="0" noProof="0" dirty="0">
                <a:ln>
                  <a:noFill/>
                </a:ln>
                <a:solidFill>
                  <a:srgbClr val="1B399F"/>
                </a:solidFill>
                <a:effectLst/>
                <a:uLnTx/>
                <a:uFillTx/>
                <a:latin typeface="Tenor Sans" panose="020B0604020202020204" charset="-52"/>
                <a:ea typeface="+mn-ea"/>
                <a:cs typeface="Assistant" panose="020B0604020202020204" charset="-79"/>
              </a:rPr>
              <a:t>Выборы депутатов в Мосгордуму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7F1EAB2-B9D6-422E-8CF4-C75F0AC20D25}"/>
              </a:ext>
            </a:extLst>
          </p:cNvPr>
          <p:cNvSpPr/>
          <p:nvPr/>
        </p:nvSpPr>
        <p:spPr>
          <a:xfrm>
            <a:off x="3783496" y="3774493"/>
            <a:ext cx="7982238" cy="810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33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 charset="-52"/>
                <a:ea typeface="+mn-ea"/>
                <a:cs typeface="Assistant" panose="020B0604020202020204" charset="-79"/>
              </a:rPr>
              <a:t>Классные руководители организуют воспитательные мероприятия за пределами школы</a:t>
            </a:r>
          </a:p>
        </p:txBody>
      </p:sp>
    </p:spTree>
    <p:extLst>
      <p:ext uri="{BB962C8B-B14F-4D97-AF65-F5344CB8AC3E}">
        <p14:creationId xmlns:p14="http://schemas.microsoft.com/office/powerpoint/2010/main" val="180137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ector recto 7">
            <a:extLst>
              <a:ext uri="{FF2B5EF4-FFF2-40B4-BE49-F238E27FC236}">
                <a16:creationId xmlns:a16="http://schemas.microsoft.com/office/drawing/2014/main" id="{D5BBF92D-8E8A-4F07-9CF6-F8283B786437}"/>
              </a:ext>
            </a:extLst>
          </p:cNvPr>
          <p:cNvCxnSpPr>
            <a:cxnSpLocks/>
          </p:cNvCxnSpPr>
          <p:nvPr/>
        </p:nvCxnSpPr>
        <p:spPr>
          <a:xfrm flipH="1">
            <a:off x="11977763" y="3550414"/>
            <a:ext cx="13237" cy="2766352"/>
          </a:xfrm>
          <a:prstGeom prst="line">
            <a:avLst/>
          </a:prstGeom>
          <a:ln w="25400" cap="rnd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Conector recto 12">
            <a:extLst>
              <a:ext uri="{FF2B5EF4-FFF2-40B4-BE49-F238E27FC236}">
                <a16:creationId xmlns:a16="http://schemas.microsoft.com/office/drawing/2014/main" id="{248F890C-1C51-4988-AD5B-BBD49965915B}"/>
              </a:ext>
            </a:extLst>
          </p:cNvPr>
          <p:cNvCxnSpPr>
            <a:cxnSpLocks/>
          </p:cNvCxnSpPr>
          <p:nvPr/>
        </p:nvCxnSpPr>
        <p:spPr>
          <a:xfrm>
            <a:off x="246000" y="0"/>
            <a:ext cx="0" cy="2889000"/>
          </a:xfrm>
          <a:prstGeom prst="line">
            <a:avLst/>
          </a:prstGeom>
          <a:ln w="28575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413796" y="0"/>
            <a:ext cx="652160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2091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Tenor Sans"/>
              </a:rPr>
              <a:t>Повестка</a:t>
            </a:r>
            <a:endParaRPr kumimoji="0" sz="1000" b="1" i="0" u="none" strike="noStrike" kern="1200" cap="none" spc="0" normalizeH="0" baseline="0" noProof="0" dirty="0">
              <a:ln>
                <a:noFill/>
              </a:ln>
              <a:solidFill>
                <a:srgbClr val="2091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" name="Google Shape;95;p13">
            <a:extLst>
              <a:ext uri="{FF2B5EF4-FFF2-40B4-BE49-F238E27FC236}">
                <a16:creationId xmlns:a16="http://schemas.microsoft.com/office/drawing/2014/main" id="{CAE8C62C-A325-4E8C-B19B-F589B2ACF9BF}"/>
              </a:ext>
            </a:extLst>
          </p:cNvPr>
          <p:cNvSpPr/>
          <p:nvPr/>
        </p:nvSpPr>
        <p:spPr>
          <a:xfrm>
            <a:off x="0" y="6526858"/>
            <a:ext cx="12192000" cy="331142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2091F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Google Shape;98;p13">
            <a:extLst>
              <a:ext uri="{FF2B5EF4-FFF2-40B4-BE49-F238E27FC236}">
                <a16:creationId xmlns:a16="http://schemas.microsoft.com/office/drawing/2014/main" id="{4D8B39C1-A29D-4513-A060-022BDBA81EB7}"/>
              </a:ext>
            </a:extLst>
          </p:cNvPr>
          <p:cNvSpPr/>
          <p:nvPr/>
        </p:nvSpPr>
        <p:spPr>
          <a:xfrm>
            <a:off x="8187592" y="6299182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F1DABCE1-8D7F-4BF3-991A-7E10798AB26B}"/>
              </a:ext>
            </a:extLst>
          </p:cNvPr>
          <p:cNvSpPr txBox="1">
            <a:spLocks/>
          </p:cNvSpPr>
          <p:nvPr/>
        </p:nvSpPr>
        <p:spPr>
          <a:xfrm>
            <a:off x="593286" y="777215"/>
            <a:ext cx="10190113" cy="569517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Формы получения образования.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Календарный учебный график на 2024-2025 уч. год (начало, продолжительность, окончание учебного года; расписание звонков; расписание каникул).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занятий 02.09.2024, 03.09.2024, 06.09.2024.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Классное руководство. Педагогический состав классов.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Учебный план. План внеурочной занятости.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Расписание учебных занятий и внеурочной деятельности.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AutoNum type="arabicPeriod"/>
            </a:pP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Государственная итоговая аттестация. Диагностики (независимая экспертиза).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Учебники и учебные принадлежности.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Дополнительное образование. 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Внешний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вид.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Стоимость питания. Льготное питание.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Контакты и взаимодействие. Где посмотреть информацию?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Ответы на вопросы.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305719A-9CC4-4111-A6F4-ABDB45F706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6000" y="170164"/>
            <a:ext cx="1483925" cy="1143836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8FFF7BD4-415E-4AA5-BE52-87CFC47B0DAD}"/>
              </a:ext>
            </a:extLst>
          </p:cNvPr>
          <p:cNvSpPr/>
          <p:nvPr/>
        </p:nvSpPr>
        <p:spPr>
          <a:xfrm>
            <a:off x="11765734" y="6472392"/>
            <a:ext cx="34657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entury Gothic"/>
              </a:rPr>
              <a:t>1</a:t>
            </a: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866D9DA-8565-6C72-9390-4A6C49F902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8056" y="3777470"/>
            <a:ext cx="1794040" cy="2348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769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cto 12">
            <a:extLst>
              <a:ext uri="{FF2B5EF4-FFF2-40B4-BE49-F238E27FC236}">
                <a16:creationId xmlns:a16="http://schemas.microsoft.com/office/drawing/2014/main" id="{248F890C-1C51-4988-AD5B-BBD49965915B}"/>
              </a:ext>
            </a:extLst>
          </p:cNvPr>
          <p:cNvCxnSpPr>
            <a:cxnSpLocks/>
          </p:cNvCxnSpPr>
          <p:nvPr/>
        </p:nvCxnSpPr>
        <p:spPr>
          <a:xfrm>
            <a:off x="246000" y="0"/>
            <a:ext cx="0" cy="2889000"/>
          </a:xfrm>
          <a:prstGeom prst="line">
            <a:avLst/>
          </a:prstGeom>
          <a:ln w="28575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473530" y="106872"/>
            <a:ext cx="9711870" cy="66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srgbClr val="2091FF"/>
                </a:solidFill>
                <a:effectLst/>
                <a:uLnTx/>
                <a:uFillTx/>
                <a:latin typeface="Tenor Sans"/>
                <a:ea typeface="+mn-ea"/>
                <a:cs typeface="+mn-cs"/>
                <a:sym typeface="Tenor Sans"/>
              </a:rPr>
              <a:t>Классные руководители</a:t>
            </a:r>
          </a:p>
        </p:txBody>
      </p:sp>
      <p:sp>
        <p:nvSpPr>
          <p:cNvPr id="5" name="Google Shape;95;p13">
            <a:extLst>
              <a:ext uri="{FF2B5EF4-FFF2-40B4-BE49-F238E27FC236}">
                <a16:creationId xmlns:a16="http://schemas.microsoft.com/office/drawing/2014/main" id="{CAE8C62C-A325-4E8C-B19B-F589B2ACF9BF}"/>
              </a:ext>
            </a:extLst>
          </p:cNvPr>
          <p:cNvSpPr/>
          <p:nvPr/>
        </p:nvSpPr>
        <p:spPr>
          <a:xfrm>
            <a:off x="0" y="6386358"/>
            <a:ext cx="12192000" cy="471642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0C48BB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Google Shape;98;p13">
            <a:extLst>
              <a:ext uri="{FF2B5EF4-FFF2-40B4-BE49-F238E27FC236}">
                <a16:creationId xmlns:a16="http://schemas.microsoft.com/office/drawing/2014/main" id="{4D8B39C1-A29D-4513-A060-022BDBA81EB7}"/>
              </a:ext>
            </a:extLst>
          </p:cNvPr>
          <p:cNvSpPr/>
          <p:nvPr/>
        </p:nvSpPr>
        <p:spPr>
          <a:xfrm>
            <a:off x="8178800" y="6243609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B4E3E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305719A-9CC4-4111-A6F4-ABDB45F706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3838" y="60856"/>
            <a:ext cx="1483925" cy="1143836"/>
          </a:xfrm>
          <a:prstGeom prst="rect">
            <a:avLst/>
          </a:prstGeom>
        </p:spPr>
      </p:pic>
      <p:cxnSp>
        <p:nvCxnSpPr>
          <p:cNvPr id="11" name="Conector recto 7">
            <a:extLst>
              <a:ext uri="{FF2B5EF4-FFF2-40B4-BE49-F238E27FC236}">
                <a16:creationId xmlns:a16="http://schemas.microsoft.com/office/drawing/2014/main" id="{D5BBF92D-8E8A-4F07-9CF6-F8283B786437}"/>
              </a:ext>
            </a:extLst>
          </p:cNvPr>
          <p:cNvCxnSpPr>
            <a:cxnSpLocks/>
          </p:cNvCxnSpPr>
          <p:nvPr/>
        </p:nvCxnSpPr>
        <p:spPr>
          <a:xfrm flipH="1">
            <a:off x="11977763" y="3294000"/>
            <a:ext cx="13237" cy="2766352"/>
          </a:xfrm>
          <a:prstGeom prst="line">
            <a:avLst/>
          </a:prstGeom>
          <a:ln w="25400" cap="rnd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281FA807-C0CB-66EA-FA0C-A16A5666F2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298554"/>
              </p:ext>
            </p:extLst>
          </p:nvPr>
        </p:nvGraphicFramePr>
        <p:xfrm>
          <a:off x="473530" y="1101466"/>
          <a:ext cx="10275820" cy="4882024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548520">
                  <a:extLst>
                    <a:ext uri="{9D8B030D-6E8A-4147-A177-3AD203B41FA5}">
                      <a16:colId xmlns:a16="http://schemas.microsoft.com/office/drawing/2014/main" val="2268091577"/>
                    </a:ext>
                  </a:extLst>
                </a:gridCol>
                <a:gridCol w="4460100">
                  <a:extLst>
                    <a:ext uri="{9D8B030D-6E8A-4147-A177-3AD203B41FA5}">
                      <a16:colId xmlns:a16="http://schemas.microsoft.com/office/drawing/2014/main" val="431392058"/>
                    </a:ext>
                  </a:extLst>
                </a:gridCol>
                <a:gridCol w="2336800">
                  <a:extLst>
                    <a:ext uri="{9D8B030D-6E8A-4147-A177-3AD203B41FA5}">
                      <a16:colId xmlns:a16="http://schemas.microsoft.com/office/drawing/2014/main" val="4232990224"/>
                    </a:ext>
                  </a:extLst>
                </a:gridCol>
                <a:gridCol w="1930400">
                  <a:extLst>
                    <a:ext uri="{9D8B030D-6E8A-4147-A177-3AD203B41FA5}">
                      <a16:colId xmlns:a16="http://schemas.microsoft.com/office/drawing/2014/main" val="411055158"/>
                    </a:ext>
                  </a:extLst>
                </a:gridCol>
              </a:tblGrid>
              <a:tr h="709144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</a:rPr>
                        <a:t>Класс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</a:rPr>
                        <a:t>ФИО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</a:rPr>
                        <a:t>Телефон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</a:rPr>
                        <a:t>Учебный корпус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2334186"/>
                  </a:ext>
                </a:extLst>
              </a:tr>
              <a:tr h="4172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enor Sans" panose="020B0604020202020204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11а</a:t>
                      </a:r>
                      <a:endParaRPr lang="ru-RU" sz="1800" dirty="0">
                        <a:effectLst/>
                        <a:latin typeface="Tenor Sans" panose="020B0604020202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enor Sans" panose="020B0604020202020204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Самсонова Мария Сергеевна</a:t>
                      </a:r>
                      <a:endParaRPr lang="ru-RU" sz="1800" dirty="0">
                        <a:effectLst/>
                        <a:latin typeface="Tenor Sans" panose="020B0604020202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enor Sans" panose="020B0604020202020204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89858462427</a:t>
                      </a:r>
                      <a:endParaRPr lang="ru-RU" sz="1800" dirty="0">
                        <a:effectLst/>
                        <a:latin typeface="Tenor Sans" panose="020B0604020202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enor Sans" panose="020B0604020202020204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УК</a:t>
                      </a:r>
                      <a:r>
                        <a:rPr lang="ru-RU" sz="1800" baseline="0" dirty="0" smtClean="0">
                          <a:effectLst/>
                          <a:latin typeface="Tenor Sans" panose="020B0604020202020204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№1</a:t>
                      </a:r>
                      <a:endParaRPr lang="ru-RU" sz="1800" dirty="0">
                        <a:effectLst/>
                        <a:latin typeface="Tenor Sans" panose="020B0604020202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1855160"/>
                  </a:ext>
                </a:extLst>
              </a:tr>
              <a:tr h="4172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enor Sans" panose="020B0604020202020204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11б</a:t>
                      </a:r>
                      <a:endParaRPr lang="ru-RU" sz="1800" dirty="0">
                        <a:effectLst/>
                        <a:latin typeface="Tenor Sans" panose="020B0604020202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solidFill>
                            <a:srgbClr val="000000"/>
                          </a:solidFill>
                          <a:effectLst/>
                          <a:latin typeface="Tenor Sans" panose="020B0604020202020204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Шамов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enor Sans" panose="020B0604020202020204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Артем Дмитриевич</a:t>
                      </a:r>
                      <a:endParaRPr lang="ru-RU" sz="1800" dirty="0">
                        <a:effectLst/>
                        <a:latin typeface="Tenor Sans" panose="020B0604020202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enor Sans" panose="020B0604020202020204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89859926369</a:t>
                      </a:r>
                      <a:endParaRPr lang="ru-RU" sz="1800" dirty="0">
                        <a:effectLst/>
                        <a:latin typeface="Tenor Sans" panose="020B0604020202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effectLst/>
                          <a:latin typeface="Tenor Sans" panose="020B0604020202020204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УК</a:t>
                      </a:r>
                      <a:r>
                        <a:rPr lang="ru-RU" sz="1800" baseline="0" dirty="0" smtClean="0">
                          <a:effectLst/>
                          <a:latin typeface="Tenor Sans" panose="020B0604020202020204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№1</a:t>
                      </a:r>
                      <a:endParaRPr lang="ru-RU" sz="1800" dirty="0" smtClean="0">
                        <a:effectLst/>
                        <a:latin typeface="Tenor Sans" panose="020B0604020202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5244295"/>
                  </a:ext>
                </a:extLst>
              </a:tr>
              <a:tr h="4172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enor Sans" panose="020B0604020202020204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11в</a:t>
                      </a:r>
                      <a:endParaRPr lang="ru-RU" sz="1800" dirty="0">
                        <a:effectLst/>
                        <a:latin typeface="Tenor Sans" panose="020B0604020202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solidFill>
                            <a:srgbClr val="000000"/>
                          </a:solidFill>
                          <a:effectLst/>
                          <a:latin typeface="Tenor Sans" panose="020B0604020202020204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Голубовская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enor Sans" panose="020B0604020202020204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Елена Владимировна</a:t>
                      </a:r>
                      <a:endParaRPr lang="ru-RU" sz="1800" dirty="0">
                        <a:effectLst/>
                        <a:latin typeface="Tenor Sans" panose="020B0604020202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enor Sans" panose="020B0604020202020204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89003871734</a:t>
                      </a:r>
                      <a:endParaRPr lang="ru-RU" sz="1800" dirty="0">
                        <a:effectLst/>
                        <a:latin typeface="Tenor Sans" panose="020B0604020202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effectLst/>
                          <a:latin typeface="Tenor Sans" panose="020B0604020202020204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УК</a:t>
                      </a:r>
                      <a:r>
                        <a:rPr lang="ru-RU" sz="1800" baseline="0" dirty="0" smtClean="0">
                          <a:effectLst/>
                          <a:latin typeface="Tenor Sans" panose="020B0604020202020204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№1</a:t>
                      </a:r>
                      <a:endParaRPr lang="ru-RU" sz="1800" dirty="0" smtClean="0">
                        <a:effectLst/>
                        <a:latin typeface="Tenor Sans" panose="020B0604020202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484682"/>
                  </a:ext>
                </a:extLst>
              </a:tr>
              <a:tr h="4172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enor Sans" panose="020B0604020202020204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11э</a:t>
                      </a:r>
                      <a:endParaRPr lang="ru-RU" sz="1800" dirty="0">
                        <a:effectLst/>
                        <a:latin typeface="Tenor Sans" panose="020B0604020202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enor Sans" panose="020B0604020202020204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Кокорина Мария Владиславовна</a:t>
                      </a:r>
                      <a:endParaRPr lang="ru-RU" sz="1800" dirty="0">
                        <a:effectLst/>
                        <a:latin typeface="Tenor Sans" panose="020B0604020202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enor Sans" panose="020B0604020202020204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89660847799</a:t>
                      </a:r>
                      <a:endParaRPr lang="ru-RU" sz="1800" dirty="0">
                        <a:effectLst/>
                        <a:latin typeface="Tenor Sans" panose="020B0604020202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effectLst/>
                          <a:latin typeface="Tenor Sans" panose="020B0604020202020204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УК</a:t>
                      </a:r>
                      <a:r>
                        <a:rPr lang="ru-RU" sz="1800" baseline="0" dirty="0" smtClean="0">
                          <a:effectLst/>
                          <a:latin typeface="Tenor Sans" panose="020B0604020202020204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№1</a:t>
                      </a:r>
                      <a:endParaRPr lang="ru-RU" sz="1800" dirty="0" smtClean="0">
                        <a:effectLst/>
                        <a:latin typeface="Tenor Sans" panose="020B0604020202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477"/>
                  </a:ext>
                </a:extLst>
              </a:tr>
              <a:tr h="41728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000000"/>
                          </a:solidFill>
                          <a:effectLst/>
                          <a:latin typeface="Tenor Sans" panose="020B0604020202020204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11м1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solidFill>
                            <a:srgbClr val="000000"/>
                          </a:solidFill>
                          <a:effectLst/>
                          <a:latin typeface="Tenor Sans" panose="020B0604020202020204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Шабунин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enor Sans" panose="020B0604020202020204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Вадим Витальевич</a:t>
                      </a:r>
                      <a:endParaRPr lang="ru-RU" sz="1800" dirty="0">
                        <a:effectLst/>
                        <a:latin typeface="Tenor Sans" panose="020B0604020202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enor Sans" panose="020B0604020202020204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89153362593</a:t>
                      </a:r>
                      <a:endParaRPr lang="ru-RU" sz="1800" dirty="0">
                        <a:effectLst/>
                        <a:latin typeface="Tenor Sans" panose="020B0604020202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effectLst/>
                          <a:latin typeface="Tenor Sans" panose="020B0604020202020204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УК</a:t>
                      </a:r>
                      <a:r>
                        <a:rPr lang="ru-RU" sz="1800" baseline="0" dirty="0" smtClean="0">
                          <a:effectLst/>
                          <a:latin typeface="Tenor Sans" panose="020B0604020202020204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№1</a:t>
                      </a:r>
                      <a:endParaRPr lang="ru-RU" sz="1800" dirty="0" smtClean="0">
                        <a:effectLst/>
                        <a:latin typeface="Tenor Sans" panose="020B0604020202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2669900"/>
                  </a:ext>
                </a:extLst>
              </a:tr>
              <a:tr h="41728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000000"/>
                          </a:solidFill>
                          <a:effectLst/>
                          <a:latin typeface="Tenor Sans" panose="020B0604020202020204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11м2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enor Sans" panose="020B0604020202020204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Суббота Мария Владимировна</a:t>
                      </a:r>
                      <a:endParaRPr lang="ru-RU" sz="1800" dirty="0">
                        <a:effectLst/>
                        <a:latin typeface="Tenor Sans" panose="020B0604020202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enor Sans" panose="020B0604020202020204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89162792077</a:t>
                      </a:r>
                      <a:endParaRPr lang="ru-RU" sz="1800" dirty="0">
                        <a:effectLst/>
                        <a:latin typeface="Tenor Sans" panose="020B0604020202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effectLst/>
                          <a:latin typeface="Tenor Sans" panose="020B0604020202020204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УК</a:t>
                      </a:r>
                      <a:r>
                        <a:rPr lang="ru-RU" sz="1800" baseline="0" dirty="0" smtClean="0">
                          <a:effectLst/>
                          <a:latin typeface="Tenor Sans" panose="020B0604020202020204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№3</a:t>
                      </a:r>
                      <a:endParaRPr lang="ru-RU" sz="1800" dirty="0" smtClean="0">
                        <a:effectLst/>
                        <a:latin typeface="Tenor Sans" panose="020B0604020202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6450614"/>
                  </a:ext>
                </a:extLst>
              </a:tr>
              <a:tr h="41728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000000"/>
                          </a:solidFill>
                          <a:effectLst/>
                          <a:latin typeface="Tenor Sans" panose="020B0604020202020204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11д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enor Sans" panose="020B0604020202020204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Думан Марина Михайловна</a:t>
                      </a:r>
                      <a:endParaRPr lang="ru-RU" sz="1800">
                        <a:effectLst/>
                        <a:latin typeface="Tenor Sans" panose="020B0604020202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enor Sans" panose="020B0604020202020204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89197224925</a:t>
                      </a:r>
                      <a:endParaRPr lang="ru-RU" sz="1800" dirty="0">
                        <a:effectLst/>
                        <a:latin typeface="Tenor Sans" panose="020B0604020202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effectLst/>
                          <a:latin typeface="Tenor Sans" panose="020B0604020202020204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УК</a:t>
                      </a:r>
                      <a:r>
                        <a:rPr lang="ru-RU" sz="1800" baseline="0" dirty="0" smtClean="0">
                          <a:effectLst/>
                          <a:latin typeface="Tenor Sans" panose="020B0604020202020204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№2</a:t>
                      </a:r>
                      <a:endParaRPr lang="ru-RU" sz="1800" dirty="0" smtClean="0">
                        <a:effectLst/>
                        <a:latin typeface="Tenor Sans" panose="020B0604020202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5863544"/>
                  </a:ext>
                </a:extLst>
              </a:tr>
              <a:tr h="41728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000000"/>
                          </a:solidFill>
                          <a:effectLst/>
                          <a:latin typeface="Tenor Sans" panose="020B0604020202020204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11ж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solidFill>
                            <a:srgbClr val="000000"/>
                          </a:solidFill>
                          <a:effectLst/>
                          <a:latin typeface="Tenor Sans" panose="020B0604020202020204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Шаповалова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enor Sans" panose="020B0604020202020204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Светлана Григорьевна</a:t>
                      </a:r>
                      <a:endParaRPr lang="ru-RU" sz="1800" dirty="0">
                        <a:effectLst/>
                        <a:latin typeface="Tenor Sans" panose="020B0604020202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enor Sans" panose="020B0604020202020204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89104323492</a:t>
                      </a:r>
                      <a:endParaRPr lang="ru-RU" sz="1800" dirty="0">
                        <a:effectLst/>
                        <a:latin typeface="Tenor Sans" panose="020B0604020202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effectLst/>
                          <a:latin typeface="Tenor Sans" panose="020B0604020202020204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УК</a:t>
                      </a:r>
                      <a:r>
                        <a:rPr lang="ru-RU" sz="1800" baseline="0" dirty="0" smtClean="0">
                          <a:effectLst/>
                          <a:latin typeface="Tenor Sans" panose="020B0604020202020204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№3</a:t>
                      </a:r>
                      <a:endParaRPr lang="ru-RU" sz="1800" dirty="0" smtClean="0">
                        <a:effectLst/>
                        <a:latin typeface="Tenor Sans" panose="020B0604020202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7524357"/>
                  </a:ext>
                </a:extLst>
              </a:tr>
              <a:tr h="41728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000000"/>
                          </a:solidFill>
                          <a:effectLst/>
                          <a:latin typeface="Tenor Sans" panose="020B0604020202020204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enor Sans" panose="020B0604020202020204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Зубова Екатерина Дмитриевна</a:t>
                      </a:r>
                      <a:endParaRPr lang="ru-RU" sz="1800">
                        <a:effectLst/>
                        <a:latin typeface="Tenor Sans" panose="020B0604020202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enor Sans" panose="020B0604020202020204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89175225429</a:t>
                      </a:r>
                      <a:endParaRPr lang="ru-RU" sz="1800" dirty="0">
                        <a:effectLst/>
                        <a:latin typeface="Tenor Sans" panose="020B0604020202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effectLst/>
                          <a:latin typeface="Tenor Sans" panose="020B0604020202020204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УК</a:t>
                      </a:r>
                      <a:r>
                        <a:rPr lang="ru-RU" sz="1800" baseline="0" dirty="0" smtClean="0">
                          <a:effectLst/>
                          <a:latin typeface="Tenor Sans" panose="020B0604020202020204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№4</a:t>
                      </a:r>
                      <a:endParaRPr lang="ru-RU" sz="1800" dirty="0" smtClean="0">
                        <a:effectLst/>
                        <a:latin typeface="Tenor Sans" panose="020B0604020202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3174938"/>
                  </a:ext>
                </a:extLst>
              </a:tr>
              <a:tr h="41728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000000"/>
                          </a:solidFill>
                          <a:effectLst/>
                          <a:latin typeface="Tenor Sans" panose="020B0604020202020204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enor Sans" panose="020B0604020202020204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Завьялова Евдокия Вячеславовна</a:t>
                      </a:r>
                      <a:endParaRPr lang="ru-RU" sz="1800">
                        <a:effectLst/>
                        <a:latin typeface="Tenor Sans" panose="020B0604020202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enor Sans" panose="020B0604020202020204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89257215017</a:t>
                      </a:r>
                      <a:endParaRPr lang="ru-RU" sz="1800" dirty="0">
                        <a:effectLst/>
                        <a:latin typeface="Tenor Sans" panose="020B0604020202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effectLst/>
                          <a:latin typeface="Tenor Sans" panose="020B0604020202020204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УК</a:t>
                      </a:r>
                      <a:r>
                        <a:rPr lang="ru-RU" sz="1800" baseline="0" dirty="0" smtClean="0">
                          <a:effectLst/>
                          <a:latin typeface="Tenor Sans" panose="020B0604020202020204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№4</a:t>
                      </a:r>
                      <a:endParaRPr lang="ru-RU" sz="1800" dirty="0" smtClean="0">
                        <a:effectLst/>
                        <a:latin typeface="Tenor Sans" panose="020B0604020202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32990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4437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cto 12">
            <a:extLst>
              <a:ext uri="{FF2B5EF4-FFF2-40B4-BE49-F238E27FC236}">
                <a16:creationId xmlns:a16="http://schemas.microsoft.com/office/drawing/2014/main" id="{248F890C-1C51-4988-AD5B-BBD49965915B}"/>
              </a:ext>
            </a:extLst>
          </p:cNvPr>
          <p:cNvCxnSpPr>
            <a:cxnSpLocks/>
          </p:cNvCxnSpPr>
          <p:nvPr/>
        </p:nvCxnSpPr>
        <p:spPr>
          <a:xfrm>
            <a:off x="246000" y="0"/>
            <a:ext cx="0" cy="2889000"/>
          </a:xfrm>
          <a:prstGeom prst="line">
            <a:avLst/>
          </a:prstGeom>
          <a:ln w="28575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4928966" y="0"/>
            <a:ext cx="7567834" cy="66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srgbClr val="2091FF"/>
                </a:solidFill>
                <a:effectLst/>
                <a:uLnTx/>
                <a:uFillTx/>
                <a:latin typeface="Tenor Sans"/>
                <a:ea typeface="+mn-ea"/>
                <a:cs typeface="+mn-cs"/>
                <a:sym typeface="Tenor Sans"/>
              </a:rPr>
              <a:t>Педагогический состав классов</a:t>
            </a:r>
          </a:p>
        </p:txBody>
      </p:sp>
      <p:sp>
        <p:nvSpPr>
          <p:cNvPr id="5" name="Google Shape;95;p13">
            <a:extLst>
              <a:ext uri="{FF2B5EF4-FFF2-40B4-BE49-F238E27FC236}">
                <a16:creationId xmlns:a16="http://schemas.microsoft.com/office/drawing/2014/main" id="{CAE8C62C-A325-4E8C-B19B-F589B2ACF9BF}"/>
              </a:ext>
            </a:extLst>
          </p:cNvPr>
          <p:cNvSpPr/>
          <p:nvPr/>
        </p:nvSpPr>
        <p:spPr>
          <a:xfrm>
            <a:off x="0" y="6386358"/>
            <a:ext cx="12192000" cy="471642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0C48BB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Google Shape;98;p13">
            <a:extLst>
              <a:ext uri="{FF2B5EF4-FFF2-40B4-BE49-F238E27FC236}">
                <a16:creationId xmlns:a16="http://schemas.microsoft.com/office/drawing/2014/main" id="{4D8B39C1-A29D-4513-A060-022BDBA81EB7}"/>
              </a:ext>
            </a:extLst>
          </p:cNvPr>
          <p:cNvSpPr/>
          <p:nvPr/>
        </p:nvSpPr>
        <p:spPr>
          <a:xfrm>
            <a:off x="8178800" y="6243609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B4E3E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305719A-9CC4-4111-A6F4-ABDB45F706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371" y="20305"/>
            <a:ext cx="1483925" cy="1143836"/>
          </a:xfrm>
          <a:prstGeom prst="rect">
            <a:avLst/>
          </a:prstGeom>
        </p:spPr>
      </p:pic>
      <p:cxnSp>
        <p:nvCxnSpPr>
          <p:cNvPr id="11" name="Conector recto 7">
            <a:extLst>
              <a:ext uri="{FF2B5EF4-FFF2-40B4-BE49-F238E27FC236}">
                <a16:creationId xmlns:a16="http://schemas.microsoft.com/office/drawing/2014/main" id="{D5BBF92D-8E8A-4F07-9CF6-F8283B786437}"/>
              </a:ext>
            </a:extLst>
          </p:cNvPr>
          <p:cNvCxnSpPr>
            <a:cxnSpLocks/>
          </p:cNvCxnSpPr>
          <p:nvPr/>
        </p:nvCxnSpPr>
        <p:spPr>
          <a:xfrm flipH="1">
            <a:off x="11977763" y="3294000"/>
            <a:ext cx="13237" cy="2766352"/>
          </a:xfrm>
          <a:prstGeom prst="line">
            <a:avLst/>
          </a:prstGeom>
          <a:ln w="25400" cap="rnd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Google Shape;99;p13">
            <a:extLst>
              <a:ext uri="{FF2B5EF4-FFF2-40B4-BE49-F238E27FC236}">
                <a16:creationId xmlns:a16="http://schemas.microsoft.com/office/drawing/2014/main" id="{417098D7-82DD-E565-740F-CAC2FB1D4D06}"/>
              </a:ext>
            </a:extLst>
          </p:cNvPr>
          <p:cNvSpPr/>
          <p:nvPr/>
        </p:nvSpPr>
        <p:spPr>
          <a:xfrm>
            <a:off x="2436544" y="1321315"/>
            <a:ext cx="222250" cy="223696"/>
          </a:xfrm>
          <a:custGeom>
            <a:avLst/>
            <a:gdLst/>
            <a:ahLst/>
            <a:cxnLst/>
            <a:rect l="l" t="t" r="r" b="b"/>
            <a:pathLst>
              <a:path w="87802" h="88374" extrusionOk="0">
                <a:moveTo>
                  <a:pt x="0" y="0"/>
                </a:moveTo>
                <a:lnTo>
                  <a:pt x="87802" y="0"/>
                </a:lnTo>
                <a:lnTo>
                  <a:pt x="8780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239EDF"/>
          </a:solidFill>
          <a:ln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DE7F097-F532-D710-E393-A4E4263BE83C}"/>
              </a:ext>
            </a:extLst>
          </p:cNvPr>
          <p:cNvSpPr txBox="1"/>
          <p:nvPr/>
        </p:nvSpPr>
        <p:spPr>
          <a:xfrm>
            <a:off x="347371" y="1820615"/>
            <a:ext cx="423949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tx1"/>
                </a:solidFill>
              </a:rPr>
              <a:t>С 26.08 по 31.08 классные руководители получат скрины с указанием ФИО учителей и количеством часов по предметам.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EF92C4-85C2-9A1C-060F-0780BF9FFBF5}"/>
              </a:ext>
            </a:extLst>
          </p:cNvPr>
          <p:cNvSpPr txBox="1"/>
          <p:nvPr/>
        </p:nvSpPr>
        <p:spPr>
          <a:xfrm>
            <a:off x="742588" y="4209150"/>
            <a:ext cx="355349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</a:rPr>
              <a:t>Внимание!</a:t>
            </a:r>
            <a:r>
              <a:rPr lang="ru-RU" sz="2000" dirty="0"/>
              <a:t> При комплектовании групп дети должны быть в группе под одним номером.</a:t>
            </a:r>
          </a:p>
        </p:txBody>
      </p:sp>
      <p:sp>
        <p:nvSpPr>
          <p:cNvPr id="12" name="Google Shape;99;p13">
            <a:extLst>
              <a:ext uri="{FF2B5EF4-FFF2-40B4-BE49-F238E27FC236}">
                <a16:creationId xmlns:a16="http://schemas.microsoft.com/office/drawing/2014/main" id="{8706F19A-900B-352C-2969-811734882770}"/>
              </a:ext>
            </a:extLst>
          </p:cNvPr>
          <p:cNvSpPr/>
          <p:nvPr/>
        </p:nvSpPr>
        <p:spPr>
          <a:xfrm>
            <a:off x="2444357" y="3806328"/>
            <a:ext cx="222250" cy="223696"/>
          </a:xfrm>
          <a:custGeom>
            <a:avLst/>
            <a:gdLst/>
            <a:ahLst/>
            <a:cxnLst/>
            <a:rect l="l" t="t" r="r" b="b"/>
            <a:pathLst>
              <a:path w="87802" h="88374" extrusionOk="0">
                <a:moveTo>
                  <a:pt x="0" y="0"/>
                </a:moveTo>
                <a:lnTo>
                  <a:pt x="87802" y="0"/>
                </a:lnTo>
                <a:lnTo>
                  <a:pt x="8780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239EDF"/>
          </a:solidFill>
          <a:ln>
            <a:noFill/>
          </a:ln>
        </p:spPr>
        <p:txBody>
          <a:bodyPr/>
          <a:lstStyle/>
          <a:p>
            <a:endParaRPr lang="ru-RU"/>
          </a:p>
        </p:txBody>
      </p:sp>
      <p:pic>
        <p:nvPicPr>
          <p:cNvPr id="13" name="Рисунок 12" descr="Изображение выглядит как текст, снимок экрана, программное обеспечение, число&#10;&#10;Автоматически созданное описание">
            <a:extLst>
              <a:ext uri="{FF2B5EF4-FFF2-40B4-BE49-F238E27FC236}">
                <a16:creationId xmlns:a16="http://schemas.microsoft.com/office/drawing/2014/main" id="{3559F08E-3A70-D8D2-42C9-005E90FBF4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816" y="890691"/>
            <a:ext cx="7292382" cy="5169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435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ector recto 7">
            <a:extLst>
              <a:ext uri="{FF2B5EF4-FFF2-40B4-BE49-F238E27FC236}">
                <a16:creationId xmlns:a16="http://schemas.microsoft.com/office/drawing/2014/main" id="{D5BBF92D-8E8A-4F07-9CF6-F8283B786437}"/>
              </a:ext>
            </a:extLst>
          </p:cNvPr>
          <p:cNvCxnSpPr>
            <a:cxnSpLocks/>
          </p:cNvCxnSpPr>
          <p:nvPr/>
        </p:nvCxnSpPr>
        <p:spPr>
          <a:xfrm flipH="1">
            <a:off x="11977763" y="3550414"/>
            <a:ext cx="13237" cy="2766352"/>
          </a:xfrm>
          <a:prstGeom prst="line">
            <a:avLst/>
          </a:prstGeom>
          <a:ln w="25400" cap="rnd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Conector recto 12">
            <a:extLst>
              <a:ext uri="{FF2B5EF4-FFF2-40B4-BE49-F238E27FC236}">
                <a16:creationId xmlns:a16="http://schemas.microsoft.com/office/drawing/2014/main" id="{248F890C-1C51-4988-AD5B-BBD49965915B}"/>
              </a:ext>
            </a:extLst>
          </p:cNvPr>
          <p:cNvCxnSpPr>
            <a:cxnSpLocks/>
          </p:cNvCxnSpPr>
          <p:nvPr/>
        </p:nvCxnSpPr>
        <p:spPr>
          <a:xfrm>
            <a:off x="246000" y="0"/>
            <a:ext cx="0" cy="2889000"/>
          </a:xfrm>
          <a:prstGeom prst="line">
            <a:avLst/>
          </a:prstGeom>
          <a:ln w="28575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413796" y="0"/>
            <a:ext cx="652160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2091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Tenor Sans"/>
              </a:rPr>
              <a:t>Повестка</a:t>
            </a:r>
            <a:endParaRPr kumimoji="0" sz="1000" b="1" i="0" u="none" strike="noStrike" kern="1200" cap="none" spc="0" normalizeH="0" baseline="0" noProof="0" dirty="0">
              <a:ln>
                <a:noFill/>
              </a:ln>
              <a:solidFill>
                <a:srgbClr val="2091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" name="Google Shape;95;p13">
            <a:extLst>
              <a:ext uri="{FF2B5EF4-FFF2-40B4-BE49-F238E27FC236}">
                <a16:creationId xmlns:a16="http://schemas.microsoft.com/office/drawing/2014/main" id="{CAE8C62C-A325-4E8C-B19B-F589B2ACF9BF}"/>
              </a:ext>
            </a:extLst>
          </p:cNvPr>
          <p:cNvSpPr/>
          <p:nvPr/>
        </p:nvSpPr>
        <p:spPr>
          <a:xfrm>
            <a:off x="0" y="6526858"/>
            <a:ext cx="12192000" cy="331142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2091F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Google Shape;98;p13">
            <a:extLst>
              <a:ext uri="{FF2B5EF4-FFF2-40B4-BE49-F238E27FC236}">
                <a16:creationId xmlns:a16="http://schemas.microsoft.com/office/drawing/2014/main" id="{4D8B39C1-A29D-4513-A060-022BDBA81EB7}"/>
              </a:ext>
            </a:extLst>
          </p:cNvPr>
          <p:cNvSpPr/>
          <p:nvPr/>
        </p:nvSpPr>
        <p:spPr>
          <a:xfrm>
            <a:off x="8187592" y="6299182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F1DABCE1-8D7F-4BF3-991A-7E10798AB26B}"/>
              </a:ext>
            </a:extLst>
          </p:cNvPr>
          <p:cNvSpPr txBox="1">
            <a:spLocks/>
          </p:cNvSpPr>
          <p:nvPr/>
        </p:nvSpPr>
        <p:spPr>
          <a:xfrm>
            <a:off x="593286" y="777215"/>
            <a:ext cx="10190113" cy="569517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Формы получения образования.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Календарный учебный график на 2024-2025 уч. год (начало, продолжительность, окончание учебного года; расписание звонков; расписание каникул).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занятий 02.09.2024, 03.09.2024, 06.09.2024.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Классное руководство. Педагогический состав классов.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Учебный план. План внеурочной занятости.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Расписание учебных занятий и внеурочной деятельности.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AutoNum type="arabicPeriod"/>
            </a:pP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Государственная итоговая аттестация. Диагностики (независимая экспертиза).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Учебники и учебные принадлежности.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Дополнительное образование. 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Внешний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вид.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Стоимость питания. Льготное питание.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Контакты и взаимодействие. Где посмотреть информацию?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Ответы на вопросы.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305719A-9CC4-4111-A6F4-ABDB45F706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6000" y="170164"/>
            <a:ext cx="1483925" cy="1143836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8FFF7BD4-415E-4AA5-BE52-87CFC47B0DAD}"/>
              </a:ext>
            </a:extLst>
          </p:cNvPr>
          <p:cNvSpPr/>
          <p:nvPr/>
        </p:nvSpPr>
        <p:spPr>
          <a:xfrm>
            <a:off x="11765734" y="6472392"/>
            <a:ext cx="34657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entury Gothic"/>
              </a:rPr>
              <a:t>1</a:t>
            </a: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866D9DA-8565-6C72-9390-4A6C49F902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8056" y="3777470"/>
            <a:ext cx="1794040" cy="2348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804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BFBB14E7-5535-4104-A465-774F499E80B4}"/>
              </a:ext>
            </a:extLst>
          </p:cNvPr>
          <p:cNvSpPr/>
          <p:nvPr/>
        </p:nvSpPr>
        <p:spPr>
          <a:xfrm>
            <a:off x="0" y="244564"/>
            <a:ext cx="12192000" cy="931765"/>
          </a:xfrm>
          <a:prstGeom prst="rect">
            <a:avLst/>
          </a:prstGeom>
          <a:gradFill>
            <a:gsLst>
              <a:gs pos="0">
                <a:srgbClr val="180A6C"/>
              </a:gs>
              <a:gs pos="100000">
                <a:srgbClr val="2091FF"/>
              </a:gs>
            </a:gsLst>
            <a:lin ang="3000000" scaled="0"/>
          </a:gradFill>
          <a:ln>
            <a:solidFill>
              <a:srgbClr val="2091F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2640029" y="451913"/>
            <a:ext cx="9117080" cy="517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Tenor Sans"/>
              </a:rPr>
              <a:t>Федеральные образовательные программы</a:t>
            </a:r>
          </a:p>
        </p:txBody>
      </p:sp>
      <p:sp>
        <p:nvSpPr>
          <p:cNvPr id="5" name="Google Shape;95;p13">
            <a:extLst>
              <a:ext uri="{FF2B5EF4-FFF2-40B4-BE49-F238E27FC236}">
                <a16:creationId xmlns:a16="http://schemas.microsoft.com/office/drawing/2014/main" id="{CAE8C62C-A325-4E8C-B19B-F589B2ACF9BF}"/>
              </a:ext>
            </a:extLst>
          </p:cNvPr>
          <p:cNvSpPr/>
          <p:nvPr/>
        </p:nvSpPr>
        <p:spPr>
          <a:xfrm>
            <a:off x="0" y="6172200"/>
            <a:ext cx="12192000" cy="685800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2091F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Google Shape;98;p13">
            <a:extLst>
              <a:ext uri="{FF2B5EF4-FFF2-40B4-BE49-F238E27FC236}">
                <a16:creationId xmlns:a16="http://schemas.microsoft.com/office/drawing/2014/main" id="{4D8B39C1-A29D-4513-A060-022BDBA81EB7}"/>
              </a:ext>
            </a:extLst>
          </p:cNvPr>
          <p:cNvSpPr/>
          <p:nvPr/>
        </p:nvSpPr>
        <p:spPr>
          <a:xfrm>
            <a:off x="8264985" y="6060352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B4E3E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EA09460-326A-4F9F-9650-E339079D20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053" y="34427"/>
            <a:ext cx="2119923" cy="123662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30296" y="3773873"/>
            <a:ext cx="40132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 charset="-52"/>
                <a:ea typeface="+mn-ea"/>
                <a:cs typeface="Assistant" panose="020B0604020202020204" charset="-79"/>
              </a:rPr>
              <a:t>1. 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 charset="-52"/>
                <a:ea typeface="+mn-ea"/>
                <a:cs typeface="Assistant" panose="020B0604020202020204" charset="-79"/>
              </a:rPr>
              <a:t>Создание единого образовательного пространства во всей стране.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 charset="-52"/>
                <a:ea typeface="+mn-ea"/>
                <a:cs typeface="Assistant" panose="020B0604020202020204" charset="-79"/>
              </a:rPr>
              <a:t>2. 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 charset="-52"/>
                <a:ea typeface="+mn-ea"/>
                <a:cs typeface="Assistant" panose="020B0604020202020204" charset="-79"/>
              </a:rPr>
              <a:t>Формирование единого содержания образования.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 charset="-52"/>
                <a:ea typeface="+mn-ea"/>
                <a:cs typeface="Assistant" panose="020B0604020202020204" charset="-79"/>
              </a:rPr>
              <a:t>3. 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 charset="-52"/>
                <a:ea typeface="+mn-ea"/>
                <a:cs typeface="Assistant" panose="020B0604020202020204" charset="-79"/>
              </a:rPr>
              <a:t>Устранение барьеров для учеников при переходе из школы в школу.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3629" y="1599573"/>
            <a:ext cx="38858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 charset="-52"/>
                <a:ea typeface="+mn-ea"/>
                <a:cs typeface="Assistant" panose="020B0604020202020204" charset="-79"/>
              </a:rPr>
              <a:t>Федеральный учебный план</a:t>
            </a:r>
          </a:p>
        </p:txBody>
      </p:sp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89" y="1563291"/>
            <a:ext cx="405614" cy="405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741609" y="2290453"/>
            <a:ext cx="31291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 charset="-52"/>
                <a:ea typeface="+mn-ea"/>
                <a:cs typeface="Assistant" panose="020B0604020202020204" charset="-79"/>
              </a:rPr>
              <a:t>Федеральный план ВД</a:t>
            </a:r>
          </a:p>
        </p:txBody>
      </p:sp>
      <p:pic>
        <p:nvPicPr>
          <p:cNvPr id="14" name="Picture 2" descr="Picture background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469" y="2254171"/>
            <a:ext cx="405614" cy="405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662913" y="2913550"/>
            <a:ext cx="25458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 charset="-52"/>
                <a:ea typeface="+mn-ea"/>
                <a:cs typeface="Assistant" panose="020B0604020202020204" charset="-79"/>
              </a:rPr>
              <a:t>Федеральный КУГ</a:t>
            </a:r>
          </a:p>
        </p:txBody>
      </p:sp>
      <p:pic>
        <p:nvPicPr>
          <p:cNvPr id="16" name="Picture 2" descr="Picture background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6773" y="2813371"/>
            <a:ext cx="405614" cy="469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4961325" y="3641802"/>
            <a:ext cx="49482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 charset="-52"/>
                <a:ea typeface="+mn-ea"/>
                <a:cs typeface="Assistant" panose="020B0604020202020204" charset="-79"/>
              </a:rPr>
              <a:t>Федеральная программа воспитания</a:t>
            </a:r>
          </a:p>
        </p:txBody>
      </p:sp>
      <p:pic>
        <p:nvPicPr>
          <p:cNvPr id="20" name="Picture 2" descr="Picture background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185" y="3605520"/>
            <a:ext cx="405614" cy="405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5690284" y="4594903"/>
            <a:ext cx="65017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 charset="-52"/>
                <a:ea typeface="+mn-ea"/>
                <a:cs typeface="Assistant" panose="020B0604020202020204" charset="-79"/>
              </a:rPr>
              <a:t>Федеральные программы по всем предметам УП</a:t>
            </a:r>
          </a:p>
        </p:txBody>
      </p:sp>
      <p:pic>
        <p:nvPicPr>
          <p:cNvPr id="22" name="Picture 2" descr="Picture background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144" y="4558621"/>
            <a:ext cx="405614" cy="405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90307" y="1358920"/>
            <a:ext cx="5468318" cy="1554629"/>
          </a:xfrm>
          <a:prstGeom prst="rect">
            <a:avLst/>
          </a:prstGeom>
        </p:spPr>
      </p:pic>
      <p:sp>
        <p:nvSpPr>
          <p:cNvPr id="23" name="Google Shape;93;p13">
            <a:extLst>
              <a:ext uri="{FF2B5EF4-FFF2-40B4-BE49-F238E27FC236}">
                <a16:creationId xmlns:a16="http://schemas.microsoft.com/office/drawing/2014/main" id="{9337968A-39D7-4BC8-B61D-2F4E99820CD1}"/>
              </a:ext>
            </a:extLst>
          </p:cNvPr>
          <p:cNvSpPr txBox="1"/>
          <p:nvPr/>
        </p:nvSpPr>
        <p:spPr>
          <a:xfrm>
            <a:off x="9244818" y="5373307"/>
            <a:ext cx="2512291" cy="443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091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Tenor Sans"/>
              </a:rPr>
              <a:t>План ВД</a:t>
            </a:r>
            <a:endParaRPr kumimoji="0" sz="600" b="1" i="0" u="none" strike="noStrike" kern="1200" cap="none" spc="0" normalizeH="0" baseline="0" noProof="0" dirty="0">
              <a:ln>
                <a:noFill/>
              </a:ln>
              <a:solidFill>
                <a:srgbClr val="2091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4" name="Google Shape;93;p13">
            <a:extLst>
              <a:ext uri="{FF2B5EF4-FFF2-40B4-BE49-F238E27FC236}">
                <a16:creationId xmlns:a16="http://schemas.microsoft.com/office/drawing/2014/main" id="{9337968A-39D7-4BC8-B61D-2F4E99820CD1}"/>
              </a:ext>
            </a:extLst>
          </p:cNvPr>
          <p:cNvSpPr txBox="1"/>
          <p:nvPr/>
        </p:nvSpPr>
        <p:spPr>
          <a:xfrm>
            <a:off x="6732527" y="5152369"/>
            <a:ext cx="2512291" cy="886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2091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Tenor Sans"/>
              </a:rPr>
              <a:t>Учебный 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2091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Tenor Sans"/>
              </a:rPr>
              <a:t>план</a:t>
            </a:r>
            <a:endParaRPr kumimoji="0" sz="600" b="1" i="0" u="none" strike="noStrike" kern="1200" cap="none" spc="0" normalizeH="0" baseline="0" noProof="0" dirty="0">
              <a:ln>
                <a:noFill/>
              </a:ln>
              <a:solidFill>
                <a:srgbClr val="2091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4468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ector recto 7">
            <a:extLst>
              <a:ext uri="{FF2B5EF4-FFF2-40B4-BE49-F238E27FC236}">
                <a16:creationId xmlns:a16="http://schemas.microsoft.com/office/drawing/2014/main" id="{D5BBF92D-8E8A-4F07-9CF6-F8283B786437}"/>
              </a:ext>
            </a:extLst>
          </p:cNvPr>
          <p:cNvCxnSpPr>
            <a:cxnSpLocks/>
          </p:cNvCxnSpPr>
          <p:nvPr/>
        </p:nvCxnSpPr>
        <p:spPr>
          <a:xfrm flipH="1">
            <a:off x="11977763" y="3550414"/>
            <a:ext cx="13237" cy="2766352"/>
          </a:xfrm>
          <a:prstGeom prst="line">
            <a:avLst/>
          </a:prstGeom>
          <a:ln w="25400" cap="rnd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Conector recto 12">
            <a:extLst>
              <a:ext uri="{FF2B5EF4-FFF2-40B4-BE49-F238E27FC236}">
                <a16:creationId xmlns:a16="http://schemas.microsoft.com/office/drawing/2014/main" id="{248F890C-1C51-4988-AD5B-BBD49965915B}"/>
              </a:ext>
            </a:extLst>
          </p:cNvPr>
          <p:cNvCxnSpPr>
            <a:cxnSpLocks/>
          </p:cNvCxnSpPr>
          <p:nvPr/>
        </p:nvCxnSpPr>
        <p:spPr>
          <a:xfrm>
            <a:off x="246000" y="0"/>
            <a:ext cx="0" cy="2889000"/>
          </a:xfrm>
          <a:prstGeom prst="line">
            <a:avLst/>
          </a:prstGeom>
          <a:ln w="28575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413796" y="0"/>
            <a:ext cx="652160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2091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Tenor Sans"/>
              </a:rPr>
              <a:t>Повестка</a:t>
            </a:r>
            <a:endParaRPr kumimoji="0" sz="1000" b="1" i="0" u="none" strike="noStrike" kern="1200" cap="none" spc="0" normalizeH="0" baseline="0" noProof="0" dirty="0">
              <a:ln>
                <a:noFill/>
              </a:ln>
              <a:solidFill>
                <a:srgbClr val="2091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" name="Google Shape;95;p13">
            <a:extLst>
              <a:ext uri="{FF2B5EF4-FFF2-40B4-BE49-F238E27FC236}">
                <a16:creationId xmlns:a16="http://schemas.microsoft.com/office/drawing/2014/main" id="{CAE8C62C-A325-4E8C-B19B-F589B2ACF9BF}"/>
              </a:ext>
            </a:extLst>
          </p:cNvPr>
          <p:cNvSpPr/>
          <p:nvPr/>
        </p:nvSpPr>
        <p:spPr>
          <a:xfrm>
            <a:off x="0" y="6526858"/>
            <a:ext cx="12192000" cy="331142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2091F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Google Shape;98;p13">
            <a:extLst>
              <a:ext uri="{FF2B5EF4-FFF2-40B4-BE49-F238E27FC236}">
                <a16:creationId xmlns:a16="http://schemas.microsoft.com/office/drawing/2014/main" id="{4D8B39C1-A29D-4513-A060-022BDBA81EB7}"/>
              </a:ext>
            </a:extLst>
          </p:cNvPr>
          <p:cNvSpPr/>
          <p:nvPr/>
        </p:nvSpPr>
        <p:spPr>
          <a:xfrm>
            <a:off x="8187592" y="6299182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F1DABCE1-8D7F-4BF3-991A-7E10798AB26B}"/>
              </a:ext>
            </a:extLst>
          </p:cNvPr>
          <p:cNvSpPr txBox="1">
            <a:spLocks/>
          </p:cNvSpPr>
          <p:nvPr/>
        </p:nvSpPr>
        <p:spPr>
          <a:xfrm>
            <a:off x="593286" y="777215"/>
            <a:ext cx="10190113" cy="569517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Формы получения образования.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Календарный учебный график на 2024-2025 уч. год (начало, продолжительность, окончание учебного года; расписание звонков; расписание каникул).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занятий 02.09.2024, 03.09.2024, 06.09.2024.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Классное руководство. Педагогический состав классов.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Учебный план. План внеурочной занятости.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Расписание учебных занятий и внеурочной деятельности.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AutoNum type="arabicPeriod"/>
            </a:pP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Государственная итоговая аттестация. Диагностики (независимая экспертиза).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Учебники и учебные принадлежности.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Дополнительное образование. 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Внешний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вид.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Стоимость питания. Льготное питание.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Контакты и взаимодействие. Где посмотреть информацию?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Ответы на вопросы.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305719A-9CC4-4111-A6F4-ABDB45F706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6000" y="170164"/>
            <a:ext cx="1483925" cy="1143836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8FFF7BD4-415E-4AA5-BE52-87CFC47B0DAD}"/>
              </a:ext>
            </a:extLst>
          </p:cNvPr>
          <p:cNvSpPr/>
          <p:nvPr/>
        </p:nvSpPr>
        <p:spPr>
          <a:xfrm>
            <a:off x="11765734" y="6472392"/>
            <a:ext cx="34657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entury Gothic"/>
              </a:rPr>
              <a:t>1</a:t>
            </a: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866D9DA-8565-6C72-9390-4A6C49F902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8056" y="3777470"/>
            <a:ext cx="1794040" cy="2348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44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BFBB14E7-5535-4104-A465-774F499E80B4}"/>
              </a:ext>
            </a:extLst>
          </p:cNvPr>
          <p:cNvSpPr/>
          <p:nvPr/>
        </p:nvSpPr>
        <p:spPr>
          <a:xfrm>
            <a:off x="0" y="244564"/>
            <a:ext cx="12192000" cy="931765"/>
          </a:xfrm>
          <a:prstGeom prst="rect">
            <a:avLst/>
          </a:prstGeom>
          <a:gradFill>
            <a:gsLst>
              <a:gs pos="0">
                <a:srgbClr val="180A6C"/>
              </a:gs>
              <a:gs pos="100000">
                <a:srgbClr val="2091FF"/>
              </a:gs>
            </a:gsLst>
            <a:lin ang="3000000" scaled="0"/>
          </a:gradFill>
          <a:ln>
            <a:solidFill>
              <a:srgbClr val="2091F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3172825" y="340539"/>
            <a:ext cx="8372629" cy="66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3600" b="1" dirty="0">
                <a:solidFill>
                  <a:schemeClr val="bg1"/>
                </a:solidFill>
                <a:latin typeface="Century Gothic" panose="020B0502020202020204" pitchFamily="34" charset="0"/>
                <a:sym typeface="Tenor Sans"/>
              </a:rPr>
              <a:t>Расписание учебных занятий</a:t>
            </a:r>
            <a:endParaRPr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Google Shape;95;p13">
            <a:extLst>
              <a:ext uri="{FF2B5EF4-FFF2-40B4-BE49-F238E27FC236}">
                <a16:creationId xmlns:a16="http://schemas.microsoft.com/office/drawing/2014/main" id="{CAE8C62C-A325-4E8C-B19B-F589B2ACF9BF}"/>
              </a:ext>
            </a:extLst>
          </p:cNvPr>
          <p:cNvSpPr/>
          <p:nvPr/>
        </p:nvSpPr>
        <p:spPr>
          <a:xfrm>
            <a:off x="0" y="6172200"/>
            <a:ext cx="12192000" cy="685800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2091FF"/>
          </a:solidFill>
          <a:ln>
            <a:noFill/>
          </a:ln>
        </p:spPr>
        <p:txBody>
          <a:bodyPr/>
          <a:lstStyle/>
          <a:p>
            <a:endParaRPr lang="ru-RU" dirty="0"/>
          </a:p>
        </p:txBody>
      </p:sp>
      <p:sp>
        <p:nvSpPr>
          <p:cNvPr id="6" name="Google Shape;98;p13">
            <a:extLst>
              <a:ext uri="{FF2B5EF4-FFF2-40B4-BE49-F238E27FC236}">
                <a16:creationId xmlns:a16="http://schemas.microsoft.com/office/drawing/2014/main" id="{4D8B39C1-A29D-4513-A060-022BDBA81EB7}"/>
              </a:ext>
            </a:extLst>
          </p:cNvPr>
          <p:cNvSpPr/>
          <p:nvPr/>
        </p:nvSpPr>
        <p:spPr>
          <a:xfrm>
            <a:off x="8264985" y="6060352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B4E3EF"/>
          </a:solidFill>
          <a:ln>
            <a:noFill/>
          </a:ln>
        </p:spPr>
        <p:txBody>
          <a:bodyPr/>
          <a:lstStyle/>
          <a:p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EA09460-326A-4F9F-9650-E339079D20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053" y="34427"/>
            <a:ext cx="2119923" cy="1236622"/>
          </a:xfrm>
          <a:prstGeom prst="rect">
            <a:avLst/>
          </a:prstGeom>
        </p:spPr>
      </p:pic>
      <p:sp>
        <p:nvSpPr>
          <p:cNvPr id="2" name="Объект 2">
            <a:extLst>
              <a:ext uri="{FF2B5EF4-FFF2-40B4-BE49-F238E27FC236}">
                <a16:creationId xmlns:a16="http://schemas.microsoft.com/office/drawing/2014/main" id="{B8BBF917-A1A3-1577-68D8-0F520FC06062}"/>
              </a:ext>
            </a:extLst>
          </p:cNvPr>
          <p:cNvSpPr txBox="1">
            <a:spLocks/>
          </p:cNvSpPr>
          <p:nvPr/>
        </p:nvSpPr>
        <p:spPr>
          <a:xfrm>
            <a:off x="561000" y="1373359"/>
            <a:ext cx="11295000" cy="4815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dirty="0">
                <a:solidFill>
                  <a:schemeClr val="tx1"/>
                </a:solidFill>
              </a:rPr>
              <a:t>Начало занятий – </a:t>
            </a:r>
            <a:r>
              <a:rPr lang="ru-RU" b="1" dirty="0">
                <a:solidFill>
                  <a:schemeClr val="tx1"/>
                </a:solidFill>
              </a:rPr>
              <a:t>с 8.30</a:t>
            </a:r>
          </a:p>
          <a:p>
            <a:pPr algn="just"/>
            <a:r>
              <a:rPr lang="ru-RU" b="1" dirty="0"/>
              <a:t>1 урок понедельника </a:t>
            </a:r>
            <a:r>
              <a:rPr lang="ru-RU" dirty="0"/>
              <a:t>– «Разговоры о важном» - классный час. Уроки сдвигаются (!)</a:t>
            </a:r>
          </a:p>
          <a:p>
            <a:pPr algn="just"/>
            <a:r>
              <a:rPr lang="ru-RU" b="1" dirty="0">
                <a:solidFill>
                  <a:schemeClr val="tx1"/>
                </a:solidFill>
              </a:rPr>
              <a:t>Со 02.09 по 06.09 – тестовое расписание</a:t>
            </a:r>
          </a:p>
          <a:p>
            <a:pPr algn="just"/>
            <a:r>
              <a:rPr lang="ru-RU" b="1" dirty="0"/>
              <a:t>1 классы – </a:t>
            </a:r>
            <a:r>
              <a:rPr lang="ru-RU" dirty="0"/>
              <a:t>сентябрь-октябрь; ноябрь-май (1у – переход во 2у с 1.01.2025)</a:t>
            </a:r>
          </a:p>
          <a:p>
            <a:pPr algn="just"/>
            <a:r>
              <a:rPr lang="ru-RU" b="1" dirty="0">
                <a:solidFill>
                  <a:schemeClr val="tx1"/>
                </a:solidFill>
              </a:rPr>
              <a:t>С 09.09 </a:t>
            </a:r>
            <a:r>
              <a:rPr lang="ru-RU" dirty="0">
                <a:solidFill>
                  <a:schemeClr val="tx1"/>
                </a:solidFill>
              </a:rPr>
              <a:t>– постоянное расписание  уроков и внеурочной деятельности на 1 полугодие.</a:t>
            </a:r>
          </a:p>
          <a:p>
            <a:pPr algn="just"/>
            <a:r>
              <a:rPr lang="ru-RU" b="1" dirty="0"/>
              <a:t>Со второго полугодия </a:t>
            </a:r>
            <a:r>
              <a:rPr lang="ru-RU" dirty="0"/>
              <a:t>– изменения в связи с индивидуальными учебными планами в 11 классах (подготовка к ЕГЭ).</a:t>
            </a:r>
          </a:p>
          <a:p>
            <a:pPr algn="just"/>
            <a:r>
              <a:rPr lang="ru-RU" b="1" dirty="0">
                <a:solidFill>
                  <a:schemeClr val="tx1"/>
                </a:solidFill>
              </a:rPr>
              <a:t>График знакомства с расписанием:</a:t>
            </a:r>
          </a:p>
          <a:p>
            <a:pPr algn="just"/>
            <a:r>
              <a:rPr lang="ru-RU" sz="2400" i="1" dirty="0"/>
              <a:t>28.08 – вся начальная школа </a:t>
            </a:r>
          </a:p>
          <a:p>
            <a:pPr algn="just"/>
            <a:r>
              <a:rPr lang="ru-RU" sz="2400" i="1" dirty="0"/>
              <a:t>29.08 – УК №2 (5 – 11 классы)</a:t>
            </a:r>
          </a:p>
          <a:p>
            <a:pPr algn="just"/>
            <a:r>
              <a:rPr lang="ru-RU" sz="2400" i="1" dirty="0"/>
              <a:t>30.08 – УК №1 (5 – 11 классы)</a:t>
            </a:r>
          </a:p>
          <a:p>
            <a:pPr algn="just"/>
            <a:r>
              <a:rPr lang="ru-RU" sz="2400" i="1" dirty="0"/>
              <a:t>31.08 – УК №3; УК №4 (5 – 11 классы)</a:t>
            </a:r>
          </a:p>
          <a:p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866971-A4ED-6406-197E-E7BF2C2895B6}"/>
              </a:ext>
            </a:extLst>
          </p:cNvPr>
          <p:cNvSpPr txBox="1"/>
          <p:nvPr/>
        </p:nvSpPr>
        <p:spPr>
          <a:xfrm>
            <a:off x="8264985" y="4294909"/>
            <a:ext cx="30383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/>
              <a:t>7-11 классы УК №1</a:t>
            </a:r>
          </a:p>
          <a:p>
            <a:pPr algn="ctr"/>
            <a:r>
              <a:rPr lang="ru-RU" b="1" dirty="0"/>
              <a:t>один день в неделю </a:t>
            </a:r>
          </a:p>
          <a:p>
            <a:pPr algn="ctr"/>
            <a:r>
              <a:rPr lang="ru-RU" b="1" dirty="0" smtClean="0"/>
              <a:t>учатся </a:t>
            </a:r>
            <a:r>
              <a:rPr lang="ru-RU" b="1" dirty="0"/>
              <a:t>на Бахрушина, 24</a:t>
            </a:r>
          </a:p>
        </p:txBody>
      </p:sp>
    </p:spTree>
    <p:extLst>
      <p:ext uri="{BB962C8B-B14F-4D97-AF65-F5344CB8AC3E}">
        <p14:creationId xmlns:p14="http://schemas.microsoft.com/office/powerpoint/2010/main" val="4143047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ector recto 7">
            <a:extLst>
              <a:ext uri="{FF2B5EF4-FFF2-40B4-BE49-F238E27FC236}">
                <a16:creationId xmlns:a16="http://schemas.microsoft.com/office/drawing/2014/main" id="{D5BBF92D-8E8A-4F07-9CF6-F8283B786437}"/>
              </a:ext>
            </a:extLst>
          </p:cNvPr>
          <p:cNvCxnSpPr>
            <a:cxnSpLocks/>
          </p:cNvCxnSpPr>
          <p:nvPr/>
        </p:nvCxnSpPr>
        <p:spPr>
          <a:xfrm flipH="1">
            <a:off x="11977763" y="3550414"/>
            <a:ext cx="13237" cy="2766352"/>
          </a:xfrm>
          <a:prstGeom prst="line">
            <a:avLst/>
          </a:prstGeom>
          <a:ln w="25400" cap="rnd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Conector recto 12">
            <a:extLst>
              <a:ext uri="{FF2B5EF4-FFF2-40B4-BE49-F238E27FC236}">
                <a16:creationId xmlns:a16="http://schemas.microsoft.com/office/drawing/2014/main" id="{248F890C-1C51-4988-AD5B-BBD49965915B}"/>
              </a:ext>
            </a:extLst>
          </p:cNvPr>
          <p:cNvCxnSpPr>
            <a:cxnSpLocks/>
          </p:cNvCxnSpPr>
          <p:nvPr/>
        </p:nvCxnSpPr>
        <p:spPr>
          <a:xfrm>
            <a:off x="246000" y="0"/>
            <a:ext cx="0" cy="2889000"/>
          </a:xfrm>
          <a:prstGeom prst="line">
            <a:avLst/>
          </a:prstGeom>
          <a:ln w="28575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413796" y="0"/>
            <a:ext cx="652160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4000" b="1" dirty="0">
                <a:solidFill>
                  <a:srgbClr val="2091FF"/>
                </a:solidFill>
                <a:latin typeface="Century Gothic" panose="020B0502020202020204" pitchFamily="34" charset="0"/>
                <a:sym typeface="Tenor Sans"/>
              </a:rPr>
              <a:t>Повестка</a:t>
            </a:r>
            <a:endParaRPr sz="1000" b="1" dirty="0">
              <a:solidFill>
                <a:srgbClr val="2091FF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Google Shape;95;p13">
            <a:extLst>
              <a:ext uri="{FF2B5EF4-FFF2-40B4-BE49-F238E27FC236}">
                <a16:creationId xmlns:a16="http://schemas.microsoft.com/office/drawing/2014/main" id="{CAE8C62C-A325-4E8C-B19B-F589B2ACF9BF}"/>
              </a:ext>
            </a:extLst>
          </p:cNvPr>
          <p:cNvSpPr/>
          <p:nvPr/>
        </p:nvSpPr>
        <p:spPr>
          <a:xfrm>
            <a:off x="0" y="6526858"/>
            <a:ext cx="12192000" cy="331142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2091FF"/>
          </a:solidFill>
          <a:ln>
            <a:noFill/>
          </a:ln>
        </p:spPr>
        <p:txBody>
          <a:bodyPr/>
          <a:lstStyle/>
          <a:p>
            <a:endParaRPr lang="ru-RU" dirty="0"/>
          </a:p>
        </p:txBody>
      </p:sp>
      <p:sp>
        <p:nvSpPr>
          <p:cNvPr id="6" name="Google Shape;98;p13">
            <a:extLst>
              <a:ext uri="{FF2B5EF4-FFF2-40B4-BE49-F238E27FC236}">
                <a16:creationId xmlns:a16="http://schemas.microsoft.com/office/drawing/2014/main" id="{4D8B39C1-A29D-4513-A060-022BDBA81EB7}"/>
              </a:ext>
            </a:extLst>
          </p:cNvPr>
          <p:cNvSpPr/>
          <p:nvPr/>
        </p:nvSpPr>
        <p:spPr>
          <a:xfrm>
            <a:off x="8187592" y="6299182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/>
          <a:lstStyle/>
          <a:p>
            <a:endParaRPr lang="ru-RU" dirty="0"/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F1DABCE1-8D7F-4BF3-991A-7E10798AB26B}"/>
              </a:ext>
            </a:extLst>
          </p:cNvPr>
          <p:cNvSpPr txBox="1">
            <a:spLocks/>
          </p:cNvSpPr>
          <p:nvPr/>
        </p:nvSpPr>
        <p:spPr>
          <a:xfrm>
            <a:off x="593286" y="777215"/>
            <a:ext cx="10190113" cy="569517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AutoNum type="arabicPeriod"/>
            </a:pPr>
            <a:r>
              <a:rPr lang="ru-RU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Формы получения образования.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AutoNum type="arabicPeriod"/>
            </a:pP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Календарный учебный график на 2024-2025 уч. год (начало, продолжительность, окончание учебного года; расписание звонков; расписание каникул).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AutoNum type="arabicPeriod"/>
            </a:pP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занятий 02.09.2024, 03.09.2024, 06.09.2024.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AutoNum type="arabicPeriod"/>
            </a:pP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Классное руководство. Педагогический состав классов.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AutoNum type="arabicPeriod"/>
            </a:pP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Учебный план. План внеурочной занятости. 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AutoNum type="arabicPeriod"/>
            </a:pP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Расписание учебных занятий и внеурочной деятельности.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AutoNum type="arabicPeriod"/>
            </a:pP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Государственная итоговая аттестация. Диагностики (независимая экспертиза). 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AutoNum type="arabicPeriod"/>
            </a:pP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Учебники и учебные принадлежности.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AutoNum type="arabicPeriod"/>
            </a:pP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Дополнительное образование. </a:t>
            </a:r>
            <a:endParaRPr lang="ru-RU" sz="20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AutoNum type="arabicPeriod"/>
            </a:pPr>
            <a:r>
              <a:rPr lang="ru-RU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Внешний 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вид.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AutoNum type="arabicPeriod"/>
            </a:pP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Стоимость питания. Льготное питание.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AutoNum type="arabicPeriod"/>
            </a:pP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Контакты и взаимодействие. Где посмотреть информацию?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AutoNum type="arabicPeriod"/>
            </a:pP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Ответы на вопросы.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305719A-9CC4-4111-A6F4-ABDB45F706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6000" y="170164"/>
            <a:ext cx="1483925" cy="1143836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8FFF7BD4-415E-4AA5-BE52-87CFC47B0DAD}"/>
              </a:ext>
            </a:extLst>
          </p:cNvPr>
          <p:cNvSpPr/>
          <p:nvPr/>
        </p:nvSpPr>
        <p:spPr>
          <a:xfrm>
            <a:off x="11765734" y="6472392"/>
            <a:ext cx="34657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entury Gothic"/>
              </a:rPr>
              <a:t>1</a:t>
            </a:r>
            <a:endParaRPr lang="ru-RU" sz="2200" dirty="0">
              <a:solidFill>
                <a:schemeClr val="bg1"/>
              </a:solidFill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866D9DA-8565-6C72-9390-4A6C49F902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8056" y="3777470"/>
            <a:ext cx="1794040" cy="2348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98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ector recto 7">
            <a:extLst>
              <a:ext uri="{FF2B5EF4-FFF2-40B4-BE49-F238E27FC236}">
                <a16:creationId xmlns:a16="http://schemas.microsoft.com/office/drawing/2014/main" id="{D5BBF92D-8E8A-4F07-9CF6-F8283B786437}"/>
              </a:ext>
            </a:extLst>
          </p:cNvPr>
          <p:cNvCxnSpPr>
            <a:cxnSpLocks/>
          </p:cNvCxnSpPr>
          <p:nvPr/>
        </p:nvCxnSpPr>
        <p:spPr>
          <a:xfrm flipH="1">
            <a:off x="11977763" y="3550414"/>
            <a:ext cx="13237" cy="2766352"/>
          </a:xfrm>
          <a:prstGeom prst="line">
            <a:avLst/>
          </a:prstGeom>
          <a:ln w="25400" cap="rnd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Conector recto 12">
            <a:extLst>
              <a:ext uri="{FF2B5EF4-FFF2-40B4-BE49-F238E27FC236}">
                <a16:creationId xmlns:a16="http://schemas.microsoft.com/office/drawing/2014/main" id="{248F890C-1C51-4988-AD5B-BBD49965915B}"/>
              </a:ext>
            </a:extLst>
          </p:cNvPr>
          <p:cNvCxnSpPr>
            <a:cxnSpLocks/>
          </p:cNvCxnSpPr>
          <p:nvPr/>
        </p:nvCxnSpPr>
        <p:spPr>
          <a:xfrm>
            <a:off x="246000" y="0"/>
            <a:ext cx="0" cy="2889000"/>
          </a:xfrm>
          <a:prstGeom prst="line">
            <a:avLst/>
          </a:prstGeom>
          <a:ln w="28575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413796" y="0"/>
            <a:ext cx="652160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2091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Tenor Sans"/>
              </a:rPr>
              <a:t>Повестка</a:t>
            </a:r>
            <a:endParaRPr kumimoji="0" sz="1000" b="1" i="0" u="none" strike="noStrike" kern="1200" cap="none" spc="0" normalizeH="0" baseline="0" noProof="0" dirty="0">
              <a:ln>
                <a:noFill/>
              </a:ln>
              <a:solidFill>
                <a:srgbClr val="2091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" name="Google Shape;95;p13">
            <a:extLst>
              <a:ext uri="{FF2B5EF4-FFF2-40B4-BE49-F238E27FC236}">
                <a16:creationId xmlns:a16="http://schemas.microsoft.com/office/drawing/2014/main" id="{CAE8C62C-A325-4E8C-B19B-F589B2ACF9BF}"/>
              </a:ext>
            </a:extLst>
          </p:cNvPr>
          <p:cNvSpPr/>
          <p:nvPr/>
        </p:nvSpPr>
        <p:spPr>
          <a:xfrm>
            <a:off x="0" y="6526858"/>
            <a:ext cx="12192000" cy="331142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2091F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Google Shape;98;p13">
            <a:extLst>
              <a:ext uri="{FF2B5EF4-FFF2-40B4-BE49-F238E27FC236}">
                <a16:creationId xmlns:a16="http://schemas.microsoft.com/office/drawing/2014/main" id="{4D8B39C1-A29D-4513-A060-022BDBA81EB7}"/>
              </a:ext>
            </a:extLst>
          </p:cNvPr>
          <p:cNvSpPr/>
          <p:nvPr/>
        </p:nvSpPr>
        <p:spPr>
          <a:xfrm>
            <a:off x="8187592" y="6299182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F1DABCE1-8D7F-4BF3-991A-7E10798AB26B}"/>
              </a:ext>
            </a:extLst>
          </p:cNvPr>
          <p:cNvSpPr txBox="1">
            <a:spLocks/>
          </p:cNvSpPr>
          <p:nvPr/>
        </p:nvSpPr>
        <p:spPr>
          <a:xfrm>
            <a:off x="593286" y="777215"/>
            <a:ext cx="10190113" cy="569517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Формы получения образования.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Календарный учебный график на 2024-2025 уч. год (начало, продолжительность, окончание учебного года; расписание звонков; расписание каникул).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занятий 02.09.2024, 03.09.2024, 06.09.2024.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Классное руководство. Педагогический состав классов.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Учебный план. План внеурочной занятости.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Расписание учебных занятий и внеурочной деятельности.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AutoNum type="arabicPeriod"/>
            </a:pPr>
            <a:r>
              <a:rPr lang="ru-RU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Государственная итоговая аттестация. </a:t>
            </a:r>
            <a:r>
              <a:rPr lang="ru-RU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Диагностики </a:t>
            </a:r>
            <a:r>
              <a:rPr lang="ru-RU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(независимая экспертиза).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Учебники и учебные принадлежности.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Дополнительное образование. 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Внешний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вид.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Стоимость питания. Льготное питание.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Контакты и взаимодействие. Где посмотреть информацию?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Ответы на вопросы.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305719A-9CC4-4111-A6F4-ABDB45F706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6000" y="170164"/>
            <a:ext cx="1483925" cy="1143836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8FFF7BD4-415E-4AA5-BE52-87CFC47B0DAD}"/>
              </a:ext>
            </a:extLst>
          </p:cNvPr>
          <p:cNvSpPr/>
          <p:nvPr/>
        </p:nvSpPr>
        <p:spPr>
          <a:xfrm>
            <a:off x="11765734" y="6472392"/>
            <a:ext cx="34657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entury Gothic"/>
              </a:rPr>
              <a:t>1</a:t>
            </a: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866D9DA-8565-6C72-9390-4A6C49F902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8056" y="3777470"/>
            <a:ext cx="1794040" cy="2348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359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AA8830DF-D87A-4179-BAEA-2AACFF9CD757}"/>
              </a:ext>
            </a:extLst>
          </p:cNvPr>
          <p:cNvSpPr/>
          <p:nvPr/>
        </p:nvSpPr>
        <p:spPr>
          <a:xfrm>
            <a:off x="0" y="217061"/>
            <a:ext cx="12192000" cy="931765"/>
          </a:xfrm>
          <a:prstGeom prst="rect">
            <a:avLst/>
          </a:prstGeom>
          <a:gradFill>
            <a:gsLst>
              <a:gs pos="0">
                <a:srgbClr val="180A6C"/>
              </a:gs>
              <a:gs pos="100000">
                <a:srgbClr val="2091FF"/>
              </a:gs>
            </a:gsLst>
            <a:lin ang="3000000" scaled="0"/>
          </a:gradFill>
          <a:ln>
            <a:solidFill>
              <a:srgbClr val="2091F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F1DABCE1-8D7F-4BF3-991A-7E10798AB26B}"/>
              </a:ext>
            </a:extLst>
          </p:cNvPr>
          <p:cNvSpPr txBox="1">
            <a:spLocks/>
          </p:cNvSpPr>
          <p:nvPr/>
        </p:nvSpPr>
        <p:spPr>
          <a:xfrm>
            <a:off x="1653309" y="1689519"/>
            <a:ext cx="9333290" cy="435181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dirty="0">
                <a:latin typeface="Tenor Sans" panose="020B0604020202020204" charset="-52"/>
                <a:cs typeface="Assistant" panose="020B0604020202020204" charset="-79"/>
              </a:rPr>
              <a:t>По итогам триместра / полугодия.</a:t>
            </a:r>
          </a:p>
          <a:p>
            <a:pPr marL="0" indent="0">
              <a:buNone/>
            </a:pPr>
            <a:r>
              <a:rPr lang="ru-RU" sz="2400" dirty="0">
                <a:latin typeface="Tenor Sans" panose="020B0604020202020204" charset="-52"/>
                <a:cs typeface="Assistant" panose="020B0604020202020204" charset="-79"/>
              </a:rPr>
              <a:t>Система выставления отметки за триместр / полугодие:</a:t>
            </a:r>
          </a:p>
          <a:p>
            <a:pPr marL="0" indent="0">
              <a:buNone/>
            </a:pPr>
            <a:r>
              <a:rPr lang="ru-RU" sz="2400" dirty="0">
                <a:latin typeface="Tenor Sans" panose="020B0604020202020204" charset="-52"/>
                <a:cs typeface="Assistant" panose="020B0604020202020204" charset="-79"/>
              </a:rPr>
              <a:t>             «5» – от 4,6 до 5,0</a:t>
            </a:r>
          </a:p>
          <a:p>
            <a:pPr marL="0" indent="0">
              <a:buNone/>
            </a:pPr>
            <a:r>
              <a:rPr lang="ru-RU" sz="2400" dirty="0">
                <a:latin typeface="Tenor Sans" panose="020B0604020202020204" charset="-52"/>
                <a:cs typeface="Assistant" panose="020B0604020202020204" charset="-79"/>
              </a:rPr>
              <a:t>             «4» – от 3,6 до 4,59</a:t>
            </a:r>
          </a:p>
          <a:p>
            <a:pPr marL="0" indent="0">
              <a:buNone/>
            </a:pPr>
            <a:r>
              <a:rPr lang="ru-RU" sz="2400" dirty="0">
                <a:latin typeface="Tenor Sans" panose="020B0604020202020204" charset="-52"/>
                <a:cs typeface="Assistant" panose="020B0604020202020204" charset="-79"/>
              </a:rPr>
              <a:t>             «3» – от 2,6 до 3,59</a:t>
            </a:r>
          </a:p>
          <a:p>
            <a:pPr marL="0" indent="0">
              <a:buNone/>
            </a:pPr>
            <a:r>
              <a:rPr lang="ru-RU" sz="2400" dirty="0">
                <a:latin typeface="Tenor Sans" panose="020B0604020202020204" charset="-52"/>
                <a:cs typeface="Assistant" panose="020B0604020202020204" charset="-79"/>
              </a:rPr>
              <a:t>Независимые диагностики МЦКО (компьютерные и бланковые).</a:t>
            </a:r>
          </a:p>
          <a:p>
            <a:pPr marL="0" indent="0">
              <a:buNone/>
            </a:pPr>
            <a:r>
              <a:rPr lang="ru-RU" sz="2400" dirty="0">
                <a:latin typeface="Tenor Sans" panose="020B0604020202020204" charset="-52"/>
                <a:cs typeface="Assistant" panose="020B0604020202020204" charset="-79"/>
              </a:rPr>
              <a:t>При наличии за год н/а или «2» – академическая задолженность. При неустранении – условный перевод или повторное обучение в данном классе.</a:t>
            </a:r>
          </a:p>
        </p:txBody>
      </p:sp>
      <p:sp>
        <p:nvSpPr>
          <p:cNvPr id="18" name="Google Shape;95;p13">
            <a:extLst>
              <a:ext uri="{FF2B5EF4-FFF2-40B4-BE49-F238E27FC236}">
                <a16:creationId xmlns:a16="http://schemas.microsoft.com/office/drawing/2014/main" id="{1B49F3B3-388F-4460-892B-DA5ED143277B}"/>
              </a:ext>
            </a:extLst>
          </p:cNvPr>
          <p:cNvSpPr/>
          <p:nvPr/>
        </p:nvSpPr>
        <p:spPr>
          <a:xfrm>
            <a:off x="0" y="6488723"/>
            <a:ext cx="12192000" cy="369276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2091FF"/>
          </a:solidFill>
          <a:ln>
            <a:noFill/>
          </a:ln>
        </p:spPr>
        <p:txBody>
          <a:bodyPr/>
          <a:lstStyle/>
          <a:p>
            <a:endParaRPr lang="ru-RU" dirty="0"/>
          </a:p>
        </p:txBody>
      </p:sp>
      <p:sp>
        <p:nvSpPr>
          <p:cNvPr id="19" name="Google Shape;98;p13">
            <a:extLst>
              <a:ext uri="{FF2B5EF4-FFF2-40B4-BE49-F238E27FC236}">
                <a16:creationId xmlns:a16="http://schemas.microsoft.com/office/drawing/2014/main" id="{EBF3C8D6-D4D3-455B-9A61-DDD25D7D32E8}"/>
              </a:ext>
            </a:extLst>
          </p:cNvPr>
          <p:cNvSpPr/>
          <p:nvPr/>
        </p:nvSpPr>
        <p:spPr>
          <a:xfrm>
            <a:off x="8178800" y="6265027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180A6C"/>
          </a:solidFill>
          <a:ln>
            <a:noFill/>
          </a:ln>
        </p:spPr>
        <p:txBody>
          <a:bodyPr/>
          <a:lstStyle/>
          <a:p>
            <a:endParaRPr lang="ru-RU" dirty="0"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178B99C1-DC2D-469A-8762-11570791ED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41" y="52779"/>
            <a:ext cx="1833175" cy="1413044"/>
          </a:xfrm>
          <a:prstGeom prst="rect">
            <a:avLst/>
          </a:prstGeom>
        </p:spPr>
      </p:pic>
      <p:sp>
        <p:nvSpPr>
          <p:cNvPr id="2" name="Google Shape;93;p13">
            <a:extLst>
              <a:ext uri="{FF2B5EF4-FFF2-40B4-BE49-F238E27FC236}">
                <a16:creationId xmlns:a16="http://schemas.microsoft.com/office/drawing/2014/main" id="{8C98FABC-654C-9DF8-8DC6-D3C2D6BEA353}"/>
              </a:ext>
            </a:extLst>
          </p:cNvPr>
          <p:cNvSpPr txBox="1"/>
          <p:nvPr/>
        </p:nvSpPr>
        <p:spPr>
          <a:xfrm>
            <a:off x="3172825" y="340539"/>
            <a:ext cx="8372629" cy="66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3600" b="1" dirty="0">
                <a:solidFill>
                  <a:schemeClr val="bg1"/>
                </a:solidFill>
                <a:latin typeface="Century Gothic" panose="020B0502020202020204" pitchFamily="34" charset="0"/>
                <a:sym typeface="Tenor Sans"/>
              </a:rPr>
              <a:t>Промежуточная аттестация</a:t>
            </a:r>
            <a:endParaRPr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Google Shape;99;p13">
            <a:extLst>
              <a:ext uri="{FF2B5EF4-FFF2-40B4-BE49-F238E27FC236}">
                <a16:creationId xmlns:a16="http://schemas.microsoft.com/office/drawing/2014/main" id="{798D0113-3DAB-FF02-8468-09C9C9F8207C}"/>
              </a:ext>
            </a:extLst>
          </p:cNvPr>
          <p:cNvSpPr/>
          <p:nvPr/>
        </p:nvSpPr>
        <p:spPr>
          <a:xfrm>
            <a:off x="1288183" y="1801367"/>
            <a:ext cx="222250" cy="223696"/>
          </a:xfrm>
          <a:custGeom>
            <a:avLst/>
            <a:gdLst/>
            <a:ahLst/>
            <a:cxnLst/>
            <a:rect l="l" t="t" r="r" b="b"/>
            <a:pathLst>
              <a:path w="87802" h="88374" extrusionOk="0">
                <a:moveTo>
                  <a:pt x="0" y="0"/>
                </a:moveTo>
                <a:lnTo>
                  <a:pt x="87802" y="0"/>
                </a:lnTo>
                <a:lnTo>
                  <a:pt x="8780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239EDF"/>
          </a:solidFill>
          <a:ln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6" name="Google Shape;99;p13">
            <a:extLst>
              <a:ext uri="{FF2B5EF4-FFF2-40B4-BE49-F238E27FC236}">
                <a16:creationId xmlns:a16="http://schemas.microsoft.com/office/drawing/2014/main" id="{F215C9AD-499A-BB8E-8F41-A13CE8406F15}"/>
              </a:ext>
            </a:extLst>
          </p:cNvPr>
          <p:cNvSpPr/>
          <p:nvPr/>
        </p:nvSpPr>
        <p:spPr>
          <a:xfrm>
            <a:off x="1288183" y="2248759"/>
            <a:ext cx="222250" cy="223696"/>
          </a:xfrm>
          <a:custGeom>
            <a:avLst/>
            <a:gdLst/>
            <a:ahLst/>
            <a:cxnLst/>
            <a:rect l="l" t="t" r="r" b="b"/>
            <a:pathLst>
              <a:path w="87802" h="88374" extrusionOk="0">
                <a:moveTo>
                  <a:pt x="0" y="0"/>
                </a:moveTo>
                <a:lnTo>
                  <a:pt x="87802" y="0"/>
                </a:lnTo>
                <a:lnTo>
                  <a:pt x="8780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239EDF"/>
          </a:solidFill>
          <a:ln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9" name="Google Shape;99;p13">
            <a:extLst>
              <a:ext uri="{FF2B5EF4-FFF2-40B4-BE49-F238E27FC236}">
                <a16:creationId xmlns:a16="http://schemas.microsoft.com/office/drawing/2014/main" id="{70BF558B-711A-6939-EDC1-25708017815B}"/>
              </a:ext>
            </a:extLst>
          </p:cNvPr>
          <p:cNvSpPr/>
          <p:nvPr/>
        </p:nvSpPr>
        <p:spPr>
          <a:xfrm>
            <a:off x="1376216" y="4598022"/>
            <a:ext cx="222250" cy="223696"/>
          </a:xfrm>
          <a:custGeom>
            <a:avLst/>
            <a:gdLst/>
            <a:ahLst/>
            <a:cxnLst/>
            <a:rect l="l" t="t" r="r" b="b"/>
            <a:pathLst>
              <a:path w="87802" h="88374" extrusionOk="0">
                <a:moveTo>
                  <a:pt x="0" y="0"/>
                </a:moveTo>
                <a:lnTo>
                  <a:pt x="87802" y="0"/>
                </a:lnTo>
                <a:lnTo>
                  <a:pt x="8780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239EDF"/>
          </a:solidFill>
          <a:ln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10" name="Google Shape;99;p13">
            <a:extLst>
              <a:ext uri="{FF2B5EF4-FFF2-40B4-BE49-F238E27FC236}">
                <a16:creationId xmlns:a16="http://schemas.microsoft.com/office/drawing/2014/main" id="{C9D43679-AA7B-9762-CFA0-8E4CA02FABC1}"/>
              </a:ext>
            </a:extLst>
          </p:cNvPr>
          <p:cNvSpPr/>
          <p:nvPr/>
        </p:nvSpPr>
        <p:spPr>
          <a:xfrm>
            <a:off x="1376216" y="4068845"/>
            <a:ext cx="222250" cy="223696"/>
          </a:xfrm>
          <a:custGeom>
            <a:avLst/>
            <a:gdLst/>
            <a:ahLst/>
            <a:cxnLst/>
            <a:rect l="l" t="t" r="r" b="b"/>
            <a:pathLst>
              <a:path w="87802" h="88374" extrusionOk="0">
                <a:moveTo>
                  <a:pt x="0" y="0"/>
                </a:moveTo>
                <a:lnTo>
                  <a:pt x="87802" y="0"/>
                </a:lnTo>
                <a:lnTo>
                  <a:pt x="8780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239EDF"/>
          </a:solidFill>
          <a:ln>
            <a:noFill/>
          </a:ln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471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AA8830DF-D87A-4179-BAEA-2AACFF9CD757}"/>
              </a:ext>
            </a:extLst>
          </p:cNvPr>
          <p:cNvSpPr/>
          <p:nvPr/>
        </p:nvSpPr>
        <p:spPr>
          <a:xfrm>
            <a:off x="0" y="217061"/>
            <a:ext cx="12192000" cy="931765"/>
          </a:xfrm>
          <a:prstGeom prst="rect">
            <a:avLst/>
          </a:prstGeom>
          <a:gradFill>
            <a:gsLst>
              <a:gs pos="0">
                <a:srgbClr val="180A6C"/>
              </a:gs>
              <a:gs pos="100000">
                <a:srgbClr val="2091FF"/>
              </a:gs>
            </a:gsLst>
            <a:lin ang="3000000" scaled="0"/>
          </a:gradFill>
          <a:ln>
            <a:solidFill>
              <a:srgbClr val="2091F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Google Shape;95;p13">
            <a:extLst>
              <a:ext uri="{FF2B5EF4-FFF2-40B4-BE49-F238E27FC236}">
                <a16:creationId xmlns:a16="http://schemas.microsoft.com/office/drawing/2014/main" id="{1B49F3B3-388F-4460-892B-DA5ED143277B}"/>
              </a:ext>
            </a:extLst>
          </p:cNvPr>
          <p:cNvSpPr/>
          <p:nvPr/>
        </p:nvSpPr>
        <p:spPr>
          <a:xfrm>
            <a:off x="0" y="6488723"/>
            <a:ext cx="12192000" cy="369276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2091F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Google Shape;98;p13">
            <a:extLst>
              <a:ext uri="{FF2B5EF4-FFF2-40B4-BE49-F238E27FC236}">
                <a16:creationId xmlns:a16="http://schemas.microsoft.com/office/drawing/2014/main" id="{EBF3C8D6-D4D3-455B-9A61-DDD25D7D32E8}"/>
              </a:ext>
            </a:extLst>
          </p:cNvPr>
          <p:cNvSpPr/>
          <p:nvPr/>
        </p:nvSpPr>
        <p:spPr>
          <a:xfrm>
            <a:off x="8178800" y="6265027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180A6C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178B99C1-DC2D-469A-8762-11570791ED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41" y="52779"/>
            <a:ext cx="1833175" cy="1413044"/>
          </a:xfrm>
          <a:prstGeom prst="rect">
            <a:avLst/>
          </a:prstGeom>
        </p:spPr>
      </p:pic>
      <p:sp>
        <p:nvSpPr>
          <p:cNvPr id="2" name="Google Shape;93;p13">
            <a:extLst>
              <a:ext uri="{FF2B5EF4-FFF2-40B4-BE49-F238E27FC236}">
                <a16:creationId xmlns:a16="http://schemas.microsoft.com/office/drawing/2014/main" id="{8C98FABC-654C-9DF8-8DC6-D3C2D6BEA353}"/>
              </a:ext>
            </a:extLst>
          </p:cNvPr>
          <p:cNvSpPr txBox="1"/>
          <p:nvPr/>
        </p:nvSpPr>
        <p:spPr>
          <a:xfrm>
            <a:off x="2336800" y="367874"/>
            <a:ext cx="9358587" cy="66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Tenor Sans"/>
              </a:rPr>
              <a:t>Государственная итоговая  аттестация</a:t>
            </a:r>
            <a:endParaRPr kumimoji="0" sz="9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" name="Объект 4">
            <a:extLst>
              <a:ext uri="{FF2B5EF4-FFF2-40B4-BE49-F238E27FC236}">
                <a16:creationId xmlns:a16="http://schemas.microsoft.com/office/drawing/2014/main" id="{F784424C-DADE-C90B-2810-3FF66A90034B}"/>
              </a:ext>
            </a:extLst>
          </p:cNvPr>
          <p:cNvSpPr txBox="1">
            <a:spLocks/>
          </p:cNvSpPr>
          <p:nvPr/>
        </p:nvSpPr>
        <p:spPr>
          <a:xfrm>
            <a:off x="219943" y="1694434"/>
            <a:ext cx="10515600" cy="14850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400" b="1" dirty="0">
                <a:solidFill>
                  <a:schemeClr val="tx1"/>
                </a:solidFill>
              </a:rPr>
              <a:t>Итоговое сочинение </a:t>
            </a:r>
            <a:r>
              <a:rPr lang="ru-RU" sz="2400" dirty="0">
                <a:solidFill>
                  <a:schemeClr val="tx1"/>
                </a:solidFill>
              </a:rPr>
              <a:t>по русскому языку (декабрь)</a:t>
            </a:r>
          </a:p>
          <a:p>
            <a:pPr algn="just"/>
            <a:r>
              <a:rPr lang="ru-RU" sz="2400" dirty="0">
                <a:solidFill>
                  <a:schemeClr val="tx1"/>
                </a:solidFill>
              </a:rPr>
              <a:t>Май-июнь – </a:t>
            </a:r>
            <a:r>
              <a:rPr lang="ru-RU" sz="2400" b="1" dirty="0">
                <a:solidFill>
                  <a:schemeClr val="tx1"/>
                </a:solidFill>
              </a:rPr>
              <a:t>ГИА</a:t>
            </a:r>
            <a:r>
              <a:rPr lang="ru-RU" sz="2400" dirty="0">
                <a:solidFill>
                  <a:schemeClr val="tx1"/>
                </a:solidFill>
              </a:rPr>
              <a:t> (русский язык, математика, предметы по выбору)</a:t>
            </a:r>
          </a:p>
        </p:txBody>
      </p:sp>
      <p:sp>
        <p:nvSpPr>
          <p:cNvPr id="4" name="Стрелка: вниз 3">
            <a:extLst>
              <a:ext uri="{FF2B5EF4-FFF2-40B4-BE49-F238E27FC236}">
                <a16:creationId xmlns:a16="http://schemas.microsoft.com/office/drawing/2014/main" id="{DAEC06A2-B280-9629-407F-B6795196FBB7}"/>
              </a:ext>
            </a:extLst>
          </p:cNvPr>
          <p:cNvSpPr/>
          <p:nvPr/>
        </p:nvSpPr>
        <p:spPr>
          <a:xfrm>
            <a:off x="3729355" y="2749109"/>
            <a:ext cx="405000" cy="66091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бъект 4">
            <a:extLst>
              <a:ext uri="{FF2B5EF4-FFF2-40B4-BE49-F238E27FC236}">
                <a16:creationId xmlns:a16="http://schemas.microsoft.com/office/drawing/2014/main" id="{005CF02C-15CE-7D53-DA19-C3C793E72125}"/>
              </a:ext>
            </a:extLst>
          </p:cNvPr>
          <p:cNvSpPr txBox="1">
            <a:spLocks/>
          </p:cNvSpPr>
          <p:nvPr/>
        </p:nvSpPr>
        <p:spPr>
          <a:xfrm>
            <a:off x="173341" y="3622632"/>
            <a:ext cx="10515600" cy="1485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400" dirty="0">
                <a:solidFill>
                  <a:schemeClr val="tx1"/>
                </a:solidFill>
              </a:rPr>
              <a:t>Определиться с </a:t>
            </a:r>
            <a:r>
              <a:rPr lang="ru-RU" sz="2400" b="1" dirty="0">
                <a:solidFill>
                  <a:schemeClr val="tx1"/>
                </a:solidFill>
              </a:rPr>
              <a:t>выбором предметов </a:t>
            </a:r>
            <a:r>
              <a:rPr lang="ru-RU" sz="2400" dirty="0">
                <a:solidFill>
                  <a:schemeClr val="tx1"/>
                </a:solidFill>
              </a:rPr>
              <a:t>для сдачи ГИА</a:t>
            </a:r>
          </a:p>
          <a:p>
            <a:pPr algn="just"/>
            <a:r>
              <a:rPr lang="ru-RU" sz="2400" b="1" dirty="0">
                <a:solidFill>
                  <a:schemeClr val="tx1"/>
                </a:solidFill>
              </a:rPr>
              <a:t>С </a:t>
            </a:r>
            <a:r>
              <a:rPr lang="ru-RU" sz="2400" b="1" dirty="0" smtClean="0">
                <a:solidFill>
                  <a:schemeClr val="tx1"/>
                </a:solidFill>
              </a:rPr>
              <a:t>01.10.2024 </a:t>
            </a:r>
            <a:r>
              <a:rPr lang="ru-RU" sz="2400" b="1">
                <a:solidFill>
                  <a:schemeClr val="tx1"/>
                </a:solidFill>
              </a:rPr>
              <a:t>до </a:t>
            </a:r>
            <a:r>
              <a:rPr lang="ru-RU" sz="2400" b="1" smtClean="0">
                <a:solidFill>
                  <a:schemeClr val="tx1"/>
                </a:solidFill>
              </a:rPr>
              <a:t>15.10.2024 </a:t>
            </a:r>
            <a:r>
              <a:rPr lang="ru-RU" sz="2400" dirty="0">
                <a:solidFill>
                  <a:schemeClr val="tx1"/>
                </a:solidFill>
              </a:rPr>
              <a:t>подать заявления на сайте </a:t>
            </a:r>
            <a:r>
              <a:rPr lang="en-US" sz="2400" dirty="0">
                <a:solidFill>
                  <a:schemeClr val="tx1"/>
                </a:solidFill>
              </a:rPr>
              <a:t>mos.ru 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1" name="Стрелка: вниз 10">
            <a:extLst>
              <a:ext uri="{FF2B5EF4-FFF2-40B4-BE49-F238E27FC236}">
                <a16:creationId xmlns:a16="http://schemas.microsoft.com/office/drawing/2014/main" id="{9641AD76-3E48-8B7E-E8C8-92E91C8342E3}"/>
              </a:ext>
            </a:extLst>
          </p:cNvPr>
          <p:cNvSpPr/>
          <p:nvPr/>
        </p:nvSpPr>
        <p:spPr>
          <a:xfrm>
            <a:off x="3858757" y="4687719"/>
            <a:ext cx="405000" cy="66091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бъект 4">
            <a:extLst>
              <a:ext uri="{FF2B5EF4-FFF2-40B4-BE49-F238E27FC236}">
                <a16:creationId xmlns:a16="http://schemas.microsoft.com/office/drawing/2014/main" id="{A8B9FDF3-B19C-97CB-3734-5DF936834F7F}"/>
              </a:ext>
            </a:extLst>
          </p:cNvPr>
          <p:cNvSpPr txBox="1">
            <a:spLocks/>
          </p:cNvSpPr>
          <p:nvPr/>
        </p:nvSpPr>
        <p:spPr>
          <a:xfrm>
            <a:off x="173341" y="5564466"/>
            <a:ext cx="10515600" cy="6609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>
              <a:defRPr/>
            </a:pPr>
            <a:r>
              <a:rPr lang="ru-RU" sz="2400" b="1" dirty="0">
                <a:solidFill>
                  <a:prstClr val="black"/>
                </a:solidFill>
                <a:latin typeface="Calibri" panose="020F0502020204030204"/>
              </a:rPr>
              <a:t>Подготовка к ГИА </a:t>
            </a:r>
            <a:r>
              <a:rPr lang="ru-RU" sz="2400" dirty="0">
                <a:solidFill>
                  <a:prstClr val="black"/>
                </a:solidFill>
                <a:latin typeface="Calibri" panose="020F0502020204030204"/>
              </a:rPr>
              <a:t>(в течение года). С января – ИУП, </a:t>
            </a:r>
            <a:r>
              <a:rPr lang="ru-RU" sz="2400" dirty="0" err="1">
                <a:solidFill>
                  <a:prstClr val="black"/>
                </a:solidFill>
                <a:latin typeface="Calibri" panose="020F0502020204030204"/>
              </a:rPr>
              <a:t>интенсив</a:t>
            </a:r>
            <a:endParaRPr lang="ru-RU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3" name="Google Shape;93;p13">
            <a:extLst>
              <a:ext uri="{FF2B5EF4-FFF2-40B4-BE49-F238E27FC236}">
                <a16:creationId xmlns:a16="http://schemas.microsoft.com/office/drawing/2014/main" id="{9337968A-39D7-4BC8-B61D-2F4E99820CD1}"/>
              </a:ext>
            </a:extLst>
          </p:cNvPr>
          <p:cNvSpPr txBox="1"/>
          <p:nvPr/>
        </p:nvSpPr>
        <p:spPr>
          <a:xfrm>
            <a:off x="8844743" y="4786160"/>
            <a:ext cx="3030568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 smtClean="0">
                <a:solidFill>
                  <a:srgbClr val="2091FF"/>
                </a:solidFill>
                <a:latin typeface="Century Gothic" panose="020B0502020202020204" pitchFamily="34" charset="0"/>
                <a:sym typeface="Tenor Sans"/>
              </a:rPr>
              <a:t>Интеллектуальный мегаполис. Потенциал</a:t>
            </a:r>
            <a:endParaRPr kumimoji="0" sz="500" b="1" i="0" u="none" strike="noStrike" kern="1200" cap="none" spc="0" normalizeH="0" baseline="0" noProof="0" dirty="0">
              <a:ln>
                <a:noFill/>
              </a:ln>
              <a:solidFill>
                <a:srgbClr val="2091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9841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ector recto 7">
            <a:extLst>
              <a:ext uri="{FF2B5EF4-FFF2-40B4-BE49-F238E27FC236}">
                <a16:creationId xmlns:a16="http://schemas.microsoft.com/office/drawing/2014/main" id="{D5BBF92D-8E8A-4F07-9CF6-F8283B786437}"/>
              </a:ext>
            </a:extLst>
          </p:cNvPr>
          <p:cNvCxnSpPr>
            <a:cxnSpLocks/>
          </p:cNvCxnSpPr>
          <p:nvPr/>
        </p:nvCxnSpPr>
        <p:spPr>
          <a:xfrm flipH="1">
            <a:off x="11977763" y="3550414"/>
            <a:ext cx="13237" cy="2766352"/>
          </a:xfrm>
          <a:prstGeom prst="line">
            <a:avLst/>
          </a:prstGeom>
          <a:ln w="25400" cap="rnd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Conector recto 12">
            <a:extLst>
              <a:ext uri="{FF2B5EF4-FFF2-40B4-BE49-F238E27FC236}">
                <a16:creationId xmlns:a16="http://schemas.microsoft.com/office/drawing/2014/main" id="{248F890C-1C51-4988-AD5B-BBD49965915B}"/>
              </a:ext>
            </a:extLst>
          </p:cNvPr>
          <p:cNvCxnSpPr>
            <a:cxnSpLocks/>
          </p:cNvCxnSpPr>
          <p:nvPr/>
        </p:nvCxnSpPr>
        <p:spPr>
          <a:xfrm>
            <a:off x="246000" y="0"/>
            <a:ext cx="0" cy="2889000"/>
          </a:xfrm>
          <a:prstGeom prst="line">
            <a:avLst/>
          </a:prstGeom>
          <a:ln w="28575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413796" y="0"/>
            <a:ext cx="652160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2091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Tenor Sans"/>
              </a:rPr>
              <a:t>Повестка</a:t>
            </a:r>
            <a:endParaRPr kumimoji="0" sz="1000" b="1" i="0" u="none" strike="noStrike" kern="1200" cap="none" spc="0" normalizeH="0" baseline="0" noProof="0" dirty="0">
              <a:ln>
                <a:noFill/>
              </a:ln>
              <a:solidFill>
                <a:srgbClr val="2091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" name="Google Shape;95;p13">
            <a:extLst>
              <a:ext uri="{FF2B5EF4-FFF2-40B4-BE49-F238E27FC236}">
                <a16:creationId xmlns:a16="http://schemas.microsoft.com/office/drawing/2014/main" id="{CAE8C62C-A325-4E8C-B19B-F589B2ACF9BF}"/>
              </a:ext>
            </a:extLst>
          </p:cNvPr>
          <p:cNvSpPr/>
          <p:nvPr/>
        </p:nvSpPr>
        <p:spPr>
          <a:xfrm>
            <a:off x="0" y="6526858"/>
            <a:ext cx="12192000" cy="331142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2091F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Google Shape;98;p13">
            <a:extLst>
              <a:ext uri="{FF2B5EF4-FFF2-40B4-BE49-F238E27FC236}">
                <a16:creationId xmlns:a16="http://schemas.microsoft.com/office/drawing/2014/main" id="{4D8B39C1-A29D-4513-A060-022BDBA81EB7}"/>
              </a:ext>
            </a:extLst>
          </p:cNvPr>
          <p:cNvSpPr/>
          <p:nvPr/>
        </p:nvSpPr>
        <p:spPr>
          <a:xfrm>
            <a:off x="8187592" y="6299182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F1DABCE1-8D7F-4BF3-991A-7E10798AB26B}"/>
              </a:ext>
            </a:extLst>
          </p:cNvPr>
          <p:cNvSpPr txBox="1">
            <a:spLocks/>
          </p:cNvSpPr>
          <p:nvPr/>
        </p:nvSpPr>
        <p:spPr>
          <a:xfrm>
            <a:off x="593286" y="777215"/>
            <a:ext cx="10190113" cy="569517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Формы получения образования.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Календарный учебный график на 2024-2025 уч. год (начало, продолжительность, окончание учебного года; расписание звонков; расписание каникул).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занятий 02.09.2024, 03.09.2024, 06.09.2024.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Классное руководство. Педагогический состав классов.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Учебный план. План внеурочной занятости.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Расписание учебных занятий и внеурочной деятельности.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AutoNum type="arabicPeriod"/>
            </a:pP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Государственная итоговая аттестация. Диагностики (независимая экспертиза).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Учебники и учебные принадлежности.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Дополнительное образование. 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Внешний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вид.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Стоимость питания. Льготное питание.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Контакты и взаимодействие. Где посмотреть информацию?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Ответы на вопросы.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305719A-9CC4-4111-A6F4-ABDB45F706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6000" y="170164"/>
            <a:ext cx="1483925" cy="1143836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8FFF7BD4-415E-4AA5-BE52-87CFC47B0DAD}"/>
              </a:ext>
            </a:extLst>
          </p:cNvPr>
          <p:cNvSpPr/>
          <p:nvPr/>
        </p:nvSpPr>
        <p:spPr>
          <a:xfrm>
            <a:off x="11765734" y="6472392"/>
            <a:ext cx="34657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entury Gothic"/>
              </a:rPr>
              <a:t>1</a:t>
            </a: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866D9DA-8565-6C72-9390-4A6C49F902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8056" y="3777470"/>
            <a:ext cx="1794040" cy="2348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204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AA8830DF-D87A-4179-BAEA-2AACFF9CD757}"/>
              </a:ext>
            </a:extLst>
          </p:cNvPr>
          <p:cNvSpPr/>
          <p:nvPr/>
        </p:nvSpPr>
        <p:spPr>
          <a:xfrm>
            <a:off x="0" y="217061"/>
            <a:ext cx="12192000" cy="931765"/>
          </a:xfrm>
          <a:prstGeom prst="rect">
            <a:avLst/>
          </a:prstGeom>
          <a:gradFill>
            <a:gsLst>
              <a:gs pos="0">
                <a:srgbClr val="180A6C"/>
              </a:gs>
              <a:gs pos="100000">
                <a:srgbClr val="2091FF"/>
              </a:gs>
            </a:gsLst>
            <a:lin ang="3000000" scaled="0"/>
          </a:gradFill>
          <a:ln>
            <a:solidFill>
              <a:srgbClr val="2091F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F1DABCE1-8D7F-4BF3-991A-7E10798AB26B}"/>
              </a:ext>
            </a:extLst>
          </p:cNvPr>
          <p:cNvSpPr txBox="1">
            <a:spLocks/>
          </p:cNvSpPr>
          <p:nvPr/>
        </p:nvSpPr>
        <p:spPr>
          <a:xfrm>
            <a:off x="1653309" y="1689519"/>
            <a:ext cx="9333290" cy="435181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dirty="0"/>
              <a:t>Учебники и учебные пособия выдает школа </a:t>
            </a:r>
            <a:r>
              <a:rPr lang="ru-RU" sz="2400" dirty="0"/>
              <a:t>(через классного руководителя / самостоятельно в библиотеках УК).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</a:rPr>
              <a:t>Портфель (ранец).</a:t>
            </a:r>
          </a:p>
          <a:p>
            <a:pPr marL="0" indent="0">
              <a:buNone/>
            </a:pPr>
            <a:r>
              <a:rPr lang="ru-RU" sz="2400" dirty="0"/>
              <a:t>Набор учебных принадлежностей – стандартный (пенал и его наполнение).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</a:rPr>
              <a:t>Спортивная форма для физической культуры.</a:t>
            </a:r>
          </a:p>
          <a:p>
            <a:pPr marL="0" indent="0">
              <a:buNone/>
            </a:pPr>
            <a:r>
              <a:rPr lang="ru-RU" sz="2400" dirty="0"/>
              <a:t>Учителя-предметники на 1 уроке (или до урока через классного руководителя) сообщат, какие тетради необходимо приобрести.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</a:rPr>
              <a:t>Сменная обувь в прочной сумке.</a:t>
            </a:r>
          </a:p>
        </p:txBody>
      </p:sp>
      <p:sp>
        <p:nvSpPr>
          <p:cNvPr id="18" name="Google Shape;95;p13">
            <a:extLst>
              <a:ext uri="{FF2B5EF4-FFF2-40B4-BE49-F238E27FC236}">
                <a16:creationId xmlns:a16="http://schemas.microsoft.com/office/drawing/2014/main" id="{1B49F3B3-388F-4460-892B-DA5ED143277B}"/>
              </a:ext>
            </a:extLst>
          </p:cNvPr>
          <p:cNvSpPr/>
          <p:nvPr/>
        </p:nvSpPr>
        <p:spPr>
          <a:xfrm>
            <a:off x="0" y="6488723"/>
            <a:ext cx="12192000" cy="369276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2091F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Google Shape;98;p13">
            <a:extLst>
              <a:ext uri="{FF2B5EF4-FFF2-40B4-BE49-F238E27FC236}">
                <a16:creationId xmlns:a16="http://schemas.microsoft.com/office/drawing/2014/main" id="{EBF3C8D6-D4D3-455B-9A61-DDD25D7D32E8}"/>
              </a:ext>
            </a:extLst>
          </p:cNvPr>
          <p:cNvSpPr/>
          <p:nvPr/>
        </p:nvSpPr>
        <p:spPr>
          <a:xfrm>
            <a:off x="8178800" y="6265027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180A6C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178B99C1-DC2D-469A-8762-11570791ED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41" y="52779"/>
            <a:ext cx="1833175" cy="1413044"/>
          </a:xfrm>
          <a:prstGeom prst="rect">
            <a:avLst/>
          </a:prstGeom>
        </p:spPr>
      </p:pic>
      <p:sp>
        <p:nvSpPr>
          <p:cNvPr id="2" name="Google Shape;93;p13">
            <a:extLst>
              <a:ext uri="{FF2B5EF4-FFF2-40B4-BE49-F238E27FC236}">
                <a16:creationId xmlns:a16="http://schemas.microsoft.com/office/drawing/2014/main" id="{8C98FABC-654C-9DF8-8DC6-D3C2D6BEA353}"/>
              </a:ext>
            </a:extLst>
          </p:cNvPr>
          <p:cNvSpPr txBox="1"/>
          <p:nvPr/>
        </p:nvSpPr>
        <p:spPr>
          <a:xfrm>
            <a:off x="2912943" y="340539"/>
            <a:ext cx="8372629" cy="590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Tenor Sans"/>
              </a:rPr>
              <a:t>Учебники и учебные принадлежности</a:t>
            </a:r>
            <a:endParaRPr kumimoji="0" sz="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" name="Google Shape;99;p13">
            <a:extLst>
              <a:ext uri="{FF2B5EF4-FFF2-40B4-BE49-F238E27FC236}">
                <a16:creationId xmlns:a16="http://schemas.microsoft.com/office/drawing/2014/main" id="{798D0113-3DAB-FF02-8468-09C9C9F8207C}"/>
              </a:ext>
            </a:extLst>
          </p:cNvPr>
          <p:cNvSpPr/>
          <p:nvPr/>
        </p:nvSpPr>
        <p:spPr>
          <a:xfrm>
            <a:off x="1288183" y="1801367"/>
            <a:ext cx="222250" cy="223696"/>
          </a:xfrm>
          <a:custGeom>
            <a:avLst/>
            <a:gdLst/>
            <a:ahLst/>
            <a:cxnLst/>
            <a:rect l="l" t="t" r="r" b="b"/>
            <a:pathLst>
              <a:path w="87802" h="88374" extrusionOk="0">
                <a:moveTo>
                  <a:pt x="0" y="0"/>
                </a:moveTo>
                <a:lnTo>
                  <a:pt x="87802" y="0"/>
                </a:lnTo>
                <a:lnTo>
                  <a:pt x="8780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239ED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Google Shape;99;p13">
            <a:extLst>
              <a:ext uri="{FF2B5EF4-FFF2-40B4-BE49-F238E27FC236}">
                <a16:creationId xmlns:a16="http://schemas.microsoft.com/office/drawing/2014/main" id="{F215C9AD-499A-BB8E-8F41-A13CE8406F15}"/>
              </a:ext>
            </a:extLst>
          </p:cNvPr>
          <p:cNvSpPr/>
          <p:nvPr/>
        </p:nvSpPr>
        <p:spPr>
          <a:xfrm>
            <a:off x="1292800" y="2565459"/>
            <a:ext cx="222250" cy="223696"/>
          </a:xfrm>
          <a:custGeom>
            <a:avLst/>
            <a:gdLst/>
            <a:ahLst/>
            <a:cxnLst/>
            <a:rect l="l" t="t" r="r" b="b"/>
            <a:pathLst>
              <a:path w="87802" h="88374" extrusionOk="0">
                <a:moveTo>
                  <a:pt x="0" y="0"/>
                </a:moveTo>
                <a:lnTo>
                  <a:pt x="87802" y="0"/>
                </a:lnTo>
                <a:lnTo>
                  <a:pt x="8780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239ED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Google Shape;99;p13">
            <a:extLst>
              <a:ext uri="{FF2B5EF4-FFF2-40B4-BE49-F238E27FC236}">
                <a16:creationId xmlns:a16="http://schemas.microsoft.com/office/drawing/2014/main" id="{70BF558B-711A-6939-EDC1-25708017815B}"/>
              </a:ext>
            </a:extLst>
          </p:cNvPr>
          <p:cNvSpPr/>
          <p:nvPr/>
        </p:nvSpPr>
        <p:spPr>
          <a:xfrm>
            <a:off x="1292800" y="3853234"/>
            <a:ext cx="222250" cy="223696"/>
          </a:xfrm>
          <a:custGeom>
            <a:avLst/>
            <a:gdLst/>
            <a:ahLst/>
            <a:cxnLst/>
            <a:rect l="l" t="t" r="r" b="b"/>
            <a:pathLst>
              <a:path w="87802" h="88374" extrusionOk="0">
                <a:moveTo>
                  <a:pt x="0" y="0"/>
                </a:moveTo>
                <a:lnTo>
                  <a:pt x="87802" y="0"/>
                </a:lnTo>
                <a:lnTo>
                  <a:pt x="8780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239ED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" name="Google Shape;99;p13">
            <a:extLst>
              <a:ext uri="{FF2B5EF4-FFF2-40B4-BE49-F238E27FC236}">
                <a16:creationId xmlns:a16="http://schemas.microsoft.com/office/drawing/2014/main" id="{C9D43679-AA7B-9762-CFA0-8E4CA02FABC1}"/>
              </a:ext>
            </a:extLst>
          </p:cNvPr>
          <p:cNvSpPr/>
          <p:nvPr/>
        </p:nvSpPr>
        <p:spPr>
          <a:xfrm>
            <a:off x="1292800" y="3060205"/>
            <a:ext cx="222250" cy="223696"/>
          </a:xfrm>
          <a:custGeom>
            <a:avLst/>
            <a:gdLst/>
            <a:ahLst/>
            <a:cxnLst/>
            <a:rect l="l" t="t" r="r" b="b"/>
            <a:pathLst>
              <a:path w="87802" h="88374" extrusionOk="0">
                <a:moveTo>
                  <a:pt x="0" y="0"/>
                </a:moveTo>
                <a:lnTo>
                  <a:pt x="87802" y="0"/>
                </a:lnTo>
                <a:lnTo>
                  <a:pt x="8780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239ED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Google Shape;99;p13">
            <a:extLst>
              <a:ext uri="{FF2B5EF4-FFF2-40B4-BE49-F238E27FC236}">
                <a16:creationId xmlns:a16="http://schemas.microsoft.com/office/drawing/2014/main" id="{46A37DE8-933F-B525-9E7C-A69BA0E12521}"/>
              </a:ext>
            </a:extLst>
          </p:cNvPr>
          <p:cNvSpPr/>
          <p:nvPr/>
        </p:nvSpPr>
        <p:spPr>
          <a:xfrm>
            <a:off x="1292800" y="4342329"/>
            <a:ext cx="222250" cy="223696"/>
          </a:xfrm>
          <a:custGeom>
            <a:avLst/>
            <a:gdLst/>
            <a:ahLst/>
            <a:cxnLst/>
            <a:rect l="l" t="t" r="r" b="b"/>
            <a:pathLst>
              <a:path w="87802" h="88374" extrusionOk="0">
                <a:moveTo>
                  <a:pt x="0" y="0"/>
                </a:moveTo>
                <a:lnTo>
                  <a:pt x="87802" y="0"/>
                </a:lnTo>
                <a:lnTo>
                  <a:pt x="8780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239ED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Google Shape;99;p13">
            <a:extLst>
              <a:ext uri="{FF2B5EF4-FFF2-40B4-BE49-F238E27FC236}">
                <a16:creationId xmlns:a16="http://schemas.microsoft.com/office/drawing/2014/main" id="{834D5EF4-46A4-CB68-24AF-B68CFB8A01F7}"/>
              </a:ext>
            </a:extLst>
          </p:cNvPr>
          <p:cNvSpPr/>
          <p:nvPr/>
        </p:nvSpPr>
        <p:spPr>
          <a:xfrm>
            <a:off x="1288183" y="5019698"/>
            <a:ext cx="222250" cy="223696"/>
          </a:xfrm>
          <a:custGeom>
            <a:avLst/>
            <a:gdLst/>
            <a:ahLst/>
            <a:cxnLst/>
            <a:rect l="l" t="t" r="r" b="b"/>
            <a:pathLst>
              <a:path w="87802" h="88374" extrusionOk="0">
                <a:moveTo>
                  <a:pt x="0" y="0"/>
                </a:moveTo>
                <a:lnTo>
                  <a:pt x="87802" y="0"/>
                </a:lnTo>
                <a:lnTo>
                  <a:pt x="8780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239ED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017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ector recto 7">
            <a:extLst>
              <a:ext uri="{FF2B5EF4-FFF2-40B4-BE49-F238E27FC236}">
                <a16:creationId xmlns:a16="http://schemas.microsoft.com/office/drawing/2014/main" id="{D5BBF92D-8E8A-4F07-9CF6-F8283B786437}"/>
              </a:ext>
            </a:extLst>
          </p:cNvPr>
          <p:cNvCxnSpPr>
            <a:cxnSpLocks/>
          </p:cNvCxnSpPr>
          <p:nvPr/>
        </p:nvCxnSpPr>
        <p:spPr>
          <a:xfrm flipH="1">
            <a:off x="11977763" y="3550414"/>
            <a:ext cx="13237" cy="2766352"/>
          </a:xfrm>
          <a:prstGeom prst="line">
            <a:avLst/>
          </a:prstGeom>
          <a:ln w="25400" cap="rnd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Conector recto 12">
            <a:extLst>
              <a:ext uri="{FF2B5EF4-FFF2-40B4-BE49-F238E27FC236}">
                <a16:creationId xmlns:a16="http://schemas.microsoft.com/office/drawing/2014/main" id="{248F890C-1C51-4988-AD5B-BBD49965915B}"/>
              </a:ext>
            </a:extLst>
          </p:cNvPr>
          <p:cNvCxnSpPr>
            <a:cxnSpLocks/>
          </p:cNvCxnSpPr>
          <p:nvPr/>
        </p:nvCxnSpPr>
        <p:spPr>
          <a:xfrm>
            <a:off x="246000" y="0"/>
            <a:ext cx="0" cy="2889000"/>
          </a:xfrm>
          <a:prstGeom prst="line">
            <a:avLst/>
          </a:prstGeom>
          <a:ln w="28575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413796" y="0"/>
            <a:ext cx="652160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2091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Tenor Sans"/>
              </a:rPr>
              <a:t>Повестка</a:t>
            </a:r>
            <a:endParaRPr kumimoji="0" sz="1000" b="1" i="0" u="none" strike="noStrike" kern="1200" cap="none" spc="0" normalizeH="0" baseline="0" noProof="0" dirty="0">
              <a:ln>
                <a:noFill/>
              </a:ln>
              <a:solidFill>
                <a:srgbClr val="2091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" name="Google Shape;95;p13">
            <a:extLst>
              <a:ext uri="{FF2B5EF4-FFF2-40B4-BE49-F238E27FC236}">
                <a16:creationId xmlns:a16="http://schemas.microsoft.com/office/drawing/2014/main" id="{CAE8C62C-A325-4E8C-B19B-F589B2ACF9BF}"/>
              </a:ext>
            </a:extLst>
          </p:cNvPr>
          <p:cNvSpPr/>
          <p:nvPr/>
        </p:nvSpPr>
        <p:spPr>
          <a:xfrm>
            <a:off x="0" y="6526858"/>
            <a:ext cx="12192000" cy="331142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2091F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Google Shape;98;p13">
            <a:extLst>
              <a:ext uri="{FF2B5EF4-FFF2-40B4-BE49-F238E27FC236}">
                <a16:creationId xmlns:a16="http://schemas.microsoft.com/office/drawing/2014/main" id="{4D8B39C1-A29D-4513-A060-022BDBA81EB7}"/>
              </a:ext>
            </a:extLst>
          </p:cNvPr>
          <p:cNvSpPr/>
          <p:nvPr/>
        </p:nvSpPr>
        <p:spPr>
          <a:xfrm>
            <a:off x="8187592" y="6299182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F1DABCE1-8D7F-4BF3-991A-7E10798AB26B}"/>
              </a:ext>
            </a:extLst>
          </p:cNvPr>
          <p:cNvSpPr txBox="1">
            <a:spLocks/>
          </p:cNvSpPr>
          <p:nvPr/>
        </p:nvSpPr>
        <p:spPr>
          <a:xfrm>
            <a:off x="593286" y="777215"/>
            <a:ext cx="10190113" cy="569517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Формы получения образования.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Календарный учебный график на 2024-2025 уч. год (начало, продолжительность, окончание учебного года; расписание звонков; расписание каникул).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занятий 02.09.2024, 03.09.2024, 06.09.2024.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Классное руководство. Педагогический состав классов.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Учебный план. План внеурочной занятости.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Расписание учебных занятий и внеурочной деятельности.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AutoNum type="arabicPeriod"/>
            </a:pP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Государственная итоговая аттестация. Диагностики (независимая экспертиза).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Учебники и учебные принадлежности.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Дополнительное образование. </a:t>
            </a: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Внешний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вид.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Стоимость питания. Льготное питание.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Контакты и взаимодействие. Где посмотреть информацию?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Ответы на вопросы.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305719A-9CC4-4111-A6F4-ABDB45F706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6000" y="170164"/>
            <a:ext cx="1483925" cy="1143836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8FFF7BD4-415E-4AA5-BE52-87CFC47B0DAD}"/>
              </a:ext>
            </a:extLst>
          </p:cNvPr>
          <p:cNvSpPr/>
          <p:nvPr/>
        </p:nvSpPr>
        <p:spPr>
          <a:xfrm>
            <a:off x="11765734" y="6472392"/>
            <a:ext cx="34657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entury Gothic"/>
              </a:rPr>
              <a:t>1</a:t>
            </a: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866D9DA-8565-6C72-9390-4A6C49F902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8056" y="3777470"/>
            <a:ext cx="1794040" cy="2348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30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AA8830DF-D87A-4179-BAEA-2AACFF9CD757}"/>
              </a:ext>
            </a:extLst>
          </p:cNvPr>
          <p:cNvSpPr/>
          <p:nvPr/>
        </p:nvSpPr>
        <p:spPr>
          <a:xfrm>
            <a:off x="0" y="217061"/>
            <a:ext cx="12192000" cy="931765"/>
          </a:xfrm>
          <a:prstGeom prst="rect">
            <a:avLst/>
          </a:prstGeom>
          <a:gradFill>
            <a:gsLst>
              <a:gs pos="0">
                <a:srgbClr val="180A6C"/>
              </a:gs>
              <a:gs pos="100000">
                <a:srgbClr val="2091FF"/>
              </a:gs>
            </a:gsLst>
            <a:lin ang="3000000" scaled="0"/>
          </a:gradFill>
          <a:ln>
            <a:solidFill>
              <a:srgbClr val="2091F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2313216" y="365734"/>
            <a:ext cx="9311691" cy="66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Tenor Sans"/>
              </a:rPr>
              <a:t>Дополнительное образование</a:t>
            </a:r>
            <a:endParaRPr kumimoji="0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8" name="Google Shape;95;p13">
            <a:extLst>
              <a:ext uri="{FF2B5EF4-FFF2-40B4-BE49-F238E27FC236}">
                <a16:creationId xmlns:a16="http://schemas.microsoft.com/office/drawing/2014/main" id="{1B49F3B3-388F-4460-892B-DA5ED143277B}"/>
              </a:ext>
            </a:extLst>
          </p:cNvPr>
          <p:cNvSpPr/>
          <p:nvPr/>
        </p:nvSpPr>
        <p:spPr>
          <a:xfrm>
            <a:off x="0" y="6488723"/>
            <a:ext cx="12192000" cy="369276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2091F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Google Shape;98;p13">
            <a:extLst>
              <a:ext uri="{FF2B5EF4-FFF2-40B4-BE49-F238E27FC236}">
                <a16:creationId xmlns:a16="http://schemas.microsoft.com/office/drawing/2014/main" id="{EBF3C8D6-D4D3-455B-9A61-DDD25D7D32E8}"/>
              </a:ext>
            </a:extLst>
          </p:cNvPr>
          <p:cNvSpPr/>
          <p:nvPr/>
        </p:nvSpPr>
        <p:spPr>
          <a:xfrm>
            <a:off x="8178800" y="6265027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180A6C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178B99C1-DC2D-469A-8762-11570791ED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41" y="52779"/>
            <a:ext cx="1833175" cy="141304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7AB4B5C-AAAF-4C06-A458-C3E532751F2A}"/>
              </a:ext>
            </a:extLst>
          </p:cNvPr>
          <p:cNvSpPr txBox="1"/>
          <p:nvPr/>
        </p:nvSpPr>
        <p:spPr>
          <a:xfrm>
            <a:off x="173341" y="1424042"/>
            <a:ext cx="3942169" cy="4513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33" b="1" i="0" u="none" strike="noStrike" kern="1200" cap="none" spc="0" normalizeH="0" baseline="0" noProof="0" dirty="0">
                <a:ln>
                  <a:noFill/>
                </a:ln>
                <a:solidFill>
                  <a:srgbClr val="1B399F"/>
                </a:solidFill>
                <a:effectLst/>
                <a:uLnTx/>
                <a:uFillTx/>
                <a:latin typeface="Tenor Sans" panose="020B0604020202020204" charset="-52"/>
                <a:ea typeface="+mn-ea"/>
                <a:cs typeface="Assistant" panose="020B0604020202020204" charset="-79"/>
              </a:rPr>
              <a:t>БЮДЖЕТНЫЕ НАПРАВЛЕНИЯ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9ED1D48-9A59-4075-B463-E8BE10D092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0052" y="3082299"/>
            <a:ext cx="3160643" cy="316064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8913819-B968-4F9C-B722-8ACC560301D0}"/>
              </a:ext>
            </a:extLst>
          </p:cNvPr>
          <p:cNvSpPr txBox="1"/>
          <p:nvPr/>
        </p:nvSpPr>
        <p:spPr>
          <a:xfrm>
            <a:off x="2945974" y="5820274"/>
            <a:ext cx="3451329" cy="4513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33" b="1" i="0" u="none" strike="noStrike" kern="1200" cap="none" spc="0" normalizeH="0" baseline="0" noProof="0" dirty="0">
                <a:ln>
                  <a:noFill/>
                </a:ln>
                <a:solidFill>
                  <a:srgbClr val="1B399F"/>
                </a:solidFill>
                <a:effectLst/>
                <a:uLnTx/>
                <a:uFillTx/>
                <a:latin typeface="Tenor Sans" panose="020B0604020202020204" charset="-52"/>
                <a:ea typeface="+mn-ea"/>
                <a:cs typeface="Assistant" panose="020B0604020202020204" charset="-79"/>
              </a:rPr>
              <a:t>ПЛАТНЫЕ НАПРАВЛЕНИЯ</a:t>
            </a:r>
          </a:p>
        </p:txBody>
      </p:sp>
      <p:sp>
        <p:nvSpPr>
          <p:cNvPr id="8" name="Стрелка: вправо 7">
            <a:extLst>
              <a:ext uri="{FF2B5EF4-FFF2-40B4-BE49-F238E27FC236}">
                <a16:creationId xmlns:a16="http://schemas.microsoft.com/office/drawing/2014/main" id="{20D27DB6-8D5A-45C3-BC15-DEABC5792CAE}"/>
              </a:ext>
            </a:extLst>
          </p:cNvPr>
          <p:cNvSpPr/>
          <p:nvPr/>
        </p:nvSpPr>
        <p:spPr>
          <a:xfrm>
            <a:off x="7372500" y="5830340"/>
            <a:ext cx="1215887" cy="298584"/>
          </a:xfrm>
          <a:prstGeom prst="rightArrow">
            <a:avLst/>
          </a:prstGeom>
          <a:solidFill>
            <a:srgbClr val="180A6C"/>
          </a:solidFill>
          <a:ln>
            <a:solidFill>
              <a:srgbClr val="1B39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7E9B51E-0F45-4410-B964-D33C15D2B4B7}"/>
              </a:ext>
            </a:extLst>
          </p:cNvPr>
          <p:cNvSpPr txBox="1"/>
          <p:nvPr/>
        </p:nvSpPr>
        <p:spPr>
          <a:xfrm>
            <a:off x="7574235" y="2409546"/>
            <a:ext cx="4730779" cy="4513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33" b="1" i="0" u="none" strike="noStrike" kern="1200" cap="none" spc="0" normalizeH="0" baseline="0" noProof="0" dirty="0">
                <a:ln>
                  <a:noFill/>
                </a:ln>
                <a:solidFill>
                  <a:srgbClr val="1B399F"/>
                </a:solidFill>
                <a:effectLst/>
                <a:uLnTx/>
                <a:uFillTx/>
                <a:latin typeface="Tenor Sans" panose="020B0604020202020204" charset="-52"/>
                <a:ea typeface="+mn-ea"/>
                <a:cs typeface="Assistant" panose="020B0604020202020204" charset="-79"/>
              </a:rPr>
              <a:t>QR-</a:t>
            </a:r>
            <a:r>
              <a:rPr kumimoji="0" lang="ru-RU" sz="2333" b="1" i="0" u="none" strike="noStrike" kern="1200" cap="none" spc="0" normalizeH="0" baseline="0" noProof="0" dirty="0">
                <a:ln>
                  <a:noFill/>
                </a:ln>
                <a:solidFill>
                  <a:srgbClr val="1B399F"/>
                </a:solidFill>
                <a:effectLst/>
                <a:uLnTx/>
                <a:uFillTx/>
                <a:latin typeface="Tenor Sans" panose="020B0604020202020204" charset="-52"/>
                <a:ea typeface="+mn-ea"/>
                <a:cs typeface="Assistant" panose="020B0604020202020204" charset="-79"/>
              </a:rPr>
              <a:t>код на прейскурант ПДОУ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B8F3043-1F95-4E2F-A33B-B9D4F2754B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859" y="2028040"/>
            <a:ext cx="6274346" cy="373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58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AA8830DF-D87A-4179-BAEA-2AACFF9CD757}"/>
              </a:ext>
            </a:extLst>
          </p:cNvPr>
          <p:cNvSpPr/>
          <p:nvPr/>
        </p:nvSpPr>
        <p:spPr>
          <a:xfrm>
            <a:off x="0" y="217061"/>
            <a:ext cx="12192000" cy="931765"/>
          </a:xfrm>
          <a:prstGeom prst="rect">
            <a:avLst/>
          </a:prstGeom>
          <a:gradFill>
            <a:gsLst>
              <a:gs pos="0">
                <a:srgbClr val="180A6C"/>
              </a:gs>
              <a:gs pos="100000">
                <a:srgbClr val="2091FF"/>
              </a:gs>
            </a:gsLst>
            <a:lin ang="3000000" scaled="0"/>
          </a:gradFill>
          <a:ln>
            <a:solidFill>
              <a:srgbClr val="2091F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2313216" y="365734"/>
            <a:ext cx="9311691" cy="66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Tenor Sans"/>
              </a:rPr>
              <a:t>Дополнительное образование</a:t>
            </a:r>
            <a:endParaRPr kumimoji="0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8" name="Google Shape;95;p13">
            <a:extLst>
              <a:ext uri="{FF2B5EF4-FFF2-40B4-BE49-F238E27FC236}">
                <a16:creationId xmlns:a16="http://schemas.microsoft.com/office/drawing/2014/main" id="{1B49F3B3-388F-4460-892B-DA5ED143277B}"/>
              </a:ext>
            </a:extLst>
          </p:cNvPr>
          <p:cNvSpPr/>
          <p:nvPr/>
        </p:nvSpPr>
        <p:spPr>
          <a:xfrm>
            <a:off x="0" y="6488723"/>
            <a:ext cx="12192000" cy="369276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2091F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Google Shape;98;p13">
            <a:extLst>
              <a:ext uri="{FF2B5EF4-FFF2-40B4-BE49-F238E27FC236}">
                <a16:creationId xmlns:a16="http://schemas.microsoft.com/office/drawing/2014/main" id="{EBF3C8D6-D4D3-455B-9A61-DDD25D7D32E8}"/>
              </a:ext>
            </a:extLst>
          </p:cNvPr>
          <p:cNvSpPr/>
          <p:nvPr/>
        </p:nvSpPr>
        <p:spPr>
          <a:xfrm>
            <a:off x="8178800" y="6265027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180A6C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178B99C1-DC2D-469A-8762-11570791ED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41" y="52779"/>
            <a:ext cx="1833175" cy="141304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7AB4B5C-AAAF-4C06-A458-C3E532751F2A}"/>
              </a:ext>
            </a:extLst>
          </p:cNvPr>
          <p:cNvSpPr txBox="1"/>
          <p:nvPr/>
        </p:nvSpPr>
        <p:spPr>
          <a:xfrm>
            <a:off x="2179857" y="1409910"/>
            <a:ext cx="74446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1B399F"/>
                </a:solidFill>
                <a:effectLst/>
                <a:uLnTx/>
                <a:uFillTx/>
                <a:latin typeface="Tenor Sans" panose="020B0604020202020204" charset="-52"/>
                <a:ea typeface="+mn-ea"/>
                <a:cs typeface="Assistant" panose="020B0604020202020204" charset="-79"/>
              </a:rPr>
              <a:t>ЗАПИСЬ НА ДОПОЛНИТЕЛЬНОЕ ОБРАЗОВАНИЕ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5518420-A1CF-4AC0-BDF9-49CF3FB96C33}"/>
              </a:ext>
            </a:extLst>
          </p:cNvPr>
          <p:cNvSpPr txBox="1"/>
          <p:nvPr/>
        </p:nvSpPr>
        <p:spPr>
          <a:xfrm>
            <a:off x="173341" y="2967335"/>
            <a:ext cx="3702674" cy="923330"/>
          </a:xfrm>
          <a:prstGeom prst="rect">
            <a:avLst/>
          </a:prstGeom>
          <a:noFill/>
          <a:ln>
            <a:solidFill>
              <a:srgbClr val="1D64CD"/>
            </a:solidFill>
          </a:ln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Зайти на портал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MOS.RU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Найти интересующий кружок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Подать заявление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11499C6-B2DB-4D5F-8717-8442E27A00A5}"/>
              </a:ext>
            </a:extLst>
          </p:cNvPr>
          <p:cNvSpPr txBox="1"/>
          <p:nvPr/>
        </p:nvSpPr>
        <p:spPr>
          <a:xfrm>
            <a:off x="4526292" y="2967335"/>
            <a:ext cx="3576147" cy="923330"/>
          </a:xfrm>
          <a:prstGeom prst="rect">
            <a:avLst/>
          </a:prstGeom>
          <a:noFill/>
          <a:ln>
            <a:solidFill>
              <a:srgbClr val="2091FF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Заполнить договор по кружку на портале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MOS.RU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в личном кабинете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35758EA-FF54-47E9-9C54-73C84A502319}"/>
              </a:ext>
            </a:extLst>
          </p:cNvPr>
          <p:cNvSpPr txBox="1"/>
          <p:nvPr/>
        </p:nvSpPr>
        <p:spPr>
          <a:xfrm>
            <a:off x="8727569" y="2961033"/>
            <a:ext cx="3182395" cy="923330"/>
          </a:xfrm>
          <a:prstGeom prst="rect">
            <a:avLst/>
          </a:prstGeom>
          <a:noFill/>
          <a:ln>
            <a:solidFill>
              <a:srgbClr val="00B3D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Отследить подписание договора со стороны школы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enor Sans" panose="020B0604020202020204"/>
              <a:ea typeface="+mn-ea"/>
              <a:cs typeface="+mn-cs"/>
            </a:endParaRPr>
          </a:p>
        </p:txBody>
      </p:sp>
      <p:sp>
        <p:nvSpPr>
          <p:cNvPr id="5" name="Стрелка: вправо 4">
            <a:extLst>
              <a:ext uri="{FF2B5EF4-FFF2-40B4-BE49-F238E27FC236}">
                <a16:creationId xmlns:a16="http://schemas.microsoft.com/office/drawing/2014/main" id="{9B78D5C5-1F0A-429B-ABD2-C2D5ED48F824}"/>
              </a:ext>
            </a:extLst>
          </p:cNvPr>
          <p:cNvSpPr/>
          <p:nvPr/>
        </p:nvSpPr>
        <p:spPr>
          <a:xfrm>
            <a:off x="3977523" y="3278135"/>
            <a:ext cx="447261" cy="278296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0" name="Стрелка: вправо 19">
            <a:extLst>
              <a:ext uri="{FF2B5EF4-FFF2-40B4-BE49-F238E27FC236}">
                <a16:creationId xmlns:a16="http://schemas.microsoft.com/office/drawing/2014/main" id="{7EB45B29-B638-4176-BE45-49C614D83FE0}"/>
              </a:ext>
            </a:extLst>
          </p:cNvPr>
          <p:cNvSpPr/>
          <p:nvPr/>
        </p:nvSpPr>
        <p:spPr>
          <a:xfrm>
            <a:off x="8178800" y="3258979"/>
            <a:ext cx="447261" cy="278296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38D6F3B-3CF7-4351-B484-536E77C92D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2994" y="1933130"/>
            <a:ext cx="2181225" cy="866775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0EC4FBF6-DD8E-49E8-A8F1-B21F871C572A}"/>
              </a:ext>
            </a:extLst>
          </p:cNvPr>
          <p:cNvSpPr/>
          <p:nvPr/>
        </p:nvSpPr>
        <p:spPr>
          <a:xfrm>
            <a:off x="53279" y="4429339"/>
            <a:ext cx="11697822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Зачисление по приказу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(после этого ребенок считается зачислен в кружок или секцию)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1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Расторжение договора на ПДОУ по заявлению (на печатном бланке)</a:t>
            </a:r>
          </a:p>
        </p:txBody>
      </p:sp>
    </p:spTree>
    <p:extLst>
      <p:ext uri="{BB962C8B-B14F-4D97-AF65-F5344CB8AC3E}">
        <p14:creationId xmlns:p14="http://schemas.microsoft.com/office/powerpoint/2010/main" val="3408303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AA8830DF-D87A-4179-BAEA-2AACFF9CD757}"/>
              </a:ext>
            </a:extLst>
          </p:cNvPr>
          <p:cNvSpPr/>
          <p:nvPr/>
        </p:nvSpPr>
        <p:spPr>
          <a:xfrm>
            <a:off x="0" y="217061"/>
            <a:ext cx="12192000" cy="931765"/>
          </a:xfrm>
          <a:prstGeom prst="rect">
            <a:avLst/>
          </a:prstGeom>
          <a:gradFill>
            <a:gsLst>
              <a:gs pos="0">
                <a:srgbClr val="180A6C"/>
              </a:gs>
              <a:gs pos="100000">
                <a:srgbClr val="2091FF"/>
              </a:gs>
            </a:gsLst>
            <a:lin ang="3000000" scaled="0"/>
          </a:gradFill>
          <a:ln>
            <a:solidFill>
              <a:srgbClr val="2091F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2313216" y="365734"/>
            <a:ext cx="9311691" cy="66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Tenor Sans"/>
              </a:rPr>
              <a:t>Дополнительное образование</a:t>
            </a:r>
            <a:endParaRPr kumimoji="0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8" name="Google Shape;95;p13">
            <a:extLst>
              <a:ext uri="{FF2B5EF4-FFF2-40B4-BE49-F238E27FC236}">
                <a16:creationId xmlns:a16="http://schemas.microsoft.com/office/drawing/2014/main" id="{1B49F3B3-388F-4460-892B-DA5ED143277B}"/>
              </a:ext>
            </a:extLst>
          </p:cNvPr>
          <p:cNvSpPr/>
          <p:nvPr/>
        </p:nvSpPr>
        <p:spPr>
          <a:xfrm>
            <a:off x="0" y="6488723"/>
            <a:ext cx="12192000" cy="369276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2091F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178B99C1-DC2D-469A-8762-11570791ED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41" y="52779"/>
            <a:ext cx="1833175" cy="141304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7AB4B5C-AAAF-4C06-A458-C3E532751F2A}"/>
              </a:ext>
            </a:extLst>
          </p:cNvPr>
          <p:cNvSpPr txBox="1"/>
          <p:nvPr/>
        </p:nvSpPr>
        <p:spPr>
          <a:xfrm>
            <a:off x="4386344" y="1148826"/>
            <a:ext cx="36831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1B399F"/>
                </a:solidFill>
                <a:effectLst/>
                <a:uLnTx/>
                <a:uFillTx/>
                <a:latin typeface="Tenor Sans" panose="020B0604020202020204" charset="-52"/>
                <a:ea typeface="+mn-ea"/>
                <a:cs typeface="Assistant" panose="020B0604020202020204" charset="-79"/>
              </a:rPr>
              <a:t>ПОЛЕЗНЫЕ КОНТАКТЫ</a:t>
            </a:r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C5388C97-1817-456B-A45F-8B3693DCB390}"/>
              </a:ext>
            </a:extLst>
          </p:cNvPr>
          <p:cNvGraphicFramePr>
            <a:graphicFrameLocks noGrp="1"/>
          </p:cNvGraphicFramePr>
          <p:nvPr/>
        </p:nvGraphicFramePr>
        <p:xfrm>
          <a:off x="668207" y="1652673"/>
          <a:ext cx="10791609" cy="49530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597203">
                  <a:extLst>
                    <a:ext uri="{9D8B030D-6E8A-4147-A177-3AD203B41FA5}">
                      <a16:colId xmlns:a16="http://schemas.microsoft.com/office/drawing/2014/main" val="1342188262"/>
                    </a:ext>
                  </a:extLst>
                </a:gridCol>
                <a:gridCol w="3597203">
                  <a:extLst>
                    <a:ext uri="{9D8B030D-6E8A-4147-A177-3AD203B41FA5}">
                      <a16:colId xmlns:a16="http://schemas.microsoft.com/office/drawing/2014/main" val="2168054027"/>
                    </a:ext>
                  </a:extLst>
                </a:gridCol>
                <a:gridCol w="565770">
                  <a:extLst>
                    <a:ext uri="{9D8B030D-6E8A-4147-A177-3AD203B41FA5}">
                      <a16:colId xmlns:a16="http://schemas.microsoft.com/office/drawing/2014/main" val="1943286953"/>
                    </a:ext>
                  </a:extLst>
                </a:gridCol>
                <a:gridCol w="3031433">
                  <a:extLst>
                    <a:ext uri="{9D8B030D-6E8A-4147-A177-3AD203B41FA5}">
                      <a16:colId xmlns:a16="http://schemas.microsoft.com/office/drawing/2014/main" val="24762744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enor Sans" panose="020B0604020202020204"/>
                        </a:rPr>
                        <a:t>Учебный корпус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enor Sans" panose="020B0604020202020204"/>
                        </a:rPr>
                        <a:t>ФИО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enor Sans" panose="020B0604020202020204"/>
                        </a:rPr>
                        <a:t>Телефон, почта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enor Sans" panose="020B0604020202020204"/>
                        </a:rPr>
                        <a:t>Телефон, почта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0631842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Tenor Sans" panose="020B0604020202020204"/>
                        </a:rPr>
                        <a:t>Вопросы по организации дополнительного образования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800" b="1" dirty="0">
                        <a:latin typeface="Tenor Sans" panose="020B060402020202020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84145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Tenor Sans" panose="020B0604020202020204"/>
                        </a:rPr>
                        <a:t>УК№1 (Дубининская, 42) 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1800" dirty="0">
                          <a:latin typeface="Tenor Sans" panose="020B0604020202020204"/>
                        </a:rPr>
                        <a:t>Эрбис Аркадий Сергеевич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r>
                        <a:rPr lang="ru-RU" sz="1800" dirty="0">
                          <a:latin typeface="Tenor Sans" panose="020B0604020202020204"/>
                        </a:rPr>
                        <a:t>8-903-713-6970, </a:t>
                      </a:r>
                    </a:p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erbis@co627.ru</a:t>
                      </a:r>
                      <a:endParaRPr lang="ru-RU" sz="1800" dirty="0">
                        <a:latin typeface="Tenor Sans" panose="020B060402020202020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Tenor Sans" panose="020B0604020202020204"/>
                        </a:rPr>
                        <a:t>8-903-713-6970, </a:t>
                      </a:r>
                    </a:p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erbis@co627.ru</a:t>
                      </a:r>
                      <a:endParaRPr lang="ru-RU" sz="1800" dirty="0">
                        <a:latin typeface="Tenor Sans" panose="020B060402020202020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61162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Tenor Sans" panose="020B0604020202020204"/>
                        </a:rPr>
                        <a:t>УК№2 (Бахрушина, 24)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1800" dirty="0">
                          <a:latin typeface="Tenor Sans" panose="020B0604020202020204"/>
                        </a:rPr>
                        <a:t>Гарус Евгения Юрьевна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r>
                        <a:rPr lang="ru-RU" sz="1800" dirty="0">
                          <a:latin typeface="Tenor Sans" panose="020B0604020202020204"/>
                        </a:rPr>
                        <a:t>8-916-394-8258, </a:t>
                      </a:r>
                    </a:p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garus@co627.ru</a:t>
                      </a:r>
                      <a:endParaRPr lang="ru-RU" sz="1800" dirty="0">
                        <a:latin typeface="Tenor Sans" panose="020B060402020202020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Tenor Sans" panose="020B0604020202020204"/>
                          <a:ea typeface="+mn-ea"/>
                          <a:cs typeface="+mn-cs"/>
                        </a:rPr>
                        <a:t>8-916-394-8258, </a:t>
                      </a:r>
                    </a:p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garus@co627.ru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Tenor Sans" panose="020B0604020202020204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13685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Tenor Sans" panose="020B0604020202020204"/>
                        </a:rPr>
                        <a:t>УК№3 (Житная, 6)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1800" dirty="0">
                          <a:latin typeface="Tenor Sans" panose="020B0604020202020204"/>
                        </a:rPr>
                        <a:t>Колосова Юлия Валерьевна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r>
                        <a:rPr lang="ru-RU" sz="1800" dirty="0">
                          <a:latin typeface="Tenor Sans" panose="020B0604020202020204"/>
                        </a:rPr>
                        <a:t>8-903-977-2837, </a:t>
                      </a:r>
                      <a:r>
                        <a:rPr lang="en-US" sz="1800" dirty="0">
                          <a:latin typeface="Tenor Sans" panose="020B0604020202020204"/>
                        </a:rPr>
                        <a:t>kolosovayv@co627.ru</a:t>
                      </a:r>
                      <a:endParaRPr lang="ru-RU" sz="1800" dirty="0">
                        <a:latin typeface="Tenor Sans" panose="020B060402020202020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Tenor Sans" panose="020B0604020202020204"/>
                        </a:rPr>
                        <a:t>8-903-977-2837, </a:t>
                      </a:r>
                      <a:r>
                        <a:rPr lang="en-US" sz="1800" dirty="0">
                          <a:latin typeface="Tenor Sans" panose="020B0604020202020204"/>
                        </a:rPr>
                        <a:t>kolosovayv@co627.ru</a:t>
                      </a:r>
                      <a:endParaRPr lang="ru-RU" sz="1800" dirty="0">
                        <a:latin typeface="Tenor Sans" panose="020B060402020202020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6455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Tenor Sans" panose="020B0604020202020204"/>
                        </a:rPr>
                        <a:t>УК№4 (Стремянный пер. 33/35)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1800" dirty="0">
                          <a:latin typeface="Tenor Sans" panose="020B0604020202020204"/>
                        </a:rPr>
                        <a:t>Тришкина Татьяна Денисовна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r>
                        <a:rPr lang="ru-RU" sz="1800" dirty="0">
                          <a:latin typeface="Tenor Sans" panose="020B0604020202020204"/>
                        </a:rPr>
                        <a:t>8-916-360-8852, </a:t>
                      </a:r>
                    </a:p>
                    <a:p>
                      <a:r>
                        <a:rPr lang="en-US" sz="1800" dirty="0">
                          <a:latin typeface="Tenor Sans" panose="020B0604020202020204"/>
                        </a:rPr>
                        <a:t>trishkina@co627.ru</a:t>
                      </a:r>
                      <a:endParaRPr lang="ru-RU" sz="1800" dirty="0">
                        <a:latin typeface="Tenor Sans" panose="020B060402020202020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Tenor Sans" panose="020B0604020202020204"/>
                        </a:rPr>
                        <a:t>8-916-360-8852, </a:t>
                      </a:r>
                    </a:p>
                    <a:p>
                      <a:r>
                        <a:rPr lang="en-US" sz="1800" dirty="0">
                          <a:latin typeface="Tenor Sans" panose="020B0604020202020204"/>
                        </a:rPr>
                        <a:t>trishkina@co627.ru</a:t>
                      </a:r>
                      <a:endParaRPr lang="ru-RU" sz="1800" dirty="0">
                        <a:latin typeface="Tenor Sans" panose="020B060402020202020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73276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Tenor Sans" panose="020B0604020202020204"/>
                        </a:rPr>
                        <a:t>УК№5 (Люсиновская 31 стр.1)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1800" dirty="0">
                          <a:latin typeface="Tenor Sans" panose="020B0604020202020204"/>
                        </a:rPr>
                        <a:t>Вегеро Алла Владимировна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r>
                        <a:rPr lang="ru-RU" sz="1800" dirty="0">
                          <a:latin typeface="Tenor Sans" panose="020B0604020202020204"/>
                        </a:rPr>
                        <a:t>8-903-595-4788, </a:t>
                      </a:r>
                    </a:p>
                    <a:p>
                      <a:r>
                        <a:rPr lang="en-US" sz="1800" dirty="0">
                          <a:latin typeface="Tenor Sans" panose="020B0604020202020204"/>
                        </a:rPr>
                        <a:t>vegero@co627.ru</a:t>
                      </a:r>
                      <a:endParaRPr lang="ru-RU" sz="1800" dirty="0">
                        <a:latin typeface="Tenor Sans" panose="020B060402020202020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Tenor Sans" panose="020B0604020202020204"/>
                        </a:rPr>
                        <a:t>8-903-595-4788, </a:t>
                      </a:r>
                    </a:p>
                    <a:p>
                      <a:r>
                        <a:rPr lang="en-US" sz="1800" dirty="0">
                          <a:latin typeface="Tenor Sans" panose="020B0604020202020204"/>
                        </a:rPr>
                        <a:t>vegero@co627.ru</a:t>
                      </a:r>
                      <a:endParaRPr lang="ru-RU" sz="1800" dirty="0">
                        <a:latin typeface="Tenor Sans" panose="020B060402020202020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0454259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ru-RU" sz="1800" b="1" kern="1200" dirty="0">
                          <a:solidFill>
                            <a:schemeClr val="dk1"/>
                          </a:solidFill>
                          <a:latin typeface="Tenor Sans" panose="020B0604020202020204"/>
                          <a:ea typeface="+mn-ea"/>
                          <a:cs typeface="+mn-cs"/>
                        </a:rPr>
                        <a:t>Вопросы по оплате платных образовательных услуг </a:t>
                      </a:r>
                    </a:p>
                    <a:p>
                      <a:pPr algn="ctr"/>
                      <a:r>
                        <a:rPr lang="ru-RU" sz="1800" b="1" kern="1200" dirty="0">
                          <a:solidFill>
                            <a:schemeClr val="dk1"/>
                          </a:solidFill>
                          <a:latin typeface="Tenor Sans" panose="020B0604020202020204"/>
                          <a:ea typeface="+mn-ea"/>
                          <a:cs typeface="+mn-cs"/>
                        </a:rPr>
                        <a:t>(выставление счета, поступление денег, оформление возврата денежных средств)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800" b="1" kern="1200" dirty="0">
                        <a:solidFill>
                          <a:schemeClr val="dk1"/>
                        </a:solidFill>
                        <a:latin typeface="Tenor Sans" panose="020B0604020202020204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18366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Tenor Sans" panose="020B0604020202020204"/>
                        </a:rPr>
                        <a:t>Все УК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Tenor Sans" panose="020B0604020202020204"/>
                          <a:ea typeface="+mn-ea"/>
                          <a:cs typeface="+mn-cs"/>
                        </a:rPr>
                        <a:t>Курдинева Тамара Сергеевна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Tenor Sans" panose="020B0604020202020204"/>
                          <a:ea typeface="+mn-ea"/>
                          <a:cs typeface="+mn-cs"/>
                        </a:rPr>
                        <a:t>8(495)959-78-30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800" kern="1200" dirty="0">
                        <a:solidFill>
                          <a:schemeClr val="dk1"/>
                        </a:solidFill>
                        <a:latin typeface="Tenor Sans" panose="020B0604020202020204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1337026"/>
                  </a:ext>
                </a:extLst>
              </a:tr>
            </a:tbl>
          </a:graphicData>
        </a:graphic>
      </p:graphicFrame>
      <p:sp>
        <p:nvSpPr>
          <p:cNvPr id="12" name="Звезда: 5 точек 11">
            <a:extLst>
              <a:ext uri="{FF2B5EF4-FFF2-40B4-BE49-F238E27FC236}">
                <a16:creationId xmlns:a16="http://schemas.microsoft.com/office/drawing/2014/main" id="{E0A8F9EA-6EC3-4C50-BBCE-164C20EF2E52}"/>
              </a:ext>
            </a:extLst>
          </p:cNvPr>
          <p:cNvSpPr/>
          <p:nvPr/>
        </p:nvSpPr>
        <p:spPr>
          <a:xfrm>
            <a:off x="7026965" y="2425148"/>
            <a:ext cx="119270" cy="10933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4275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E4D3F3B6-2B0F-4A9E-9F27-6624A55CE6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1613" y="1288531"/>
            <a:ext cx="1167964" cy="2630950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E5D69CCE-6AD3-4E03-9C22-76CCB735AF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0782" y="2771601"/>
            <a:ext cx="1167964" cy="143240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651E1D5-CEAC-4286-AA8D-D01C94BBB4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8865" y="4615426"/>
            <a:ext cx="1410107" cy="1413636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4FD2ED00-B5EF-4788-B49A-45152EB9B5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69838" y="1255742"/>
            <a:ext cx="1151775" cy="1620201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AA8830DF-D87A-4179-BAEA-2AACFF9CD757}"/>
              </a:ext>
            </a:extLst>
          </p:cNvPr>
          <p:cNvSpPr/>
          <p:nvPr/>
        </p:nvSpPr>
        <p:spPr>
          <a:xfrm>
            <a:off x="0" y="217061"/>
            <a:ext cx="12192000" cy="931765"/>
          </a:xfrm>
          <a:prstGeom prst="rect">
            <a:avLst/>
          </a:prstGeom>
          <a:gradFill>
            <a:gsLst>
              <a:gs pos="0">
                <a:srgbClr val="180A6C"/>
              </a:gs>
              <a:gs pos="100000">
                <a:srgbClr val="2091FF"/>
              </a:gs>
            </a:gsLst>
            <a:lin ang="3000000" scaled="0"/>
          </a:gradFill>
          <a:ln>
            <a:solidFill>
              <a:srgbClr val="2091F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1945288" y="308285"/>
            <a:ext cx="9311691" cy="66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Tenor Sans"/>
              </a:rPr>
              <a:t>Внешний вид обучающихся 5-11 класс</a:t>
            </a:r>
            <a:endParaRPr kumimoji="0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8" name="Google Shape;95;p13">
            <a:extLst>
              <a:ext uri="{FF2B5EF4-FFF2-40B4-BE49-F238E27FC236}">
                <a16:creationId xmlns:a16="http://schemas.microsoft.com/office/drawing/2014/main" id="{1B49F3B3-388F-4460-892B-DA5ED143277B}"/>
              </a:ext>
            </a:extLst>
          </p:cNvPr>
          <p:cNvSpPr/>
          <p:nvPr/>
        </p:nvSpPr>
        <p:spPr>
          <a:xfrm>
            <a:off x="0" y="6474336"/>
            <a:ext cx="12192000" cy="369276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2091FF"/>
          </a:solidFill>
          <a:ln>
            <a:noFill/>
          </a:ln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       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178B99C1-DC2D-469A-8762-11570791ED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3341" y="52779"/>
            <a:ext cx="1833175" cy="1413044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04BF84D8-59D5-4D45-8829-8E65BA3589D9}"/>
              </a:ext>
            </a:extLst>
          </p:cNvPr>
          <p:cNvSpPr/>
          <p:nvPr/>
        </p:nvSpPr>
        <p:spPr>
          <a:xfrm>
            <a:off x="71035" y="1349409"/>
            <a:ext cx="877479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Повседневная одежда: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для юношей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: брюки классические, брюки-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чинос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, джинсы (классического кроя), пиджак, жилет, кардиган, джемпер, водолазка, пуловер, свитер, рубашка, футболка;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для девушек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: пиджак, жилет, кардиган, брюки, юбка, сарафан, платье, блузка, футболка, рубашка. 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BC7A2C0F-CD8A-4174-85C8-BAB7E6C7D979}"/>
              </a:ext>
            </a:extLst>
          </p:cNvPr>
          <p:cNvSpPr/>
          <p:nvPr/>
        </p:nvSpPr>
        <p:spPr>
          <a:xfrm>
            <a:off x="59838" y="2885342"/>
            <a:ext cx="862900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Парадная одежда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для юношей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белая рубашка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для девушек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белая рубашка или блузка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50F21E3-4A4F-4A8C-97CB-BD9C2924FAA8}"/>
              </a:ext>
            </a:extLst>
          </p:cNvPr>
          <p:cNvSpPr/>
          <p:nvPr/>
        </p:nvSpPr>
        <p:spPr>
          <a:xfrm>
            <a:off x="107746" y="3847770"/>
            <a:ext cx="86290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Спортивная одежда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используется обучающимися </a:t>
            </a:r>
            <a:r>
              <a:rPr kumimoji="0" lang="ru-RU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только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на занятиях физической культуры или спортом (спортивные  шорты или спортивные брюки, спортивная обувь. </a:t>
            </a: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6AA33B3F-F834-4B03-94E3-31B08DE1E88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04633" y="1218117"/>
            <a:ext cx="1287367" cy="2961879"/>
          </a:xfrm>
          <a:prstGeom prst="rect">
            <a:avLst/>
          </a:prstGeom>
        </p:spPr>
      </p:pic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832EADEA-605F-46EA-96F7-DCB34D592EEF}"/>
              </a:ext>
            </a:extLst>
          </p:cNvPr>
          <p:cNvSpPr/>
          <p:nvPr/>
        </p:nvSpPr>
        <p:spPr>
          <a:xfrm>
            <a:off x="82569" y="4784374"/>
            <a:ext cx="75402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Спортивная одежда вне уроков физкультуры в школе ЗАПРЕЩЕНА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Одежда с оголенным животом в школе ЗАПРЕЩЕНА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Короткие юбки и шорты в школе ЗАПРЕЩЕНЫ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enor Sans" panose="020B0604020202020204"/>
              <a:ea typeface="+mn-ea"/>
              <a:cs typeface="+mn-cs"/>
            </a:endParaRPr>
          </a:p>
        </p:txBody>
      </p:sp>
      <p:pic>
        <p:nvPicPr>
          <p:cNvPr id="1026" name="Picture 2" descr="Топ женский/Топик/укороченный/Топик короткий Alex Svar 51188686 купить в  интернет-магазине Wildberries">
            <a:extLst>
              <a:ext uri="{FF2B5EF4-FFF2-40B4-BE49-F238E27FC236}">
                <a16:creationId xmlns:a16="http://schemas.microsoft.com/office/drawing/2014/main" id="{676F3FEF-6955-42FA-895E-B763C24597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78"/>
          <a:stretch/>
        </p:blipFill>
        <p:spPr bwMode="auto">
          <a:xfrm>
            <a:off x="8845827" y="4689263"/>
            <a:ext cx="1287367" cy="1313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CEC24DB-2491-4642-9E59-2D888FF8FBA1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b="8281"/>
          <a:stretch/>
        </p:blipFill>
        <p:spPr>
          <a:xfrm>
            <a:off x="10482319" y="4672334"/>
            <a:ext cx="1309783" cy="1347336"/>
          </a:xfrm>
          <a:prstGeom prst="rect">
            <a:avLst/>
          </a:prstGeom>
        </p:spPr>
      </p:pic>
      <p:sp>
        <p:nvSpPr>
          <p:cNvPr id="11" name="Символ &quot;Запрещено&quot; 10">
            <a:extLst>
              <a:ext uri="{FF2B5EF4-FFF2-40B4-BE49-F238E27FC236}">
                <a16:creationId xmlns:a16="http://schemas.microsoft.com/office/drawing/2014/main" id="{2568CCFF-35FA-4EE5-8354-ECB20EB6F1C4}"/>
              </a:ext>
            </a:extLst>
          </p:cNvPr>
          <p:cNvSpPr/>
          <p:nvPr/>
        </p:nvSpPr>
        <p:spPr>
          <a:xfrm>
            <a:off x="7056774" y="4583108"/>
            <a:ext cx="1613064" cy="1487954"/>
          </a:xfrm>
          <a:prstGeom prst="noSmoking">
            <a:avLst>
              <a:gd name="adj" fmla="val 338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7" name="Символ &quot;Запрещено&quot; 26">
            <a:extLst>
              <a:ext uri="{FF2B5EF4-FFF2-40B4-BE49-F238E27FC236}">
                <a16:creationId xmlns:a16="http://schemas.microsoft.com/office/drawing/2014/main" id="{6833770D-6A14-43ED-9929-37FA1730B1BF}"/>
              </a:ext>
            </a:extLst>
          </p:cNvPr>
          <p:cNvSpPr/>
          <p:nvPr/>
        </p:nvSpPr>
        <p:spPr>
          <a:xfrm>
            <a:off x="8736748" y="4659617"/>
            <a:ext cx="1613064" cy="1487954"/>
          </a:xfrm>
          <a:prstGeom prst="noSmoking">
            <a:avLst>
              <a:gd name="adj" fmla="val 338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9" name="Символ &quot;Запрещено&quot; 28">
            <a:extLst>
              <a:ext uri="{FF2B5EF4-FFF2-40B4-BE49-F238E27FC236}">
                <a16:creationId xmlns:a16="http://schemas.microsoft.com/office/drawing/2014/main" id="{AFE8E7C5-0A49-4AD2-A9E5-8EC190CC0199}"/>
              </a:ext>
            </a:extLst>
          </p:cNvPr>
          <p:cNvSpPr/>
          <p:nvPr/>
        </p:nvSpPr>
        <p:spPr>
          <a:xfrm>
            <a:off x="10328746" y="4583108"/>
            <a:ext cx="1613064" cy="1487954"/>
          </a:xfrm>
          <a:prstGeom prst="noSmoking">
            <a:avLst>
              <a:gd name="adj" fmla="val 338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8C06FED0-321F-4496-923E-D43149BA19CE}"/>
              </a:ext>
            </a:extLst>
          </p:cNvPr>
          <p:cNvCxnSpPr>
            <a:cxnSpLocks/>
          </p:cNvCxnSpPr>
          <p:nvPr/>
        </p:nvCxnSpPr>
        <p:spPr>
          <a:xfrm>
            <a:off x="59838" y="4748084"/>
            <a:ext cx="12067670" cy="11687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2" descr="http://qrcoder.ru/code/?https%3A%2F%2Fsch627.mskobr.ru%2Fattach_files%2Fupload_users_files%2F64eefec267079.pdf&amp;4&amp;0">
            <a:extLst>
              <a:ext uri="{FF2B5EF4-FFF2-40B4-BE49-F238E27FC236}">
                <a16:creationId xmlns:a16="http://schemas.microsoft.com/office/drawing/2014/main" id="{977D9360-F58D-4277-8AEE-773968E7A7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66" y="5584944"/>
            <a:ext cx="1320475" cy="1320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0FC69D5-DB83-4500-B1CF-FD52A02A4F6C}"/>
              </a:ext>
            </a:extLst>
          </p:cNvPr>
          <p:cNvSpPr txBox="1"/>
          <p:nvPr/>
        </p:nvSpPr>
        <p:spPr>
          <a:xfrm>
            <a:off x="2314002" y="6456273"/>
            <a:ext cx="6264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Положение о внешнем виде обучающихся ГБОУ Школа №627</a:t>
            </a:r>
          </a:p>
        </p:txBody>
      </p:sp>
      <p:sp>
        <p:nvSpPr>
          <p:cNvPr id="6" name="Стрелка: вправо 5">
            <a:extLst>
              <a:ext uri="{FF2B5EF4-FFF2-40B4-BE49-F238E27FC236}">
                <a16:creationId xmlns:a16="http://schemas.microsoft.com/office/drawing/2014/main" id="{D3B40521-7A29-4CAC-B2EF-AE5B3A932FA0}"/>
              </a:ext>
            </a:extLst>
          </p:cNvPr>
          <p:cNvSpPr/>
          <p:nvPr/>
        </p:nvSpPr>
        <p:spPr>
          <a:xfrm rot="10800000">
            <a:off x="1500773" y="6483702"/>
            <a:ext cx="626165" cy="284767"/>
          </a:xfrm>
          <a:prstGeom prst="rightArrow">
            <a:avLst/>
          </a:prstGeom>
          <a:solidFill>
            <a:srgbClr val="1A2D92"/>
          </a:solidFill>
          <a:ln>
            <a:solidFill>
              <a:srgbClr val="110C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9182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cto 12">
            <a:extLst>
              <a:ext uri="{FF2B5EF4-FFF2-40B4-BE49-F238E27FC236}">
                <a16:creationId xmlns:a16="http://schemas.microsoft.com/office/drawing/2014/main" id="{248F890C-1C51-4988-AD5B-BBD49965915B}"/>
              </a:ext>
            </a:extLst>
          </p:cNvPr>
          <p:cNvCxnSpPr>
            <a:cxnSpLocks/>
          </p:cNvCxnSpPr>
          <p:nvPr/>
        </p:nvCxnSpPr>
        <p:spPr>
          <a:xfrm>
            <a:off x="246000" y="0"/>
            <a:ext cx="0" cy="2889000"/>
          </a:xfrm>
          <a:prstGeom prst="line">
            <a:avLst/>
          </a:prstGeom>
          <a:ln w="28575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392712" y="0"/>
            <a:ext cx="9081186" cy="590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3200" dirty="0">
                <a:solidFill>
                  <a:srgbClr val="2091FF"/>
                </a:solidFill>
                <a:latin typeface="Tenor Sans"/>
                <a:sym typeface="Tenor Sans"/>
              </a:rPr>
              <a:t>Формы получения образования</a:t>
            </a:r>
            <a:endParaRPr sz="800" dirty="0">
              <a:solidFill>
                <a:srgbClr val="2091FF"/>
              </a:solidFill>
            </a:endParaRPr>
          </a:p>
        </p:txBody>
      </p:sp>
      <p:sp>
        <p:nvSpPr>
          <p:cNvPr id="5" name="Google Shape;95;p13">
            <a:extLst>
              <a:ext uri="{FF2B5EF4-FFF2-40B4-BE49-F238E27FC236}">
                <a16:creationId xmlns:a16="http://schemas.microsoft.com/office/drawing/2014/main" id="{CAE8C62C-A325-4E8C-B19B-F589B2ACF9BF}"/>
              </a:ext>
            </a:extLst>
          </p:cNvPr>
          <p:cNvSpPr/>
          <p:nvPr/>
        </p:nvSpPr>
        <p:spPr>
          <a:xfrm>
            <a:off x="0" y="6386358"/>
            <a:ext cx="12192000" cy="471642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0C48BB"/>
          </a:solidFill>
          <a:ln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6" name="Google Shape;98;p13">
            <a:extLst>
              <a:ext uri="{FF2B5EF4-FFF2-40B4-BE49-F238E27FC236}">
                <a16:creationId xmlns:a16="http://schemas.microsoft.com/office/drawing/2014/main" id="{4D8B39C1-A29D-4513-A060-022BDBA81EB7}"/>
              </a:ext>
            </a:extLst>
          </p:cNvPr>
          <p:cNvSpPr/>
          <p:nvPr/>
        </p:nvSpPr>
        <p:spPr>
          <a:xfrm>
            <a:off x="8178800" y="6243609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B4E3EF"/>
          </a:solidFill>
          <a:ln>
            <a:noFill/>
          </a:ln>
        </p:spPr>
        <p:txBody>
          <a:bodyPr/>
          <a:lstStyle/>
          <a:p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305719A-9CC4-4111-A6F4-ABDB45F706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6000" y="170164"/>
            <a:ext cx="1483925" cy="1143836"/>
          </a:xfrm>
          <a:prstGeom prst="rect">
            <a:avLst/>
          </a:prstGeom>
        </p:spPr>
      </p:pic>
      <p:cxnSp>
        <p:nvCxnSpPr>
          <p:cNvPr id="11" name="Conector recto 7">
            <a:extLst>
              <a:ext uri="{FF2B5EF4-FFF2-40B4-BE49-F238E27FC236}">
                <a16:creationId xmlns:a16="http://schemas.microsoft.com/office/drawing/2014/main" id="{D5BBF92D-8E8A-4F07-9CF6-F8283B786437}"/>
              </a:ext>
            </a:extLst>
          </p:cNvPr>
          <p:cNvCxnSpPr>
            <a:cxnSpLocks/>
          </p:cNvCxnSpPr>
          <p:nvPr/>
        </p:nvCxnSpPr>
        <p:spPr>
          <a:xfrm flipH="1">
            <a:off x="11977763" y="3294000"/>
            <a:ext cx="13237" cy="2766352"/>
          </a:xfrm>
          <a:prstGeom prst="line">
            <a:avLst/>
          </a:prstGeom>
          <a:ln w="25400" cap="rnd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Объект 11">
            <a:extLst>
              <a:ext uri="{FF2B5EF4-FFF2-40B4-BE49-F238E27FC236}">
                <a16:creationId xmlns:a16="http://schemas.microsoft.com/office/drawing/2014/main" id="{298E15F2-9BFC-3FAB-479C-64637CA22AF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9863731"/>
              </p:ext>
            </p:extLst>
          </p:nvPr>
        </p:nvGraphicFramePr>
        <p:xfrm>
          <a:off x="408605" y="330612"/>
          <a:ext cx="10742210" cy="40930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6D968919-965B-EB48-70A7-E59B42EEDD88}"/>
              </a:ext>
            </a:extLst>
          </p:cNvPr>
          <p:cNvSpPr txBox="1"/>
          <p:nvPr/>
        </p:nvSpPr>
        <p:spPr>
          <a:xfrm>
            <a:off x="505951" y="921543"/>
            <a:ext cx="3466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>
                <a:solidFill>
                  <a:srgbClr val="222782"/>
                </a:solidFill>
              </a:rPr>
              <a:t>Что такое домашнее обучение?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FEDCB65-30CB-7399-6289-20C9823C0506}"/>
              </a:ext>
            </a:extLst>
          </p:cNvPr>
          <p:cNvSpPr txBox="1"/>
          <p:nvPr/>
        </p:nvSpPr>
        <p:spPr>
          <a:xfrm>
            <a:off x="505951" y="4263404"/>
            <a:ext cx="1041156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Уважительная причина перехода на очно-заочное (заочное) обучение. Решение ПС.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Договор со школой. Обязательства.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Промежуточная аттестация по итогам триместра (1-9) / полугодия (10-11).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Расторжение договора в случае неуспеваемости ученика.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ru-RU" dirty="0">
                <a:solidFill>
                  <a:prstClr val="black"/>
                </a:solidFill>
                <a:latin typeface="Calibri"/>
              </a:rPr>
              <a:t>Особые условия для профильных (10-11) и выпускных (9, 11) классов.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ru-RU" dirty="0">
                <a:solidFill>
                  <a:prstClr val="black"/>
                </a:solidFill>
                <a:latin typeface="Calibri"/>
              </a:rPr>
              <a:t>Подписание договоров </a:t>
            </a:r>
            <a:r>
              <a:rPr lang="ru-RU" b="1" dirty="0">
                <a:solidFill>
                  <a:prstClr val="black"/>
                </a:solidFill>
                <a:latin typeface="Calibri"/>
              </a:rPr>
              <a:t>03.09 </a:t>
            </a:r>
            <a:r>
              <a:rPr lang="ru-RU" dirty="0">
                <a:solidFill>
                  <a:prstClr val="black"/>
                </a:solidFill>
                <a:latin typeface="Calibri"/>
              </a:rPr>
              <a:t>с 18.00 до 20.00, Дубининская, д. 42, </a:t>
            </a:r>
            <a:r>
              <a:rPr lang="ru-RU" dirty="0" err="1">
                <a:solidFill>
                  <a:prstClr val="black"/>
                </a:solidFill>
                <a:latin typeface="Calibri"/>
              </a:rPr>
              <a:t>каб</a:t>
            </a:r>
            <a:r>
              <a:rPr lang="ru-RU" dirty="0">
                <a:solidFill>
                  <a:prstClr val="black"/>
                </a:solidFill>
                <a:latin typeface="Calibri"/>
              </a:rPr>
              <a:t>. 216.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dirty="0">
                <a:solidFill>
                  <a:prstClr val="black"/>
                </a:solidFill>
                <a:latin typeface="Calibri"/>
              </a:rPr>
              <a:t>Далее каждый понедельник с 18.00 до 19.00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D09EFE7-A7DD-C433-0A9A-D560BCA78A99}"/>
              </a:ext>
            </a:extLst>
          </p:cNvPr>
          <p:cNvSpPr txBox="1"/>
          <p:nvPr/>
        </p:nvSpPr>
        <p:spPr>
          <a:xfrm>
            <a:off x="9095838" y="4817401"/>
            <a:ext cx="28203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i="1" dirty="0">
                <a:solidFill>
                  <a:srgbClr val="222782"/>
                </a:solidFill>
              </a:rPr>
              <a:t>27.08 в 20.00 </a:t>
            </a:r>
          </a:p>
          <a:p>
            <a:pPr algn="ctr"/>
            <a:r>
              <a:rPr lang="ru-RU" i="1" dirty="0">
                <a:solidFill>
                  <a:srgbClr val="222782"/>
                </a:solidFill>
              </a:rPr>
              <a:t>родительское собрание</a:t>
            </a:r>
          </a:p>
          <a:p>
            <a:pPr algn="ctr"/>
            <a:r>
              <a:rPr lang="ru-RU" i="1" dirty="0">
                <a:solidFill>
                  <a:srgbClr val="222782"/>
                </a:solidFill>
              </a:rPr>
              <a:t>Ссылка эта же</a:t>
            </a:r>
          </a:p>
        </p:txBody>
      </p:sp>
    </p:spTree>
    <p:extLst>
      <p:ext uri="{BB962C8B-B14F-4D97-AF65-F5344CB8AC3E}">
        <p14:creationId xmlns:p14="http://schemas.microsoft.com/office/powerpoint/2010/main" val="1510443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AA8830DF-D87A-4179-BAEA-2AACFF9CD757}"/>
              </a:ext>
            </a:extLst>
          </p:cNvPr>
          <p:cNvSpPr/>
          <p:nvPr/>
        </p:nvSpPr>
        <p:spPr>
          <a:xfrm>
            <a:off x="0" y="217061"/>
            <a:ext cx="12192000" cy="931765"/>
          </a:xfrm>
          <a:prstGeom prst="rect">
            <a:avLst/>
          </a:prstGeom>
          <a:gradFill>
            <a:gsLst>
              <a:gs pos="0">
                <a:srgbClr val="180A6C"/>
              </a:gs>
              <a:gs pos="100000">
                <a:srgbClr val="2091FF"/>
              </a:gs>
            </a:gsLst>
            <a:lin ang="3000000" scaled="0"/>
          </a:gradFill>
          <a:ln>
            <a:solidFill>
              <a:srgbClr val="2091F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1945288" y="308285"/>
            <a:ext cx="9311691" cy="66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Tenor Sans"/>
              </a:rPr>
              <a:t>Организация питания</a:t>
            </a:r>
            <a:endParaRPr kumimoji="0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8" name="Google Shape;95;p13">
            <a:extLst>
              <a:ext uri="{FF2B5EF4-FFF2-40B4-BE49-F238E27FC236}">
                <a16:creationId xmlns:a16="http://schemas.microsoft.com/office/drawing/2014/main" id="{1B49F3B3-388F-4460-892B-DA5ED143277B}"/>
              </a:ext>
            </a:extLst>
          </p:cNvPr>
          <p:cNvSpPr/>
          <p:nvPr/>
        </p:nvSpPr>
        <p:spPr>
          <a:xfrm>
            <a:off x="0" y="6474336"/>
            <a:ext cx="12192000" cy="369276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2091FF"/>
          </a:solidFill>
          <a:ln>
            <a:noFill/>
          </a:ln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       </a:t>
            </a:r>
          </a:p>
        </p:txBody>
      </p:sp>
      <p:sp>
        <p:nvSpPr>
          <p:cNvPr id="19" name="Google Shape;98;p13">
            <a:extLst>
              <a:ext uri="{FF2B5EF4-FFF2-40B4-BE49-F238E27FC236}">
                <a16:creationId xmlns:a16="http://schemas.microsoft.com/office/drawing/2014/main" id="{EBF3C8D6-D4D3-455B-9A61-DDD25D7D32E8}"/>
              </a:ext>
            </a:extLst>
          </p:cNvPr>
          <p:cNvSpPr/>
          <p:nvPr/>
        </p:nvSpPr>
        <p:spPr>
          <a:xfrm>
            <a:off x="8178800" y="6265027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180A6C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178B99C1-DC2D-469A-8762-11570791ED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41" y="52779"/>
            <a:ext cx="1833175" cy="1413044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AA940D8A-9206-4611-91D0-1AB967BF10B3}"/>
              </a:ext>
            </a:extLst>
          </p:cNvPr>
          <p:cNvSpPr/>
          <p:nvPr/>
        </p:nvSpPr>
        <p:spPr>
          <a:xfrm>
            <a:off x="383027" y="1390594"/>
            <a:ext cx="10614711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Что входит в льготное питание в школе: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enor Sans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Обеды для льготной категории обучающихся 5-11 классов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enor Sans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А именно: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Сиротам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 Детям-инвалидам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 Детям из многодетных семей (ежегодное подтверждение льготы)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 Детям из малообеспеченных семей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 Детям, получающим пенсию по потере кормильца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 Детям, у которых оба или единственный родитель являются инвалидами 1 или 2 группы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Детям участников СВО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AA15442F-A466-4912-B4D0-C997983B35DC}"/>
              </a:ext>
            </a:extLst>
          </p:cNvPr>
          <p:cNvSpPr/>
          <p:nvPr/>
        </p:nvSpPr>
        <p:spPr>
          <a:xfrm>
            <a:off x="497089" y="5341689"/>
            <a:ext cx="9688311" cy="646331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ВАЖНО!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С 15 августа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необходимо  подать заявку на льготное питание на портале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MOS.RU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enor Sans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0134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AA8830DF-D87A-4179-BAEA-2AACFF9CD757}"/>
              </a:ext>
            </a:extLst>
          </p:cNvPr>
          <p:cNvSpPr/>
          <p:nvPr/>
        </p:nvSpPr>
        <p:spPr>
          <a:xfrm>
            <a:off x="0" y="217061"/>
            <a:ext cx="12192000" cy="931765"/>
          </a:xfrm>
          <a:prstGeom prst="rect">
            <a:avLst/>
          </a:prstGeom>
          <a:gradFill>
            <a:gsLst>
              <a:gs pos="0">
                <a:srgbClr val="180A6C"/>
              </a:gs>
              <a:gs pos="100000">
                <a:srgbClr val="2091FF"/>
              </a:gs>
            </a:gsLst>
            <a:lin ang="3000000" scaled="0"/>
          </a:gradFill>
          <a:ln>
            <a:solidFill>
              <a:srgbClr val="2091F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1945288" y="308285"/>
            <a:ext cx="9311691" cy="66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Tenor Sans"/>
              </a:rPr>
              <a:t>Стоимость питания</a:t>
            </a:r>
            <a:endParaRPr kumimoji="0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8" name="Google Shape;95;p13">
            <a:extLst>
              <a:ext uri="{FF2B5EF4-FFF2-40B4-BE49-F238E27FC236}">
                <a16:creationId xmlns:a16="http://schemas.microsoft.com/office/drawing/2014/main" id="{1B49F3B3-388F-4460-892B-DA5ED143277B}"/>
              </a:ext>
            </a:extLst>
          </p:cNvPr>
          <p:cNvSpPr/>
          <p:nvPr/>
        </p:nvSpPr>
        <p:spPr>
          <a:xfrm>
            <a:off x="0" y="6474336"/>
            <a:ext cx="12192000" cy="369276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2091FF"/>
          </a:solidFill>
          <a:ln>
            <a:noFill/>
          </a:ln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       </a:t>
            </a:r>
          </a:p>
        </p:txBody>
      </p:sp>
      <p:sp>
        <p:nvSpPr>
          <p:cNvPr id="19" name="Google Shape;98;p13">
            <a:extLst>
              <a:ext uri="{FF2B5EF4-FFF2-40B4-BE49-F238E27FC236}">
                <a16:creationId xmlns:a16="http://schemas.microsoft.com/office/drawing/2014/main" id="{EBF3C8D6-D4D3-455B-9A61-DDD25D7D32E8}"/>
              </a:ext>
            </a:extLst>
          </p:cNvPr>
          <p:cNvSpPr/>
          <p:nvPr/>
        </p:nvSpPr>
        <p:spPr>
          <a:xfrm>
            <a:off x="8178800" y="6265027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180A6C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178B99C1-DC2D-469A-8762-11570791ED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41" y="52779"/>
            <a:ext cx="1833175" cy="1413044"/>
          </a:xfrm>
          <a:prstGeom prst="rect">
            <a:avLst/>
          </a:prstGeom>
        </p:spPr>
      </p:pic>
      <p:sp>
        <p:nvSpPr>
          <p:cNvPr id="9" name="Объект 1">
            <a:extLst>
              <a:ext uri="{FF2B5EF4-FFF2-40B4-BE49-F238E27FC236}">
                <a16:creationId xmlns:a16="http://schemas.microsoft.com/office/drawing/2014/main" id="{9E424B5B-974B-4434-9962-80A37F2FC0DC}"/>
              </a:ext>
            </a:extLst>
          </p:cNvPr>
          <p:cNvSpPr txBox="1">
            <a:spLocks/>
          </p:cNvSpPr>
          <p:nvPr/>
        </p:nvSpPr>
        <p:spPr>
          <a:xfrm>
            <a:off x="262793" y="1877311"/>
            <a:ext cx="10789252" cy="278635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enor Sans" panose="020B0604020202020204"/>
                <a:ea typeface="Roboto" panose="02000000000000000000" pitchFamily="2" charset="0"/>
                <a:cs typeface="Roboto" panose="02000000000000000000" pitchFamily="2" charset="0"/>
              </a:rPr>
              <a:t>В 2024 году: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enor Sans" panose="020B0604020202020204"/>
                <a:ea typeface="Roboto" panose="02000000000000000000" pitchFamily="2" charset="0"/>
                <a:cs typeface="Roboto" panose="02000000000000000000" pitchFamily="2" charset="0"/>
              </a:rPr>
              <a:t>1) 1-4 кл. - 240,68 руб.(обед).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enor Sans" panose="020B0604020202020204"/>
                <a:ea typeface="Roboto" panose="02000000000000000000" pitchFamily="2" charset="0"/>
                <a:cs typeface="Roboto" panose="02000000000000000000" pitchFamily="2" charset="0"/>
              </a:rPr>
              <a:t>2) 5-11 кл. - 150,67 руб.(завтрак), 284,58 руб.(обед).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enor Sans" panose="020B0604020202020204"/>
                <a:ea typeface="Roboto" panose="02000000000000000000" pitchFamily="2" charset="0"/>
                <a:cs typeface="Roboto" panose="02000000000000000000" pitchFamily="2" charset="0"/>
              </a:rPr>
              <a:t>В 2025 году: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enor Sans" panose="020B0604020202020204"/>
                <a:ea typeface="Roboto" panose="02000000000000000000" pitchFamily="2" charset="0"/>
                <a:cs typeface="Roboto" panose="02000000000000000000" pitchFamily="2" charset="0"/>
              </a:rPr>
              <a:t>1) 1-4 кл. - 246,78 руб.(обед).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enor Sans" panose="020B0604020202020204"/>
                <a:ea typeface="Roboto" panose="02000000000000000000" pitchFamily="2" charset="0"/>
                <a:cs typeface="Roboto" panose="02000000000000000000" pitchFamily="2" charset="0"/>
              </a:rPr>
              <a:t>2) 5-11 кл. - 154,49 руб.(завтрак), 291,80 руб.(обед).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78BCD37-876F-49A7-8C8E-8FF9D6EE9A08}"/>
              </a:ext>
            </a:extLst>
          </p:cNvPr>
          <p:cNvSpPr txBox="1"/>
          <p:nvPr/>
        </p:nvSpPr>
        <p:spPr>
          <a:xfrm>
            <a:off x="173341" y="4552708"/>
            <a:ext cx="94762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По вопросам питания обращаться к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Фоминой Анастасии Дмитриевне 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  <a:hlinkClick r:id="rId3"/>
              </a:rPr>
              <a:t>fomina_ad@co627.ru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 8-499-235-7144</a:t>
            </a:r>
          </a:p>
        </p:txBody>
      </p:sp>
      <p:pic>
        <p:nvPicPr>
          <p:cNvPr id="2050" name="Picture 2" descr="Все вопросы о питании, ГБОУ &quot;Школа &quot;Бескудниково&quot;, Москва">
            <a:extLst>
              <a:ext uri="{FF2B5EF4-FFF2-40B4-BE49-F238E27FC236}">
                <a16:creationId xmlns:a16="http://schemas.microsoft.com/office/drawing/2014/main" id="{A26011F5-B22B-4FC1-AC69-7A0517129C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7449" y="1970977"/>
            <a:ext cx="3913364" cy="2608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2411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ector recto 7">
            <a:extLst>
              <a:ext uri="{FF2B5EF4-FFF2-40B4-BE49-F238E27FC236}">
                <a16:creationId xmlns:a16="http://schemas.microsoft.com/office/drawing/2014/main" id="{D5BBF92D-8E8A-4F07-9CF6-F8283B786437}"/>
              </a:ext>
            </a:extLst>
          </p:cNvPr>
          <p:cNvCxnSpPr>
            <a:cxnSpLocks/>
          </p:cNvCxnSpPr>
          <p:nvPr/>
        </p:nvCxnSpPr>
        <p:spPr>
          <a:xfrm flipH="1">
            <a:off x="11977763" y="3550414"/>
            <a:ext cx="13237" cy="2766352"/>
          </a:xfrm>
          <a:prstGeom prst="line">
            <a:avLst/>
          </a:prstGeom>
          <a:ln w="25400" cap="rnd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Conector recto 12">
            <a:extLst>
              <a:ext uri="{FF2B5EF4-FFF2-40B4-BE49-F238E27FC236}">
                <a16:creationId xmlns:a16="http://schemas.microsoft.com/office/drawing/2014/main" id="{248F890C-1C51-4988-AD5B-BBD49965915B}"/>
              </a:ext>
            </a:extLst>
          </p:cNvPr>
          <p:cNvCxnSpPr>
            <a:cxnSpLocks/>
          </p:cNvCxnSpPr>
          <p:nvPr/>
        </p:nvCxnSpPr>
        <p:spPr>
          <a:xfrm>
            <a:off x="246000" y="0"/>
            <a:ext cx="0" cy="2889000"/>
          </a:xfrm>
          <a:prstGeom prst="line">
            <a:avLst/>
          </a:prstGeom>
          <a:ln w="28575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413796" y="0"/>
            <a:ext cx="652160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2091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Tenor Sans"/>
              </a:rPr>
              <a:t>Повестка</a:t>
            </a:r>
            <a:endParaRPr kumimoji="0" sz="1000" b="1" i="0" u="none" strike="noStrike" kern="1200" cap="none" spc="0" normalizeH="0" baseline="0" noProof="0" dirty="0">
              <a:ln>
                <a:noFill/>
              </a:ln>
              <a:solidFill>
                <a:srgbClr val="2091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" name="Google Shape;95;p13">
            <a:extLst>
              <a:ext uri="{FF2B5EF4-FFF2-40B4-BE49-F238E27FC236}">
                <a16:creationId xmlns:a16="http://schemas.microsoft.com/office/drawing/2014/main" id="{CAE8C62C-A325-4E8C-B19B-F589B2ACF9BF}"/>
              </a:ext>
            </a:extLst>
          </p:cNvPr>
          <p:cNvSpPr/>
          <p:nvPr/>
        </p:nvSpPr>
        <p:spPr>
          <a:xfrm>
            <a:off x="0" y="6526858"/>
            <a:ext cx="12192000" cy="331142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2091F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Google Shape;98;p13">
            <a:extLst>
              <a:ext uri="{FF2B5EF4-FFF2-40B4-BE49-F238E27FC236}">
                <a16:creationId xmlns:a16="http://schemas.microsoft.com/office/drawing/2014/main" id="{4D8B39C1-A29D-4513-A060-022BDBA81EB7}"/>
              </a:ext>
            </a:extLst>
          </p:cNvPr>
          <p:cNvSpPr/>
          <p:nvPr/>
        </p:nvSpPr>
        <p:spPr>
          <a:xfrm>
            <a:off x="8187592" y="6299182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F1DABCE1-8D7F-4BF3-991A-7E10798AB26B}"/>
              </a:ext>
            </a:extLst>
          </p:cNvPr>
          <p:cNvSpPr txBox="1">
            <a:spLocks/>
          </p:cNvSpPr>
          <p:nvPr/>
        </p:nvSpPr>
        <p:spPr>
          <a:xfrm>
            <a:off x="593286" y="777215"/>
            <a:ext cx="10190113" cy="569517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Формы получения образования.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Календарный учебный график на 2024-2025 уч. год (начало, продолжительность, окончание учебного года; расписание звонков; расписание каникул).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занятий 02.09.2024, 03.09.2024, 06.09.2024.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Классное руководство. Педагогический состав классов.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Учебный план. План внеурочной занятости.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Расписание учебных занятий и внеурочной деятельности.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AutoNum type="arabicPeriod"/>
            </a:pP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Государственная итоговая аттестация. Диагностики (независимая экспертиза).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Учебники и учебные принадлежности.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Дополнительное образование. </a:t>
            </a:r>
            <a:endParaRPr kumimoji="0" lang="ru-RU" sz="200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Внешний </a:t>
            </a:r>
            <a:r>
              <a:rPr kumimoji="0" lang="ru-RU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вид.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Стоимость питания. Льготное питание.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Контакты и взаимодействие. Где посмотреть информацию?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Ответы на вопросы.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305719A-9CC4-4111-A6F4-ABDB45F706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6000" y="170164"/>
            <a:ext cx="1483925" cy="1143836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8FFF7BD4-415E-4AA5-BE52-87CFC47B0DAD}"/>
              </a:ext>
            </a:extLst>
          </p:cNvPr>
          <p:cNvSpPr/>
          <p:nvPr/>
        </p:nvSpPr>
        <p:spPr>
          <a:xfrm>
            <a:off x="11765734" y="6472392"/>
            <a:ext cx="34657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entury Gothic"/>
              </a:rPr>
              <a:t>1</a:t>
            </a: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866D9DA-8565-6C72-9390-4A6C49F902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8056" y="3777470"/>
            <a:ext cx="1794040" cy="2348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993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15EEB6E9-8C17-9145-87F8-7B27BCF4F2D3}"/>
              </a:ext>
            </a:extLst>
          </p:cNvPr>
          <p:cNvCxnSpPr>
            <a:cxnSpLocks/>
          </p:cNvCxnSpPr>
          <p:nvPr/>
        </p:nvCxnSpPr>
        <p:spPr>
          <a:xfrm>
            <a:off x="0" y="1025333"/>
            <a:ext cx="12192000" cy="0"/>
          </a:xfrm>
          <a:prstGeom prst="line">
            <a:avLst/>
          </a:prstGeom>
          <a:ln>
            <a:solidFill>
              <a:schemeClr val="bg2">
                <a:lumMod val="65000"/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F0D054A1-820F-1D47-87C9-77F08DC5C9D5}"/>
              </a:ext>
            </a:extLst>
          </p:cNvPr>
          <p:cNvCxnSpPr>
            <a:cxnSpLocks/>
          </p:cNvCxnSpPr>
          <p:nvPr/>
        </p:nvCxnSpPr>
        <p:spPr>
          <a:xfrm>
            <a:off x="0" y="6474193"/>
            <a:ext cx="121920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Google Shape;93;p13">
            <a:extLst>
              <a:ext uri="{FF2B5EF4-FFF2-40B4-BE49-F238E27FC236}">
                <a16:creationId xmlns:a16="http://schemas.microsoft.com/office/drawing/2014/main" id="{D8D9994C-0662-49A6-B530-7BA48A577C63}"/>
              </a:ext>
            </a:extLst>
          </p:cNvPr>
          <p:cNvSpPr txBox="1"/>
          <p:nvPr/>
        </p:nvSpPr>
        <p:spPr>
          <a:xfrm>
            <a:off x="1911927" y="173843"/>
            <a:ext cx="7555709" cy="66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3600" b="1" dirty="0">
                <a:solidFill>
                  <a:srgbClr val="2091FF"/>
                </a:solidFill>
                <a:latin typeface="Century Gothic" panose="020B0502020202020204" pitchFamily="34" charset="0"/>
                <a:sym typeface="Tenor Sans"/>
              </a:rPr>
              <a:t>Контакты и взаимодействие</a:t>
            </a:r>
            <a:endParaRPr sz="900" b="1" dirty="0">
              <a:solidFill>
                <a:srgbClr val="2091FF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2" name="Объект 6">
            <a:extLst>
              <a:ext uri="{FF2B5EF4-FFF2-40B4-BE49-F238E27FC236}">
                <a16:creationId xmlns:a16="http://schemas.microsoft.com/office/drawing/2014/main" id="{5C7B35F3-9CD1-F283-C212-8B198D4CA50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879062"/>
              </p:ext>
            </p:extLst>
          </p:nvPr>
        </p:nvGraphicFramePr>
        <p:xfrm>
          <a:off x="156000" y="1275934"/>
          <a:ext cx="11880000" cy="1986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0000">
                  <a:extLst>
                    <a:ext uri="{9D8B030D-6E8A-4147-A177-3AD203B41FA5}">
                      <a16:colId xmlns:a16="http://schemas.microsoft.com/office/drawing/2014/main" val="1723262459"/>
                    </a:ext>
                  </a:extLst>
                </a:gridCol>
                <a:gridCol w="1980000">
                  <a:extLst>
                    <a:ext uri="{9D8B030D-6E8A-4147-A177-3AD203B41FA5}">
                      <a16:colId xmlns:a16="http://schemas.microsoft.com/office/drawing/2014/main" val="3871450414"/>
                    </a:ext>
                  </a:extLst>
                </a:gridCol>
                <a:gridCol w="1980000">
                  <a:extLst>
                    <a:ext uri="{9D8B030D-6E8A-4147-A177-3AD203B41FA5}">
                      <a16:colId xmlns:a16="http://schemas.microsoft.com/office/drawing/2014/main" val="3081171345"/>
                    </a:ext>
                  </a:extLst>
                </a:gridCol>
                <a:gridCol w="1980000">
                  <a:extLst>
                    <a:ext uri="{9D8B030D-6E8A-4147-A177-3AD203B41FA5}">
                      <a16:colId xmlns:a16="http://schemas.microsoft.com/office/drawing/2014/main" val="577836628"/>
                    </a:ext>
                  </a:extLst>
                </a:gridCol>
                <a:gridCol w="1980000">
                  <a:extLst>
                    <a:ext uri="{9D8B030D-6E8A-4147-A177-3AD203B41FA5}">
                      <a16:colId xmlns:a16="http://schemas.microsoft.com/office/drawing/2014/main" val="1833929747"/>
                    </a:ext>
                  </a:extLst>
                </a:gridCol>
                <a:gridCol w="1980000">
                  <a:extLst>
                    <a:ext uri="{9D8B030D-6E8A-4147-A177-3AD203B41FA5}">
                      <a16:colId xmlns:a16="http://schemas.microsoft.com/office/drawing/2014/main" val="3682071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УК №1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УК №2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УК</a:t>
                      </a:r>
                      <a:r>
                        <a:rPr lang="ru-RU" baseline="0" dirty="0">
                          <a:solidFill>
                            <a:schemeClr val="tx1"/>
                          </a:solidFill>
                        </a:rPr>
                        <a:t> №3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УК №4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УК №5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58678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/>
                        <a:t>Руководитель корпуса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Мотылев Артем Дмитриевич</a:t>
                      </a:r>
                    </a:p>
                    <a:p>
                      <a:pPr algn="ctr"/>
                      <a:r>
                        <a:rPr lang="en-US" sz="1400" dirty="0">
                          <a:hlinkClick r:id="rId2"/>
                        </a:rPr>
                        <a:t>motylev@co627.ru</a:t>
                      </a:r>
                      <a:r>
                        <a:rPr lang="ru-RU" sz="1400" dirty="0"/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err="1"/>
                        <a:t>Джавахидзе</a:t>
                      </a:r>
                      <a:r>
                        <a:rPr lang="ru-RU" sz="1600" dirty="0"/>
                        <a:t> Лаура Борисовна</a:t>
                      </a:r>
                    </a:p>
                    <a:p>
                      <a:pPr algn="ctr"/>
                      <a:r>
                        <a:rPr lang="en-US" sz="1200" dirty="0">
                          <a:hlinkClick r:id="rId3"/>
                        </a:rPr>
                        <a:t>djavahidze@co627.ru</a:t>
                      </a:r>
                      <a:r>
                        <a:rPr lang="ru-RU" sz="1200" dirty="0"/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Терещенко Ирина Михайловна</a:t>
                      </a:r>
                    </a:p>
                    <a:p>
                      <a:pPr algn="ctr"/>
                      <a:r>
                        <a:rPr lang="en-US" sz="1200" dirty="0">
                          <a:hlinkClick r:id="rId4"/>
                        </a:rPr>
                        <a:t>tereshhenko@co627.ru</a:t>
                      </a:r>
                      <a:r>
                        <a:rPr lang="ru-RU" sz="1200" dirty="0"/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err="1"/>
                        <a:t>Алхазова</a:t>
                      </a:r>
                      <a:r>
                        <a:rPr lang="ru-RU" sz="1600" dirty="0"/>
                        <a:t> Анна Андреевна</a:t>
                      </a:r>
                    </a:p>
                    <a:p>
                      <a:pPr algn="ctr"/>
                      <a:r>
                        <a:rPr lang="en-US" sz="1200" dirty="0">
                          <a:hlinkClick r:id="rId5"/>
                        </a:rPr>
                        <a:t>alhazova@co627.ru</a:t>
                      </a:r>
                      <a:r>
                        <a:rPr lang="ru-RU" sz="1200" dirty="0"/>
                        <a:t> 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err="1"/>
                        <a:t>Вегеро</a:t>
                      </a:r>
                      <a:r>
                        <a:rPr lang="ru-RU" sz="1600" dirty="0"/>
                        <a:t> Алла Владимировна</a:t>
                      </a:r>
                    </a:p>
                    <a:p>
                      <a:pPr algn="ctr"/>
                      <a:r>
                        <a:rPr lang="en-US" sz="1400" dirty="0">
                          <a:hlinkClick r:id="rId6"/>
                        </a:rPr>
                        <a:t>vegero@co627.ru</a:t>
                      </a:r>
                      <a:r>
                        <a:rPr lang="ru-RU" sz="1400" dirty="0"/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85072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/>
                        <a:t>Ответственный за учебную работу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Заместители директора, </a:t>
                      </a:r>
                    </a:p>
                    <a:p>
                      <a:pPr algn="ctr"/>
                      <a:r>
                        <a:rPr lang="ru-RU" sz="1600" dirty="0"/>
                        <a:t>210 </a:t>
                      </a:r>
                      <a:r>
                        <a:rPr lang="ru-RU" sz="1600" dirty="0" err="1"/>
                        <a:t>каб</a:t>
                      </a:r>
                      <a:r>
                        <a:rPr lang="ru-RU" sz="1600" dirty="0"/>
                        <a:t>.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err="1"/>
                        <a:t>Думан</a:t>
                      </a:r>
                      <a:r>
                        <a:rPr lang="ru-RU" sz="1600" dirty="0"/>
                        <a:t> Марина Михайловна</a:t>
                      </a:r>
                    </a:p>
                    <a:p>
                      <a:pPr algn="ctr"/>
                      <a:r>
                        <a:rPr lang="en-US" sz="1400" dirty="0">
                          <a:hlinkClick r:id="rId7"/>
                        </a:rPr>
                        <a:t>duman@co627.ru</a:t>
                      </a:r>
                      <a:r>
                        <a:rPr lang="ru-RU" sz="1400" dirty="0"/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Прилепа Юлия Васильевна</a:t>
                      </a:r>
                    </a:p>
                    <a:p>
                      <a:pPr algn="ctr"/>
                      <a:r>
                        <a:rPr lang="en-US" sz="1400" dirty="0">
                          <a:hlinkClick r:id="rId8"/>
                        </a:rPr>
                        <a:t>prilepa@co627.ru</a:t>
                      </a:r>
                      <a:r>
                        <a:rPr lang="ru-RU" sz="1400" dirty="0"/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Князькина Мария Александровна</a:t>
                      </a:r>
                    </a:p>
                    <a:p>
                      <a:pPr algn="ctr"/>
                      <a:r>
                        <a:rPr lang="en-US" sz="1200" dirty="0">
                          <a:hlinkClick r:id="rId9"/>
                        </a:rPr>
                        <a:t>knyazkina@co627.ru</a:t>
                      </a:r>
                      <a:r>
                        <a:rPr lang="ru-RU" sz="1200" dirty="0"/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err="1"/>
                        <a:t>Мельчугова</a:t>
                      </a:r>
                      <a:r>
                        <a:rPr lang="ru-RU" sz="1600" dirty="0"/>
                        <a:t> Марина Петровна</a:t>
                      </a:r>
                    </a:p>
                    <a:p>
                      <a:pPr algn="ctr"/>
                      <a:r>
                        <a:rPr lang="en-US" sz="1100" dirty="0">
                          <a:hlinkClick r:id="rId10"/>
                        </a:rPr>
                        <a:t>melchugova@co627.ru</a:t>
                      </a:r>
                      <a:r>
                        <a:rPr lang="ru-RU" sz="1100" dirty="0"/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4614331"/>
                  </a:ext>
                </a:extLst>
              </a:tr>
            </a:tbl>
          </a:graphicData>
        </a:graphic>
      </p:graphicFrame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F909B3E8-68BA-04E1-6B11-6AA256D303A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29655294"/>
              </p:ext>
            </p:extLst>
          </p:nvPr>
        </p:nvGraphicFramePr>
        <p:xfrm>
          <a:off x="336234" y="3756440"/>
          <a:ext cx="5174767" cy="24563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6AAEE064-D22A-CE97-3E43-CD2A2B6D57AD}"/>
              </a:ext>
            </a:extLst>
          </p:cNvPr>
          <p:cNvSpPr txBox="1"/>
          <p:nvPr/>
        </p:nvSpPr>
        <p:spPr>
          <a:xfrm>
            <a:off x="6096000" y="3799540"/>
            <a:ext cx="54023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Любые вопросы, обращения, жалобы</a:t>
            </a:r>
          </a:p>
          <a:p>
            <a:pPr algn="ctr"/>
            <a:r>
              <a:rPr lang="ru-RU" sz="2000" dirty="0"/>
              <a:t>во внешние структуры (включая соцсети)</a:t>
            </a:r>
          </a:p>
          <a:p>
            <a:pPr algn="ctr"/>
            <a:r>
              <a:rPr lang="ru-RU" sz="2000" dirty="0"/>
              <a:t>возвращаются в школу.</a:t>
            </a:r>
          </a:p>
          <a:p>
            <a:pPr algn="ctr"/>
            <a:endParaRPr lang="ru-RU" sz="2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179F7F-3D4D-1D74-8692-4F6AB0D6F464}"/>
              </a:ext>
            </a:extLst>
          </p:cNvPr>
          <p:cNvSpPr txBox="1"/>
          <p:nvPr/>
        </p:nvSpPr>
        <p:spPr>
          <a:xfrm>
            <a:off x="6423290" y="5392596"/>
            <a:ext cx="50636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/>
              <a:t>Дубининская, 42, </a:t>
            </a:r>
            <a:r>
              <a:rPr lang="ru-RU" sz="2400" b="1" dirty="0" err="1"/>
              <a:t>каб</a:t>
            </a:r>
            <a:r>
              <a:rPr lang="ru-RU" sz="2400" b="1" dirty="0"/>
              <a:t>. 116 – </a:t>
            </a:r>
          </a:p>
          <a:p>
            <a:pPr algn="ctr"/>
            <a:r>
              <a:rPr lang="ru-RU" sz="2400" dirty="0"/>
              <a:t>документы, личные дела, справки</a:t>
            </a:r>
          </a:p>
        </p:txBody>
      </p:sp>
    </p:spTree>
    <p:extLst>
      <p:ext uri="{BB962C8B-B14F-4D97-AF65-F5344CB8AC3E}">
        <p14:creationId xmlns:p14="http://schemas.microsoft.com/office/powerpoint/2010/main" val="1223006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AA8830DF-D87A-4179-BAEA-2AACFF9CD757}"/>
              </a:ext>
            </a:extLst>
          </p:cNvPr>
          <p:cNvSpPr/>
          <p:nvPr/>
        </p:nvSpPr>
        <p:spPr>
          <a:xfrm>
            <a:off x="0" y="217061"/>
            <a:ext cx="12192000" cy="931765"/>
          </a:xfrm>
          <a:prstGeom prst="rect">
            <a:avLst/>
          </a:prstGeom>
          <a:gradFill>
            <a:gsLst>
              <a:gs pos="0">
                <a:srgbClr val="180A6C"/>
              </a:gs>
              <a:gs pos="100000">
                <a:srgbClr val="2091FF"/>
              </a:gs>
            </a:gsLst>
            <a:lin ang="3000000" scaled="0"/>
          </a:gradFill>
          <a:ln>
            <a:solidFill>
              <a:srgbClr val="2091F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1945288" y="308285"/>
            <a:ext cx="9311691" cy="66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Tenor Sans"/>
              </a:rPr>
              <a:t>Администрация корпуса</a:t>
            </a:r>
            <a:endParaRPr kumimoji="0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8" name="Google Shape;95;p13">
            <a:extLst>
              <a:ext uri="{FF2B5EF4-FFF2-40B4-BE49-F238E27FC236}">
                <a16:creationId xmlns:a16="http://schemas.microsoft.com/office/drawing/2014/main" id="{1B49F3B3-388F-4460-892B-DA5ED143277B}"/>
              </a:ext>
            </a:extLst>
          </p:cNvPr>
          <p:cNvSpPr/>
          <p:nvPr/>
        </p:nvSpPr>
        <p:spPr>
          <a:xfrm>
            <a:off x="0" y="6474336"/>
            <a:ext cx="12192000" cy="369276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2091FF"/>
          </a:solidFill>
          <a:ln>
            <a:noFill/>
          </a:ln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       </a:t>
            </a:r>
          </a:p>
        </p:txBody>
      </p:sp>
      <p:sp>
        <p:nvSpPr>
          <p:cNvPr id="19" name="Google Shape;98;p13">
            <a:extLst>
              <a:ext uri="{FF2B5EF4-FFF2-40B4-BE49-F238E27FC236}">
                <a16:creationId xmlns:a16="http://schemas.microsoft.com/office/drawing/2014/main" id="{EBF3C8D6-D4D3-455B-9A61-DDD25D7D32E8}"/>
              </a:ext>
            </a:extLst>
          </p:cNvPr>
          <p:cNvSpPr/>
          <p:nvPr/>
        </p:nvSpPr>
        <p:spPr>
          <a:xfrm>
            <a:off x="8178800" y="6265027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180A6C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178B99C1-DC2D-469A-8762-11570791ED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41" y="52779"/>
            <a:ext cx="1833175" cy="1413044"/>
          </a:xfrm>
          <a:prstGeom prst="rect">
            <a:avLst/>
          </a:prstGeom>
        </p:spPr>
      </p:pic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D8501604-90A6-2856-A2C5-31FDDE77AE5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1432008"/>
              </p:ext>
            </p:extLst>
          </p:nvPr>
        </p:nvGraphicFramePr>
        <p:xfrm>
          <a:off x="381001" y="1759436"/>
          <a:ext cx="11524672" cy="406973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965142">
                  <a:extLst>
                    <a:ext uri="{9D8B030D-6E8A-4147-A177-3AD203B41FA5}">
                      <a16:colId xmlns:a16="http://schemas.microsoft.com/office/drawing/2014/main" val="2953522584"/>
                    </a:ext>
                  </a:extLst>
                </a:gridCol>
                <a:gridCol w="3655589">
                  <a:extLst>
                    <a:ext uri="{9D8B030D-6E8A-4147-A177-3AD203B41FA5}">
                      <a16:colId xmlns:a16="http://schemas.microsoft.com/office/drawing/2014/main" val="3147141792"/>
                    </a:ext>
                  </a:extLst>
                </a:gridCol>
                <a:gridCol w="3093613">
                  <a:extLst>
                    <a:ext uri="{9D8B030D-6E8A-4147-A177-3AD203B41FA5}">
                      <a16:colId xmlns:a16="http://schemas.microsoft.com/office/drawing/2014/main" val="1277851077"/>
                    </a:ext>
                  </a:extLst>
                </a:gridCol>
                <a:gridCol w="1810328">
                  <a:extLst>
                    <a:ext uri="{9D8B030D-6E8A-4147-A177-3AD203B41FA5}">
                      <a16:colId xmlns:a16="http://schemas.microsoft.com/office/drawing/2014/main" val="2121647623"/>
                    </a:ext>
                  </a:extLst>
                </a:gridCol>
              </a:tblGrid>
              <a:tr h="403573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ФИО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Курируемые вопросы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Электронная почта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Телефон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779012"/>
                  </a:ext>
                </a:extLst>
              </a:tr>
              <a:tr h="696579">
                <a:tc>
                  <a:txBody>
                    <a:bodyPr/>
                    <a:lstStyle/>
                    <a:p>
                      <a:pPr algn="just"/>
                      <a:r>
                        <a:rPr lang="ru-RU" b="1" dirty="0"/>
                        <a:t>Павлюченко Людмила Васильевна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Директор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hlinkClick r:id="rId3"/>
                        </a:rPr>
                        <a:t>PavlyuchenkoLV@edu.mos.ru</a:t>
                      </a:r>
                      <a:r>
                        <a:rPr lang="ru-RU" sz="1600" dirty="0"/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495-959-78-31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2708776"/>
                  </a:ext>
                </a:extLst>
              </a:tr>
              <a:tr h="879848">
                <a:tc>
                  <a:txBody>
                    <a:bodyPr/>
                    <a:lstStyle/>
                    <a:p>
                      <a:pPr algn="just"/>
                      <a:r>
                        <a:rPr lang="ru-RU" b="1" dirty="0" err="1"/>
                        <a:t>Куневская</a:t>
                      </a:r>
                      <a:r>
                        <a:rPr lang="ru-RU" b="1" dirty="0"/>
                        <a:t> Людмила Викторовна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контроль качества образования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hlinkClick r:id="rId4"/>
                        </a:rPr>
                        <a:t>kunevskaya@co627.ru</a:t>
                      </a:r>
                      <a:r>
                        <a:rPr lang="ru-RU" dirty="0"/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8-985-511-27-41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6356151"/>
                  </a:ext>
                </a:extLst>
              </a:tr>
              <a:tr h="696579">
                <a:tc>
                  <a:txBody>
                    <a:bodyPr/>
                    <a:lstStyle/>
                    <a:p>
                      <a:pPr algn="just"/>
                      <a:r>
                        <a:rPr lang="ru-RU" b="1" dirty="0"/>
                        <a:t>Кокорина Мария Владиславовна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содержание образования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hlinkClick r:id="rId5"/>
                        </a:rPr>
                        <a:t>kokorina@co627.ru</a:t>
                      </a:r>
                      <a:r>
                        <a:rPr lang="ru-RU" dirty="0"/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8-966-084-77-99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0548297"/>
                  </a:ext>
                </a:extLst>
              </a:tr>
              <a:tr h="696579">
                <a:tc>
                  <a:txBody>
                    <a:bodyPr/>
                    <a:lstStyle/>
                    <a:p>
                      <a:pPr algn="just"/>
                      <a:r>
                        <a:rPr lang="ru-RU" b="1" dirty="0" err="1"/>
                        <a:t>Гуливицкая</a:t>
                      </a:r>
                      <a:r>
                        <a:rPr lang="ru-RU" b="1" dirty="0"/>
                        <a:t> Марианна Вячеславовна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социализация и воспитание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hlinkClick r:id="rId6"/>
                        </a:rPr>
                        <a:t>gulivitskaya@co627.ru</a:t>
                      </a:r>
                      <a:r>
                        <a:rPr lang="ru-RU" dirty="0"/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8-910-495-21-59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3836810"/>
                  </a:ext>
                </a:extLst>
              </a:tr>
              <a:tr h="696579">
                <a:tc>
                  <a:txBody>
                    <a:bodyPr/>
                    <a:lstStyle/>
                    <a:p>
                      <a:pPr algn="just"/>
                      <a:r>
                        <a:rPr lang="ru-RU" b="1" dirty="0" err="1"/>
                        <a:t>Горанёк</a:t>
                      </a:r>
                      <a:r>
                        <a:rPr lang="ru-RU" b="1" dirty="0"/>
                        <a:t> Елена Анатольевна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ресурсы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hlinkClick r:id="rId7"/>
                        </a:rPr>
                        <a:t>goranek@co627.ru</a:t>
                      </a:r>
                      <a:r>
                        <a:rPr lang="ru-RU" dirty="0"/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499- 235-71-44 (доб. 1214)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74122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205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AA8830DF-D87A-4179-BAEA-2AACFF9CD757}"/>
              </a:ext>
            </a:extLst>
          </p:cNvPr>
          <p:cNvSpPr/>
          <p:nvPr/>
        </p:nvSpPr>
        <p:spPr>
          <a:xfrm>
            <a:off x="0" y="217061"/>
            <a:ext cx="12192000" cy="931765"/>
          </a:xfrm>
          <a:prstGeom prst="rect">
            <a:avLst/>
          </a:prstGeom>
          <a:gradFill>
            <a:gsLst>
              <a:gs pos="0">
                <a:srgbClr val="180A6C"/>
              </a:gs>
              <a:gs pos="100000">
                <a:srgbClr val="2091FF"/>
              </a:gs>
            </a:gsLst>
            <a:lin ang="3000000" scaled="0"/>
          </a:gradFill>
          <a:ln>
            <a:solidFill>
              <a:srgbClr val="2091F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1945288" y="308285"/>
            <a:ext cx="9311691" cy="66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Tenor Sans"/>
              </a:rPr>
              <a:t>Где посмотреть информацию</a:t>
            </a:r>
            <a:endParaRPr kumimoji="0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8" name="Google Shape;95;p13">
            <a:extLst>
              <a:ext uri="{FF2B5EF4-FFF2-40B4-BE49-F238E27FC236}">
                <a16:creationId xmlns:a16="http://schemas.microsoft.com/office/drawing/2014/main" id="{1B49F3B3-388F-4460-892B-DA5ED143277B}"/>
              </a:ext>
            </a:extLst>
          </p:cNvPr>
          <p:cNvSpPr/>
          <p:nvPr/>
        </p:nvSpPr>
        <p:spPr>
          <a:xfrm>
            <a:off x="0" y="6474336"/>
            <a:ext cx="12192000" cy="369276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2091FF"/>
          </a:solidFill>
          <a:ln>
            <a:noFill/>
          </a:ln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       </a:t>
            </a:r>
          </a:p>
        </p:txBody>
      </p:sp>
      <p:sp>
        <p:nvSpPr>
          <p:cNvPr id="19" name="Google Shape;98;p13">
            <a:extLst>
              <a:ext uri="{FF2B5EF4-FFF2-40B4-BE49-F238E27FC236}">
                <a16:creationId xmlns:a16="http://schemas.microsoft.com/office/drawing/2014/main" id="{EBF3C8D6-D4D3-455B-9A61-DDD25D7D32E8}"/>
              </a:ext>
            </a:extLst>
          </p:cNvPr>
          <p:cNvSpPr/>
          <p:nvPr/>
        </p:nvSpPr>
        <p:spPr>
          <a:xfrm>
            <a:off x="8178800" y="6265027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180A6C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178B99C1-DC2D-469A-8762-11570791ED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41" y="52779"/>
            <a:ext cx="1833175" cy="141304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4D7FA77-EFFE-3AF2-553F-7A85B6A516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073" y="1967143"/>
            <a:ext cx="3112781" cy="407528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DCF3C4E-916A-8D60-7586-F4C4BF903FC6}"/>
              </a:ext>
            </a:extLst>
          </p:cNvPr>
          <p:cNvSpPr txBox="1"/>
          <p:nvPr/>
        </p:nvSpPr>
        <p:spPr>
          <a:xfrm>
            <a:off x="5114257" y="1239588"/>
            <a:ext cx="667558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hlinkClick r:id="rId4"/>
              </a:rPr>
              <a:t>Государственное бюджетное общеобразовательное учреждение города Москвы "Школа № 627 имени генерала Д.Д. Лелюшенко" (mskobr.ru)</a:t>
            </a:r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12E8DB9-464A-C5B9-A30F-176E33862876}"/>
              </a:ext>
            </a:extLst>
          </p:cNvPr>
          <p:cNvSpPr txBox="1"/>
          <p:nvPr/>
        </p:nvSpPr>
        <p:spPr>
          <a:xfrm>
            <a:off x="7435274" y="5352522"/>
            <a:ext cx="444038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u="none" strike="noStrike" dirty="0">
                <a:effectLst/>
                <a:highlight>
                  <a:srgbClr val="FFFFFF"/>
                </a:highlight>
                <a:latin typeface="-apple-system"/>
                <a:hlinkClick r:id="rId5"/>
              </a:rPr>
              <a:t>vk.com</a:t>
            </a:r>
            <a:r>
              <a:rPr lang="en-US" sz="2800" b="0" i="0" u="none" strike="noStrike" dirty="0">
                <a:effectLst/>
                <a:highlight>
                  <a:srgbClr val="FFFFFF"/>
                </a:highlight>
                <a:latin typeface="Verdana" panose="020B0604030504040204" pitchFamily="34" charset="0"/>
                <a:hlinkClick r:id="rId5"/>
              </a:rPr>
              <a:t>›</a:t>
            </a:r>
            <a:r>
              <a:rPr lang="en-US" sz="2800" b="0" i="0" u="none" strike="noStrike" dirty="0">
                <a:effectLst/>
                <a:highlight>
                  <a:srgbClr val="FFFFFF"/>
                </a:highlight>
                <a:latin typeface="-apple-system"/>
                <a:hlinkClick r:id="rId5"/>
              </a:rPr>
              <a:t>public_school627</a:t>
            </a:r>
            <a:endParaRPr lang="ru-RU" sz="2800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371CD4E-5C30-635A-D473-66F7E4FC75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63217" y="2172557"/>
            <a:ext cx="5609862" cy="258137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094D1DC-09DA-06A8-B3A4-457B5C12196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67901" y="5099016"/>
            <a:ext cx="2174249" cy="122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175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C9605A6A-D3E8-1F4C-967C-45BE7D1FFBED}"/>
              </a:ext>
            </a:extLst>
          </p:cNvPr>
          <p:cNvSpPr/>
          <p:nvPr/>
        </p:nvSpPr>
        <p:spPr>
          <a:xfrm>
            <a:off x="6218705" y="-76200"/>
            <a:ext cx="6200600" cy="6934200"/>
          </a:xfrm>
          <a:prstGeom prst="rect">
            <a:avLst/>
          </a:prstGeom>
          <a:solidFill>
            <a:srgbClr val="0116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600" dirty="0"/>
          </a:p>
        </p:txBody>
      </p:sp>
      <p:sp>
        <p:nvSpPr>
          <p:cNvPr id="5" name="TextBox 9">
            <a:extLst>
              <a:ext uri="{FF2B5EF4-FFF2-40B4-BE49-F238E27FC236}">
                <a16:creationId xmlns:a16="http://schemas.microsoft.com/office/drawing/2014/main" id="{283F6954-A380-EB44-B1F8-44CC4B43D0C4}"/>
              </a:ext>
            </a:extLst>
          </p:cNvPr>
          <p:cNvSpPr txBox="1"/>
          <p:nvPr/>
        </p:nvSpPr>
        <p:spPr>
          <a:xfrm>
            <a:off x="7077414" y="3206457"/>
            <a:ext cx="3231029" cy="559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pPr defTabSz="238105">
              <a:spcAft>
                <a:spcPts val="600"/>
              </a:spcAft>
              <a:defRPr/>
            </a:pPr>
            <a:r>
              <a:rPr lang="ru-RU" sz="933" b="1" kern="0" dirty="0">
                <a:solidFill>
                  <a:schemeClr val="accent1"/>
                </a:solidFill>
                <a:latin typeface="Century Gothic" panose="020B0502020202020204" pitchFamily="34" charset="0"/>
                <a:ea typeface="Roboto Th" pitchFamily="2" charset="0"/>
                <a:cs typeface="Arial" panose="020B0604020202020204" pitchFamily="34" charset="0"/>
              </a:rPr>
              <a:t>Почта</a:t>
            </a:r>
            <a:endParaRPr lang="es-ES" b="1" kern="0" dirty="0">
              <a:solidFill>
                <a:schemeClr val="accent1"/>
              </a:solidFill>
              <a:latin typeface="Century Gothic" panose="020B0502020202020204" pitchFamily="34" charset="0"/>
              <a:ea typeface="Roboto Th" pitchFamily="2" charset="0"/>
              <a:cs typeface="Arial" panose="020B0604020202020204" pitchFamily="34" charset="0"/>
            </a:endParaRPr>
          </a:p>
          <a:p>
            <a:pPr defTabSz="238105">
              <a:spcAft>
                <a:spcPts val="600"/>
              </a:spcAft>
              <a:defRPr/>
            </a:pPr>
            <a:r>
              <a:rPr lang="ru-RU" sz="1600" kern="0" dirty="0">
                <a:latin typeface="Century Gothic" panose="020B0502020202020204" pitchFamily="34" charset="0"/>
                <a:ea typeface="Roboto Th" pitchFamily="2" charset="0"/>
                <a:cs typeface="Arial" panose="020B0604020202020204" pitchFamily="34" charset="0"/>
              </a:rPr>
              <a:t>627</a:t>
            </a:r>
            <a:r>
              <a:rPr lang="en-US" sz="1600" kern="0" dirty="0">
                <a:latin typeface="Century Gothic" panose="020B0502020202020204" pitchFamily="34" charset="0"/>
                <a:ea typeface="Roboto Th" pitchFamily="2" charset="0"/>
                <a:cs typeface="Arial" panose="020B0604020202020204" pitchFamily="34" charset="0"/>
              </a:rPr>
              <a:t>@edu.mos.ru</a:t>
            </a:r>
            <a:endParaRPr lang="es-ES" sz="1600" kern="0" dirty="0">
              <a:latin typeface="Century Gothic" panose="020B0502020202020204" pitchFamily="34" charset="0"/>
              <a:ea typeface="Roboto Th" pitchFamily="2" charset="0"/>
              <a:cs typeface="Arial" panose="020B0604020202020204" pitchFamily="34" charset="0"/>
            </a:endParaRPr>
          </a:p>
        </p:txBody>
      </p:sp>
      <p:sp>
        <p:nvSpPr>
          <p:cNvPr id="7" name="Rectangle 27">
            <a:extLst>
              <a:ext uri="{FF2B5EF4-FFF2-40B4-BE49-F238E27FC236}">
                <a16:creationId xmlns:a16="http://schemas.microsoft.com/office/drawing/2014/main" id="{66CDC973-7063-F74D-9870-F2BF24B09F16}"/>
              </a:ext>
            </a:extLst>
          </p:cNvPr>
          <p:cNvSpPr/>
          <p:nvPr/>
        </p:nvSpPr>
        <p:spPr>
          <a:xfrm>
            <a:off x="1051763" y="2066623"/>
            <a:ext cx="4163788" cy="7487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41731"/>
            <a:r>
              <a:rPr lang="ru-RU" sz="2133" dirty="0">
                <a:solidFill>
                  <a:srgbClr val="011627"/>
                </a:solidFill>
                <a:latin typeface="Century Gothic" panose="020B0502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Спасибо за внимание</a:t>
            </a:r>
            <a:endParaRPr lang="en" sz="2133" dirty="0">
              <a:solidFill>
                <a:srgbClr val="011627"/>
              </a:solidFill>
              <a:latin typeface="Century Gothic" panose="020B0502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pPr algn="ctr" defTabSz="941731"/>
            <a:r>
              <a:rPr lang="en-US" sz="2133" b="1" dirty="0">
                <a:solidFill>
                  <a:srgbClr val="011627"/>
                </a:solidFill>
                <a:latin typeface="Century Gothic" panose="020B0502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8" name="TextBox 9">
            <a:extLst>
              <a:ext uri="{FF2B5EF4-FFF2-40B4-BE49-F238E27FC236}">
                <a16:creationId xmlns:a16="http://schemas.microsoft.com/office/drawing/2014/main" id="{639830F8-B408-3C48-86B8-FE82433813AA}"/>
              </a:ext>
            </a:extLst>
          </p:cNvPr>
          <p:cNvSpPr txBox="1"/>
          <p:nvPr/>
        </p:nvSpPr>
        <p:spPr>
          <a:xfrm>
            <a:off x="7077414" y="4088686"/>
            <a:ext cx="3012672" cy="748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pPr defTabSz="238105">
              <a:spcAft>
                <a:spcPts val="600"/>
              </a:spcAft>
              <a:defRPr/>
            </a:pPr>
            <a:r>
              <a:rPr lang="ru-RU" sz="933" b="1" kern="0" dirty="0">
                <a:solidFill>
                  <a:schemeClr val="accent1"/>
                </a:solidFill>
                <a:latin typeface="Century Gothic" panose="020B0502020202020204" pitchFamily="34" charset="0"/>
                <a:ea typeface="Roboto Th" pitchFamily="2" charset="0"/>
                <a:cs typeface="Arial" panose="020B0604020202020204" pitchFamily="34" charset="0"/>
              </a:rPr>
              <a:t>Телефон</a:t>
            </a:r>
            <a:r>
              <a:rPr lang="en-US" sz="933" b="1" kern="0" dirty="0">
                <a:solidFill>
                  <a:schemeClr val="accent1"/>
                </a:solidFill>
                <a:latin typeface="Century Gothic" panose="020B0502020202020204" pitchFamily="34" charset="0"/>
                <a:ea typeface="Roboto Th" pitchFamily="2" charset="0"/>
                <a:cs typeface="Arial" panose="020B0604020202020204" pitchFamily="34" charset="0"/>
              </a:rPr>
              <a:t>:</a:t>
            </a:r>
          </a:p>
          <a:p>
            <a:pPr defTabSz="238105">
              <a:spcAft>
                <a:spcPts val="600"/>
              </a:spcAft>
              <a:defRPr/>
            </a:pPr>
            <a:r>
              <a:rPr lang="ru-RU" dirty="0"/>
              <a:t>+7 (495) 959-78-31</a:t>
            </a:r>
            <a:endParaRPr lang="es-ES" sz="1600" b="1" kern="0" dirty="0">
              <a:solidFill>
                <a:schemeClr val="bg2"/>
              </a:solidFill>
              <a:latin typeface="Century Gothic" panose="020B0502020202020204" pitchFamily="34" charset="0"/>
              <a:ea typeface="Roboto Th" pitchFamily="2" charset="0"/>
              <a:cs typeface="Arial" panose="020B0604020202020204" pitchFamily="34" charset="0"/>
            </a:endParaRPr>
          </a:p>
          <a:p>
            <a:pPr defTabSz="238105">
              <a:spcAft>
                <a:spcPts val="600"/>
              </a:spcAft>
              <a:defRPr/>
            </a:pPr>
            <a:endParaRPr lang="es-ES" sz="933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CA876E1-94FB-42D5-9D4E-1DB94FC9C18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557" y="2909686"/>
            <a:ext cx="1179000" cy="1179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AC40C03-07C7-4C19-851F-09456276BD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2557" y="3098222"/>
            <a:ext cx="786496" cy="841752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5F47341-EEB0-41BE-9E18-75F29B35343F}"/>
              </a:ext>
            </a:extLst>
          </p:cNvPr>
          <p:cNvSpPr/>
          <p:nvPr/>
        </p:nvSpPr>
        <p:spPr>
          <a:xfrm>
            <a:off x="6418385" y="1606502"/>
            <a:ext cx="5433645" cy="1022398"/>
          </a:xfrm>
          <a:prstGeom prst="rect">
            <a:avLst/>
          </a:prstGeom>
        </p:spPr>
        <p:txBody>
          <a:bodyPr wrap="none">
            <a:normAutofit fontScale="92500" lnSpcReduction="20000"/>
          </a:bodyPr>
          <a:lstStyle/>
          <a:p>
            <a:r>
              <a:rPr lang="ru-RU" dirty="0">
                <a:solidFill>
                  <a:schemeClr val="bg1"/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Государственное бюджетное общеобразовательное</a:t>
            </a:r>
            <a:endParaRPr lang="en-US" dirty="0">
              <a:solidFill>
                <a:schemeClr val="bg1"/>
              </a:solidFill>
              <a:latin typeface="Roboto" panose="020B0604020202020204" charset="0"/>
              <a:ea typeface="Roboto" panose="020B0604020202020204" charset="0"/>
              <a:cs typeface="Roboto" panose="020B0604020202020204" charset="0"/>
            </a:endParaRPr>
          </a:p>
          <a:p>
            <a:r>
              <a:rPr lang="ru-RU" dirty="0">
                <a:solidFill>
                  <a:schemeClr val="bg1"/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учреждение </a:t>
            </a:r>
            <a:endParaRPr lang="en-US" dirty="0">
              <a:solidFill>
                <a:schemeClr val="bg1"/>
              </a:solidFill>
              <a:latin typeface="Roboto" panose="020B0604020202020204" charset="0"/>
              <a:ea typeface="Roboto" panose="020B0604020202020204" charset="0"/>
              <a:cs typeface="Roboto" panose="020B0604020202020204" charset="0"/>
            </a:endParaRPr>
          </a:p>
          <a:p>
            <a:r>
              <a:rPr lang="ru-RU" dirty="0">
                <a:solidFill>
                  <a:schemeClr val="bg1"/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города Москвы </a:t>
            </a:r>
            <a:endParaRPr lang="en-US" dirty="0">
              <a:solidFill>
                <a:schemeClr val="bg1"/>
              </a:solidFill>
              <a:latin typeface="Roboto" panose="020B0604020202020204" charset="0"/>
              <a:ea typeface="Roboto" panose="020B0604020202020204" charset="0"/>
              <a:cs typeface="Roboto" panose="020B0604020202020204" charset="0"/>
            </a:endParaRPr>
          </a:p>
          <a:p>
            <a:r>
              <a:rPr lang="ru-RU" dirty="0">
                <a:solidFill>
                  <a:schemeClr val="bg1"/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«Школа № 627 имени генерала Д.Д. Лелюшенко»:</a:t>
            </a:r>
          </a:p>
        </p:txBody>
      </p:sp>
      <p:sp>
        <p:nvSpPr>
          <p:cNvPr id="2" name="Rectangle 27">
            <a:extLst>
              <a:ext uri="{FF2B5EF4-FFF2-40B4-BE49-F238E27FC236}">
                <a16:creationId xmlns:a16="http://schemas.microsoft.com/office/drawing/2014/main" id="{FABACC5D-DCE3-0E82-E633-F18F63CE1447}"/>
              </a:ext>
            </a:extLst>
          </p:cNvPr>
          <p:cNvSpPr/>
          <p:nvPr/>
        </p:nvSpPr>
        <p:spPr>
          <a:xfrm>
            <a:off x="980663" y="4685132"/>
            <a:ext cx="4163788" cy="7487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41731"/>
            <a:r>
              <a:rPr lang="ru-RU" sz="2133" dirty="0">
                <a:solidFill>
                  <a:srgbClr val="011627"/>
                </a:solidFill>
                <a:latin typeface="Century Gothic" panose="020B0502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Вопросы?</a:t>
            </a:r>
            <a:endParaRPr lang="en" sz="2133" dirty="0">
              <a:solidFill>
                <a:srgbClr val="011627"/>
              </a:solidFill>
              <a:latin typeface="Century Gothic" panose="020B0502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pPr algn="ctr" defTabSz="941731"/>
            <a:r>
              <a:rPr lang="en-US" sz="2133" b="1" dirty="0">
                <a:solidFill>
                  <a:srgbClr val="011627"/>
                </a:solidFill>
                <a:latin typeface="Century Gothic" panose="020B0502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25048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ector recto 7">
            <a:extLst>
              <a:ext uri="{FF2B5EF4-FFF2-40B4-BE49-F238E27FC236}">
                <a16:creationId xmlns:a16="http://schemas.microsoft.com/office/drawing/2014/main" id="{D5BBF92D-8E8A-4F07-9CF6-F8283B786437}"/>
              </a:ext>
            </a:extLst>
          </p:cNvPr>
          <p:cNvCxnSpPr>
            <a:cxnSpLocks/>
          </p:cNvCxnSpPr>
          <p:nvPr/>
        </p:nvCxnSpPr>
        <p:spPr>
          <a:xfrm flipH="1">
            <a:off x="11977763" y="3550414"/>
            <a:ext cx="13237" cy="2766352"/>
          </a:xfrm>
          <a:prstGeom prst="line">
            <a:avLst/>
          </a:prstGeom>
          <a:ln w="25400" cap="rnd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Conector recto 12">
            <a:extLst>
              <a:ext uri="{FF2B5EF4-FFF2-40B4-BE49-F238E27FC236}">
                <a16:creationId xmlns:a16="http://schemas.microsoft.com/office/drawing/2014/main" id="{248F890C-1C51-4988-AD5B-BBD49965915B}"/>
              </a:ext>
            </a:extLst>
          </p:cNvPr>
          <p:cNvCxnSpPr>
            <a:cxnSpLocks/>
          </p:cNvCxnSpPr>
          <p:nvPr/>
        </p:nvCxnSpPr>
        <p:spPr>
          <a:xfrm>
            <a:off x="246000" y="0"/>
            <a:ext cx="0" cy="2889000"/>
          </a:xfrm>
          <a:prstGeom prst="line">
            <a:avLst/>
          </a:prstGeom>
          <a:ln w="28575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413796" y="0"/>
            <a:ext cx="652160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2091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Tenor Sans"/>
              </a:rPr>
              <a:t>Повестка</a:t>
            </a:r>
            <a:endParaRPr kumimoji="0" sz="1000" b="1" i="0" u="none" strike="noStrike" kern="1200" cap="none" spc="0" normalizeH="0" baseline="0" noProof="0" dirty="0">
              <a:ln>
                <a:noFill/>
              </a:ln>
              <a:solidFill>
                <a:srgbClr val="2091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" name="Google Shape;95;p13">
            <a:extLst>
              <a:ext uri="{FF2B5EF4-FFF2-40B4-BE49-F238E27FC236}">
                <a16:creationId xmlns:a16="http://schemas.microsoft.com/office/drawing/2014/main" id="{CAE8C62C-A325-4E8C-B19B-F589B2ACF9BF}"/>
              </a:ext>
            </a:extLst>
          </p:cNvPr>
          <p:cNvSpPr/>
          <p:nvPr/>
        </p:nvSpPr>
        <p:spPr>
          <a:xfrm>
            <a:off x="0" y="6526858"/>
            <a:ext cx="12192000" cy="331142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2091F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Google Shape;98;p13">
            <a:extLst>
              <a:ext uri="{FF2B5EF4-FFF2-40B4-BE49-F238E27FC236}">
                <a16:creationId xmlns:a16="http://schemas.microsoft.com/office/drawing/2014/main" id="{4D8B39C1-A29D-4513-A060-022BDBA81EB7}"/>
              </a:ext>
            </a:extLst>
          </p:cNvPr>
          <p:cNvSpPr/>
          <p:nvPr/>
        </p:nvSpPr>
        <p:spPr>
          <a:xfrm>
            <a:off x="8187592" y="6299182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F1DABCE1-8D7F-4BF3-991A-7E10798AB26B}"/>
              </a:ext>
            </a:extLst>
          </p:cNvPr>
          <p:cNvSpPr txBox="1">
            <a:spLocks/>
          </p:cNvSpPr>
          <p:nvPr/>
        </p:nvSpPr>
        <p:spPr>
          <a:xfrm>
            <a:off x="593286" y="777215"/>
            <a:ext cx="10190113" cy="569517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Формы получения образования.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Календарный учебный график на 2024-2025 уч. год (начало, продолжительность, окончание учебного года; расписание звонков; расписание каникул).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занятий 02.09.2024, 03.09.2024, 06.09.2024.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Классное руководство. Педагогический состав классов.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Учебный план. План внеурочной занятости.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Расписание учебных занятий и внеурочной деятельности.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AutoNum type="arabicPeriod"/>
            </a:pP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Государственная итоговая аттестация. Диагностики (независимая экспертиза).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Учебники и учебные принадлежности.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Дополнительное образование. 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Внешний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вид.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Стоимость питания. Льготное питание.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Контакты и взаимодействие. Где посмотреть информацию?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Ответы на вопросы.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305719A-9CC4-4111-A6F4-ABDB45F706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6000" y="170164"/>
            <a:ext cx="1483925" cy="1143836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8FFF7BD4-415E-4AA5-BE52-87CFC47B0DAD}"/>
              </a:ext>
            </a:extLst>
          </p:cNvPr>
          <p:cNvSpPr/>
          <p:nvPr/>
        </p:nvSpPr>
        <p:spPr>
          <a:xfrm>
            <a:off x="11765734" y="6472392"/>
            <a:ext cx="34657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entury Gothic"/>
              </a:rPr>
              <a:t>1</a:t>
            </a: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866D9DA-8565-6C72-9390-4A6C49F902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8056" y="3777470"/>
            <a:ext cx="1794040" cy="2348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848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cto 12">
            <a:extLst>
              <a:ext uri="{FF2B5EF4-FFF2-40B4-BE49-F238E27FC236}">
                <a16:creationId xmlns:a16="http://schemas.microsoft.com/office/drawing/2014/main" id="{248F890C-1C51-4988-AD5B-BBD49965915B}"/>
              </a:ext>
            </a:extLst>
          </p:cNvPr>
          <p:cNvCxnSpPr>
            <a:cxnSpLocks/>
          </p:cNvCxnSpPr>
          <p:nvPr/>
        </p:nvCxnSpPr>
        <p:spPr>
          <a:xfrm>
            <a:off x="246000" y="0"/>
            <a:ext cx="0" cy="2889000"/>
          </a:xfrm>
          <a:prstGeom prst="line">
            <a:avLst/>
          </a:prstGeom>
          <a:ln w="28575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392712" y="0"/>
            <a:ext cx="9711870" cy="590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2091FF"/>
                </a:solidFill>
                <a:effectLst/>
                <a:uLnTx/>
                <a:uFillTx/>
                <a:latin typeface="Tenor Sans"/>
                <a:ea typeface="+mn-ea"/>
                <a:cs typeface="+mn-cs"/>
                <a:sym typeface="Tenor Sans"/>
              </a:rPr>
              <a:t>Календарный учебный график на 2024-2025 уч. год</a:t>
            </a:r>
            <a:endParaRPr kumimoji="0" sz="800" b="0" i="0" u="none" strike="noStrike" kern="1200" cap="none" spc="0" normalizeH="0" baseline="0" noProof="0" dirty="0">
              <a:ln>
                <a:noFill/>
              </a:ln>
              <a:solidFill>
                <a:srgbClr val="2091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Google Shape;95;p13">
            <a:extLst>
              <a:ext uri="{FF2B5EF4-FFF2-40B4-BE49-F238E27FC236}">
                <a16:creationId xmlns:a16="http://schemas.microsoft.com/office/drawing/2014/main" id="{CAE8C62C-A325-4E8C-B19B-F589B2ACF9BF}"/>
              </a:ext>
            </a:extLst>
          </p:cNvPr>
          <p:cNvSpPr/>
          <p:nvPr/>
        </p:nvSpPr>
        <p:spPr>
          <a:xfrm>
            <a:off x="0" y="6386358"/>
            <a:ext cx="12192000" cy="471642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0C48BB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Google Shape;98;p13">
            <a:extLst>
              <a:ext uri="{FF2B5EF4-FFF2-40B4-BE49-F238E27FC236}">
                <a16:creationId xmlns:a16="http://schemas.microsoft.com/office/drawing/2014/main" id="{4D8B39C1-A29D-4513-A060-022BDBA81EB7}"/>
              </a:ext>
            </a:extLst>
          </p:cNvPr>
          <p:cNvSpPr/>
          <p:nvPr/>
        </p:nvSpPr>
        <p:spPr>
          <a:xfrm>
            <a:off x="8178800" y="6243609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B4E3E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305719A-9CC4-4111-A6F4-ABDB45F706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6000" y="170164"/>
            <a:ext cx="1483925" cy="1143836"/>
          </a:xfrm>
          <a:prstGeom prst="rect">
            <a:avLst/>
          </a:prstGeom>
        </p:spPr>
      </p:pic>
      <p:cxnSp>
        <p:nvCxnSpPr>
          <p:cNvPr id="11" name="Conector recto 7">
            <a:extLst>
              <a:ext uri="{FF2B5EF4-FFF2-40B4-BE49-F238E27FC236}">
                <a16:creationId xmlns:a16="http://schemas.microsoft.com/office/drawing/2014/main" id="{D5BBF92D-8E8A-4F07-9CF6-F8283B786437}"/>
              </a:ext>
            </a:extLst>
          </p:cNvPr>
          <p:cNvCxnSpPr>
            <a:cxnSpLocks/>
          </p:cNvCxnSpPr>
          <p:nvPr/>
        </p:nvCxnSpPr>
        <p:spPr>
          <a:xfrm flipH="1">
            <a:off x="11977763" y="3294000"/>
            <a:ext cx="13237" cy="2766352"/>
          </a:xfrm>
          <a:prstGeom prst="line">
            <a:avLst/>
          </a:prstGeom>
          <a:ln w="25400" cap="rnd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EC88DD6-C631-6967-88D0-BEEA0E8DCA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712" y="823884"/>
            <a:ext cx="9163050" cy="541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655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cto 12">
            <a:extLst>
              <a:ext uri="{FF2B5EF4-FFF2-40B4-BE49-F238E27FC236}">
                <a16:creationId xmlns:a16="http://schemas.microsoft.com/office/drawing/2014/main" id="{248F890C-1C51-4988-AD5B-BBD49965915B}"/>
              </a:ext>
            </a:extLst>
          </p:cNvPr>
          <p:cNvCxnSpPr>
            <a:cxnSpLocks/>
          </p:cNvCxnSpPr>
          <p:nvPr/>
        </p:nvCxnSpPr>
        <p:spPr>
          <a:xfrm>
            <a:off x="246000" y="0"/>
            <a:ext cx="0" cy="2889000"/>
          </a:xfrm>
          <a:prstGeom prst="line">
            <a:avLst/>
          </a:prstGeom>
          <a:ln w="28575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392712" y="0"/>
            <a:ext cx="9711870" cy="590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2091FF"/>
                </a:solidFill>
                <a:effectLst/>
                <a:uLnTx/>
                <a:uFillTx/>
                <a:latin typeface="Tenor Sans"/>
                <a:ea typeface="+mn-ea"/>
                <a:cs typeface="+mn-cs"/>
                <a:sym typeface="Tenor Sans"/>
              </a:rPr>
              <a:t>Календарный учебный график на 2024-2025 уч. год</a:t>
            </a:r>
            <a:endParaRPr kumimoji="0" sz="800" b="0" i="0" u="none" strike="noStrike" kern="1200" cap="none" spc="0" normalizeH="0" baseline="0" noProof="0" dirty="0">
              <a:ln>
                <a:noFill/>
              </a:ln>
              <a:solidFill>
                <a:srgbClr val="2091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Google Shape;95;p13">
            <a:extLst>
              <a:ext uri="{FF2B5EF4-FFF2-40B4-BE49-F238E27FC236}">
                <a16:creationId xmlns:a16="http://schemas.microsoft.com/office/drawing/2014/main" id="{CAE8C62C-A325-4E8C-B19B-F589B2ACF9BF}"/>
              </a:ext>
            </a:extLst>
          </p:cNvPr>
          <p:cNvSpPr/>
          <p:nvPr/>
        </p:nvSpPr>
        <p:spPr>
          <a:xfrm>
            <a:off x="0" y="6386358"/>
            <a:ext cx="12192000" cy="471642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0C48BB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Google Shape;98;p13">
            <a:extLst>
              <a:ext uri="{FF2B5EF4-FFF2-40B4-BE49-F238E27FC236}">
                <a16:creationId xmlns:a16="http://schemas.microsoft.com/office/drawing/2014/main" id="{4D8B39C1-A29D-4513-A060-022BDBA81EB7}"/>
              </a:ext>
            </a:extLst>
          </p:cNvPr>
          <p:cNvSpPr/>
          <p:nvPr/>
        </p:nvSpPr>
        <p:spPr>
          <a:xfrm>
            <a:off x="8178800" y="6243609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B4E3E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305719A-9CC4-4111-A6F4-ABDB45F706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6000" y="170164"/>
            <a:ext cx="1483925" cy="1143836"/>
          </a:xfrm>
          <a:prstGeom prst="rect">
            <a:avLst/>
          </a:prstGeom>
        </p:spPr>
      </p:pic>
      <p:cxnSp>
        <p:nvCxnSpPr>
          <p:cNvPr id="11" name="Conector recto 7">
            <a:extLst>
              <a:ext uri="{FF2B5EF4-FFF2-40B4-BE49-F238E27FC236}">
                <a16:creationId xmlns:a16="http://schemas.microsoft.com/office/drawing/2014/main" id="{D5BBF92D-8E8A-4F07-9CF6-F8283B786437}"/>
              </a:ext>
            </a:extLst>
          </p:cNvPr>
          <p:cNvCxnSpPr>
            <a:cxnSpLocks/>
          </p:cNvCxnSpPr>
          <p:nvPr/>
        </p:nvCxnSpPr>
        <p:spPr>
          <a:xfrm flipH="1">
            <a:off x="11977763" y="3294000"/>
            <a:ext cx="13237" cy="2766352"/>
          </a:xfrm>
          <a:prstGeom prst="line">
            <a:avLst/>
          </a:prstGeom>
          <a:ln w="25400" cap="rnd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964B98D-528B-D114-CE3A-BC3C3C2178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314" y="979055"/>
            <a:ext cx="10341955" cy="4645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469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cto 12">
            <a:extLst>
              <a:ext uri="{FF2B5EF4-FFF2-40B4-BE49-F238E27FC236}">
                <a16:creationId xmlns:a16="http://schemas.microsoft.com/office/drawing/2014/main" id="{248F890C-1C51-4988-AD5B-BBD49965915B}"/>
              </a:ext>
            </a:extLst>
          </p:cNvPr>
          <p:cNvCxnSpPr>
            <a:cxnSpLocks/>
          </p:cNvCxnSpPr>
          <p:nvPr/>
        </p:nvCxnSpPr>
        <p:spPr>
          <a:xfrm>
            <a:off x="246000" y="0"/>
            <a:ext cx="0" cy="2889000"/>
          </a:xfrm>
          <a:prstGeom prst="line">
            <a:avLst/>
          </a:prstGeom>
          <a:ln w="28575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8313236" y="2518403"/>
            <a:ext cx="3618345" cy="1551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2091FF"/>
                </a:solidFill>
                <a:effectLst/>
                <a:uLnTx/>
                <a:uFillTx/>
                <a:latin typeface="Tenor Sans"/>
                <a:ea typeface="+mn-ea"/>
                <a:cs typeface="+mn-cs"/>
                <a:sym typeface="Tenor Sans"/>
              </a:rPr>
              <a:t>2. Календарный учебный график на 2024-2025 уч. год</a:t>
            </a:r>
          </a:p>
        </p:txBody>
      </p:sp>
      <p:sp>
        <p:nvSpPr>
          <p:cNvPr id="5" name="Google Shape;95;p13">
            <a:extLst>
              <a:ext uri="{FF2B5EF4-FFF2-40B4-BE49-F238E27FC236}">
                <a16:creationId xmlns:a16="http://schemas.microsoft.com/office/drawing/2014/main" id="{CAE8C62C-A325-4E8C-B19B-F589B2ACF9BF}"/>
              </a:ext>
            </a:extLst>
          </p:cNvPr>
          <p:cNvSpPr/>
          <p:nvPr/>
        </p:nvSpPr>
        <p:spPr>
          <a:xfrm>
            <a:off x="0" y="6386358"/>
            <a:ext cx="12192000" cy="471642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0C48BB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Google Shape;98;p13">
            <a:extLst>
              <a:ext uri="{FF2B5EF4-FFF2-40B4-BE49-F238E27FC236}">
                <a16:creationId xmlns:a16="http://schemas.microsoft.com/office/drawing/2014/main" id="{4D8B39C1-A29D-4513-A060-022BDBA81EB7}"/>
              </a:ext>
            </a:extLst>
          </p:cNvPr>
          <p:cNvSpPr/>
          <p:nvPr/>
        </p:nvSpPr>
        <p:spPr>
          <a:xfrm>
            <a:off x="8178800" y="6243609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B4E3E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305719A-9CC4-4111-A6F4-ABDB45F706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1600" y="170164"/>
            <a:ext cx="1728325" cy="1332224"/>
          </a:xfrm>
          <a:prstGeom prst="rect">
            <a:avLst/>
          </a:prstGeom>
        </p:spPr>
      </p:pic>
      <p:cxnSp>
        <p:nvCxnSpPr>
          <p:cNvPr id="11" name="Conector recto 7">
            <a:extLst>
              <a:ext uri="{FF2B5EF4-FFF2-40B4-BE49-F238E27FC236}">
                <a16:creationId xmlns:a16="http://schemas.microsoft.com/office/drawing/2014/main" id="{D5BBF92D-8E8A-4F07-9CF6-F8283B786437}"/>
              </a:ext>
            </a:extLst>
          </p:cNvPr>
          <p:cNvCxnSpPr>
            <a:cxnSpLocks/>
          </p:cNvCxnSpPr>
          <p:nvPr/>
        </p:nvCxnSpPr>
        <p:spPr>
          <a:xfrm flipH="1">
            <a:off x="11977763" y="3294000"/>
            <a:ext cx="13237" cy="2766352"/>
          </a:xfrm>
          <a:prstGeom prst="line">
            <a:avLst/>
          </a:prstGeom>
          <a:ln w="25400" cap="rnd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B055FAE-48CA-5AA3-7424-13558C6EA2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515" y="64382"/>
            <a:ext cx="8095106" cy="664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840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cto 12">
            <a:extLst>
              <a:ext uri="{FF2B5EF4-FFF2-40B4-BE49-F238E27FC236}">
                <a16:creationId xmlns:a16="http://schemas.microsoft.com/office/drawing/2014/main" id="{248F890C-1C51-4988-AD5B-BBD49965915B}"/>
              </a:ext>
            </a:extLst>
          </p:cNvPr>
          <p:cNvCxnSpPr>
            <a:cxnSpLocks/>
          </p:cNvCxnSpPr>
          <p:nvPr/>
        </p:nvCxnSpPr>
        <p:spPr>
          <a:xfrm>
            <a:off x="246000" y="0"/>
            <a:ext cx="0" cy="2889000"/>
          </a:xfrm>
          <a:prstGeom prst="line">
            <a:avLst/>
          </a:prstGeom>
          <a:ln w="28575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473530" y="71375"/>
            <a:ext cx="9711870" cy="590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2091FF"/>
                </a:solidFill>
                <a:effectLst/>
                <a:uLnTx/>
                <a:uFillTx/>
                <a:latin typeface="Tenor Sans"/>
                <a:ea typeface="+mn-ea"/>
                <a:cs typeface="+mn-cs"/>
                <a:sym typeface="Tenor Sans"/>
              </a:rPr>
              <a:t>Календарный учебный график на 2024-2025 уч. год</a:t>
            </a:r>
          </a:p>
        </p:txBody>
      </p:sp>
      <p:sp>
        <p:nvSpPr>
          <p:cNvPr id="5" name="Google Shape;95;p13">
            <a:extLst>
              <a:ext uri="{FF2B5EF4-FFF2-40B4-BE49-F238E27FC236}">
                <a16:creationId xmlns:a16="http://schemas.microsoft.com/office/drawing/2014/main" id="{CAE8C62C-A325-4E8C-B19B-F589B2ACF9BF}"/>
              </a:ext>
            </a:extLst>
          </p:cNvPr>
          <p:cNvSpPr/>
          <p:nvPr/>
        </p:nvSpPr>
        <p:spPr>
          <a:xfrm>
            <a:off x="0" y="6386358"/>
            <a:ext cx="12192000" cy="471642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0C48BB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Google Shape;98;p13">
            <a:extLst>
              <a:ext uri="{FF2B5EF4-FFF2-40B4-BE49-F238E27FC236}">
                <a16:creationId xmlns:a16="http://schemas.microsoft.com/office/drawing/2014/main" id="{4D8B39C1-A29D-4513-A060-022BDBA81EB7}"/>
              </a:ext>
            </a:extLst>
          </p:cNvPr>
          <p:cNvSpPr/>
          <p:nvPr/>
        </p:nvSpPr>
        <p:spPr>
          <a:xfrm>
            <a:off x="8178800" y="6243609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B4E3E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305719A-9CC4-4111-A6F4-ABDB45F706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6000" y="170164"/>
            <a:ext cx="1483925" cy="1143836"/>
          </a:xfrm>
          <a:prstGeom prst="rect">
            <a:avLst/>
          </a:prstGeom>
        </p:spPr>
      </p:pic>
      <p:cxnSp>
        <p:nvCxnSpPr>
          <p:cNvPr id="11" name="Conector recto 7">
            <a:extLst>
              <a:ext uri="{FF2B5EF4-FFF2-40B4-BE49-F238E27FC236}">
                <a16:creationId xmlns:a16="http://schemas.microsoft.com/office/drawing/2014/main" id="{D5BBF92D-8E8A-4F07-9CF6-F8283B786437}"/>
              </a:ext>
            </a:extLst>
          </p:cNvPr>
          <p:cNvCxnSpPr>
            <a:cxnSpLocks/>
          </p:cNvCxnSpPr>
          <p:nvPr/>
        </p:nvCxnSpPr>
        <p:spPr>
          <a:xfrm flipH="1">
            <a:off x="11977763" y="3294000"/>
            <a:ext cx="13237" cy="2766352"/>
          </a:xfrm>
          <a:prstGeom prst="line">
            <a:avLst/>
          </a:prstGeom>
          <a:ln w="25400" cap="rnd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479C014-2563-EFE7-4FEF-EBF998F2DE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427" y="629446"/>
            <a:ext cx="8934075" cy="5756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847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ector recto 7">
            <a:extLst>
              <a:ext uri="{FF2B5EF4-FFF2-40B4-BE49-F238E27FC236}">
                <a16:creationId xmlns:a16="http://schemas.microsoft.com/office/drawing/2014/main" id="{D5BBF92D-8E8A-4F07-9CF6-F8283B786437}"/>
              </a:ext>
            </a:extLst>
          </p:cNvPr>
          <p:cNvCxnSpPr>
            <a:cxnSpLocks/>
          </p:cNvCxnSpPr>
          <p:nvPr/>
        </p:nvCxnSpPr>
        <p:spPr>
          <a:xfrm flipH="1">
            <a:off x="11977763" y="3550414"/>
            <a:ext cx="13237" cy="2766352"/>
          </a:xfrm>
          <a:prstGeom prst="line">
            <a:avLst/>
          </a:prstGeom>
          <a:ln w="25400" cap="rnd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Conector recto 12">
            <a:extLst>
              <a:ext uri="{FF2B5EF4-FFF2-40B4-BE49-F238E27FC236}">
                <a16:creationId xmlns:a16="http://schemas.microsoft.com/office/drawing/2014/main" id="{248F890C-1C51-4988-AD5B-BBD49965915B}"/>
              </a:ext>
            </a:extLst>
          </p:cNvPr>
          <p:cNvCxnSpPr>
            <a:cxnSpLocks/>
          </p:cNvCxnSpPr>
          <p:nvPr/>
        </p:nvCxnSpPr>
        <p:spPr>
          <a:xfrm>
            <a:off x="246000" y="0"/>
            <a:ext cx="0" cy="2889000"/>
          </a:xfrm>
          <a:prstGeom prst="line">
            <a:avLst/>
          </a:prstGeom>
          <a:ln w="28575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413796" y="0"/>
            <a:ext cx="652160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2091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Tenor Sans"/>
              </a:rPr>
              <a:t>Повестка</a:t>
            </a:r>
            <a:endParaRPr kumimoji="0" sz="1000" b="1" i="0" u="none" strike="noStrike" kern="1200" cap="none" spc="0" normalizeH="0" baseline="0" noProof="0" dirty="0">
              <a:ln>
                <a:noFill/>
              </a:ln>
              <a:solidFill>
                <a:srgbClr val="2091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" name="Google Shape;95;p13">
            <a:extLst>
              <a:ext uri="{FF2B5EF4-FFF2-40B4-BE49-F238E27FC236}">
                <a16:creationId xmlns:a16="http://schemas.microsoft.com/office/drawing/2014/main" id="{CAE8C62C-A325-4E8C-B19B-F589B2ACF9BF}"/>
              </a:ext>
            </a:extLst>
          </p:cNvPr>
          <p:cNvSpPr/>
          <p:nvPr/>
        </p:nvSpPr>
        <p:spPr>
          <a:xfrm>
            <a:off x="0" y="6526858"/>
            <a:ext cx="12192000" cy="331142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2091F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Google Shape;98;p13">
            <a:extLst>
              <a:ext uri="{FF2B5EF4-FFF2-40B4-BE49-F238E27FC236}">
                <a16:creationId xmlns:a16="http://schemas.microsoft.com/office/drawing/2014/main" id="{4D8B39C1-A29D-4513-A060-022BDBA81EB7}"/>
              </a:ext>
            </a:extLst>
          </p:cNvPr>
          <p:cNvSpPr/>
          <p:nvPr/>
        </p:nvSpPr>
        <p:spPr>
          <a:xfrm>
            <a:off x="8187592" y="6299182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F1DABCE1-8D7F-4BF3-991A-7E10798AB26B}"/>
              </a:ext>
            </a:extLst>
          </p:cNvPr>
          <p:cNvSpPr txBox="1">
            <a:spLocks/>
          </p:cNvSpPr>
          <p:nvPr/>
        </p:nvSpPr>
        <p:spPr>
          <a:xfrm>
            <a:off x="593286" y="777215"/>
            <a:ext cx="10190113" cy="569517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Формы получения образования.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Календарный учебный график на 2024-2025 уч. год (начало, продолжительность, окончание учебного года; расписание звонков; расписание каникул).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занятий 02.09.2024, 03.09.2024, 06.09.2024.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Классное руководство. Педагогический состав классов.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Учебный план. План внеурочной занятости.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Расписание учебных занятий и внеурочной деятельности.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AutoNum type="arabicPeriod"/>
            </a:pP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Государственная итоговая аттестация. Диагностики (независимая экспертиза).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Учебники и учебные принадлежности.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Дополнительное образование. 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Внешний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вид.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Стоимость питания. Льготное питание.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Контакты и взаимодействие. Где посмотреть информацию?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Ответы на вопросы.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305719A-9CC4-4111-A6F4-ABDB45F706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6000" y="170164"/>
            <a:ext cx="1483925" cy="114383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866D9DA-8565-6C72-9390-4A6C49F902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8056" y="3777470"/>
            <a:ext cx="1794040" cy="2348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448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Personalizados 17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2FDA7"/>
      </a:accent1>
      <a:accent2>
        <a:srgbClr val="2091FF"/>
      </a:accent2>
      <a:accent3>
        <a:srgbClr val="6645CF"/>
      </a:accent3>
      <a:accent4>
        <a:srgbClr val="FB4B5E"/>
      </a:accent4>
      <a:accent5>
        <a:srgbClr val="FFA84E"/>
      </a:accent5>
      <a:accent6>
        <a:srgbClr val="E251E8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12779</TotalTime>
  <Words>2520</Words>
  <Application>Microsoft Office PowerPoint</Application>
  <PresentationFormat>Широкоэкранный</PresentationFormat>
  <Paragraphs>486</Paragraphs>
  <Slides>36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49" baseType="lpstr">
      <vt:lpstr>Times New Roman</vt:lpstr>
      <vt:lpstr>Calibri Light</vt:lpstr>
      <vt:lpstr>-apple-system</vt:lpstr>
      <vt:lpstr>Arial</vt:lpstr>
      <vt:lpstr>Roboto Light</vt:lpstr>
      <vt:lpstr>Assistant</vt:lpstr>
      <vt:lpstr>Tenor Sans</vt:lpstr>
      <vt:lpstr>Roboto Th</vt:lpstr>
      <vt:lpstr>Calibri</vt:lpstr>
      <vt:lpstr>Century Gothic</vt:lpstr>
      <vt:lpstr>Verdana</vt:lpstr>
      <vt:lpstr>Roboto</vt:lpstr>
      <vt:lpstr>Tema de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Infographics  Super Kit</dc:title>
  <dc:creator>Yolanda Tamayo</dc:creator>
  <cp:lastModifiedBy>Куневская Людмила Викторовна</cp:lastModifiedBy>
  <cp:revision>320</cp:revision>
  <dcterms:created xsi:type="dcterms:W3CDTF">2020-05-04T08:49:58Z</dcterms:created>
  <dcterms:modified xsi:type="dcterms:W3CDTF">2024-08-28T10:04:32Z</dcterms:modified>
</cp:coreProperties>
</file>