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9" r:id="rId2"/>
    <p:sldId id="401" r:id="rId3"/>
    <p:sldId id="402" r:id="rId4"/>
    <p:sldId id="403" r:id="rId5"/>
    <p:sldId id="406" r:id="rId6"/>
    <p:sldId id="405" r:id="rId7"/>
    <p:sldId id="407" r:id="rId8"/>
    <p:sldId id="408" r:id="rId9"/>
    <p:sldId id="409" r:id="rId10"/>
    <p:sldId id="410" r:id="rId11"/>
    <p:sldId id="411" r:id="rId12"/>
    <p:sldId id="4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B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46B0-3888-4CCB-B07D-C489D7F473B2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A3C9-259D-4ADD-AC17-F73FB90A9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6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8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7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A0BE-EBB8-4526-896C-9966E08A013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sch627.mskobr.ru/files/menyu_%D1%84%D0%B5%D0%B2%D1%80%D0%B0%D0%BB%D1%8C/polojeniya/Polojenie_o_formah_polucheniya_obrazovaniya.pdf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627.mskobr.ru/uchashimsya/raspisanie-kanikuly" TargetMode="External"/><Relationship Id="rId5" Type="http://schemas.openxmlformats.org/officeDocument/2006/relationships/hyperlink" Target="https://mcko.ru/pages/m_n_d_i-m_materials" TargetMode="External"/><Relationship Id="rId4" Type="http://schemas.openxmlformats.org/officeDocument/2006/relationships/hyperlink" Target="https://sch627.mskobr.ru/info_edu/education#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627.mskobr.ru/files/menyu_%D1%84%D0%B5%D0%B2%D1%80%D0%B0%D0%BB%D1%8C/polojeniya/Polojenie_o_formah_polucheniya_obrazovaniya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49"/>
          <a:stretch/>
        </p:blipFill>
        <p:spPr>
          <a:xfrm>
            <a:off x="3998402" y="23625"/>
            <a:ext cx="8193598" cy="1814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734" b="4502"/>
          <a:stretch/>
        </p:blipFill>
        <p:spPr>
          <a:xfrm>
            <a:off x="14288" y="-89126"/>
            <a:ext cx="2639368" cy="26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-1" y="-19052"/>
            <a:ext cx="2653657" cy="6877052"/>
            <a:chOff x="-1" y="-19052"/>
            <a:chExt cx="2653657" cy="6877052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-1" y="-15874"/>
              <a:ext cx="2653657" cy="6873874"/>
            </a:xfrm>
            <a:prstGeom prst="rtTriangl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-1" y="-19052"/>
              <a:ext cx="2057401" cy="6877051"/>
              <a:chOff x="-1" y="-19052"/>
              <a:chExt cx="2057401" cy="6877051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-1" y="-19052"/>
                <a:ext cx="2057401" cy="6877051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ятиугольник 9"/>
              <p:cNvSpPr/>
              <p:nvPr/>
            </p:nvSpPr>
            <p:spPr>
              <a:xfrm>
                <a:off x="0" y="5457823"/>
                <a:ext cx="589783" cy="509589"/>
              </a:xfrm>
              <a:prstGeom prst="homePlate">
                <a:avLst>
                  <a:gd name="adj" fmla="val 37199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Шеврон 10"/>
              <p:cNvSpPr/>
              <p:nvPr/>
            </p:nvSpPr>
            <p:spPr>
              <a:xfrm>
                <a:off x="461191" y="5457825"/>
                <a:ext cx="371474" cy="514350"/>
              </a:xfrm>
              <a:prstGeom prst="chevron">
                <a:avLst/>
              </a:prstGeom>
              <a:solidFill>
                <a:srgbClr val="007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Шеврон 11"/>
              <p:cNvSpPr/>
              <p:nvPr/>
            </p:nvSpPr>
            <p:spPr>
              <a:xfrm>
                <a:off x="720827" y="5453062"/>
                <a:ext cx="371474" cy="514350"/>
              </a:xfrm>
              <a:prstGeom prst="chevron">
                <a:avLst/>
              </a:prstGeom>
              <a:solidFill>
                <a:srgbClr val="008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Шеврон 12"/>
              <p:cNvSpPr/>
              <p:nvPr/>
            </p:nvSpPr>
            <p:spPr>
              <a:xfrm>
                <a:off x="1003351" y="5457825"/>
                <a:ext cx="371474" cy="514350"/>
              </a:xfrm>
              <a:prstGeom prst="chevron">
                <a:avLst/>
              </a:prstGeom>
              <a:solidFill>
                <a:srgbClr val="33A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7" y="227262"/>
            <a:ext cx="1335117" cy="14289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" y="2802575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/>
          <a:stretch/>
        </p:blipFill>
        <p:spPr>
          <a:xfrm>
            <a:off x="2609649" y="2156456"/>
            <a:ext cx="140115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/>
        </p:blipFill>
        <p:spPr>
          <a:xfrm>
            <a:off x="6775484" y="2787800"/>
            <a:ext cx="2189041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76" y="2139729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>
          <a:xfrm>
            <a:off x="6759327" y="1521465"/>
            <a:ext cx="2165156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2" y="2806494"/>
            <a:ext cx="189185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3" y="1529224"/>
            <a:ext cx="188877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53" y="2164707"/>
            <a:ext cx="1765050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66" y="1528957"/>
            <a:ext cx="1890000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31042" b="34166"/>
          <a:stretch/>
        </p:blipFill>
        <p:spPr>
          <a:xfrm>
            <a:off x="10518995" y="2787800"/>
            <a:ext cx="1550273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10548966" y="1581729"/>
            <a:ext cx="1520302" cy="1188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622285" y="4704362"/>
            <a:ext cx="8887035" cy="1678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Родительское собрание: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«Организация заочной формы обучения»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340C0-81A9-283B-03B6-D3C16D92F5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474" y="4075926"/>
            <a:ext cx="2019867" cy="26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4" y="266590"/>
            <a:ext cx="10515600" cy="1504021"/>
          </a:xfrm>
        </p:spPr>
        <p:txBody>
          <a:bodyPr>
            <a:noAutofit/>
          </a:bodyPr>
          <a:lstStyle/>
          <a:p>
            <a:pPr indent="450215" algn="ctr"/>
            <a:r>
              <a:rPr lang="ru-RU" sz="3200" b="1" dirty="0">
                <a:solidFill>
                  <a:srgbClr val="002060"/>
                </a:solidFill>
              </a:rPr>
              <a:t>6. Когда подписать договор на заочное обучение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21229" y="3050771"/>
            <a:ext cx="10224655" cy="22278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03.09.2024 </a:t>
            </a:r>
            <a:r>
              <a:rPr lang="ru-RU" sz="3600" dirty="0"/>
              <a:t>с 18.00 до 20.00, в 216 </a:t>
            </a:r>
            <a:r>
              <a:rPr lang="ru-RU" sz="3600" dirty="0" err="1"/>
              <a:t>каб</a:t>
            </a:r>
            <a:r>
              <a:rPr lang="ru-RU" sz="3600" dirty="0"/>
              <a:t>.</a:t>
            </a:r>
          </a:p>
          <a:p>
            <a:pPr algn="ctr"/>
            <a:r>
              <a:rPr lang="ru-RU" sz="3600" dirty="0" smtClean="0"/>
              <a:t>Каждый понедельник </a:t>
            </a:r>
            <a:r>
              <a:rPr lang="ru-RU" sz="3600" dirty="0"/>
              <a:t>с 18.00 до </a:t>
            </a:r>
            <a:r>
              <a:rPr lang="ru-RU" sz="3600" dirty="0" smtClean="0"/>
              <a:t>19.00</a:t>
            </a:r>
            <a:r>
              <a:rPr lang="ru-RU" sz="3600" dirty="0"/>
              <a:t>, в </a:t>
            </a:r>
            <a:r>
              <a:rPr lang="ru-RU" sz="3600" dirty="0" smtClean="0"/>
              <a:t>210 </a:t>
            </a:r>
            <a:r>
              <a:rPr lang="ru-RU" sz="3600" dirty="0" err="1"/>
              <a:t>каб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03"/>
            <a:ext cx="10515600" cy="813410"/>
          </a:xfrm>
        </p:spPr>
        <p:txBody>
          <a:bodyPr>
            <a:noAutofit/>
          </a:bodyPr>
          <a:lstStyle/>
          <a:p>
            <a:pPr indent="450215" algn="ctr"/>
            <a:r>
              <a:rPr lang="ru-RU" sz="3600" b="1" dirty="0">
                <a:solidFill>
                  <a:srgbClr val="002060"/>
                </a:solidFill>
              </a:rPr>
              <a:t>7. Полезные ссылки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647" y="1351098"/>
            <a:ext cx="5905140" cy="50203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1. Положение о формах обучения</a:t>
            </a:r>
          </a:p>
          <a:p>
            <a:pPr marL="0" indent="0" algn="just">
              <a:buNone/>
            </a:pPr>
            <a:r>
              <a:rPr lang="en-US" sz="2400" dirty="0">
                <a:hlinkClick r:id="rId3"/>
              </a:rPr>
              <a:t>Polojenie_o_formah_polucheniya_obrazovaniya.pdf (mskobr.ru)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500" dirty="0"/>
              <a:t>2. Учебный план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3. Программы по предметам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4. Типовые диагностические работы</a:t>
            </a:r>
          </a:p>
          <a:p>
            <a:pPr marL="0" indent="0" algn="just">
              <a:buNone/>
            </a:pPr>
            <a:r>
              <a:rPr lang="ru-RU" sz="2400" dirty="0">
                <a:hlinkClick r:id="rId5"/>
              </a:rPr>
              <a:t>Руководителям - Мониторинг и диагностика - Инструктивно-методические материалы (mcko.ru)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5. ЭЖД</a:t>
            </a:r>
          </a:p>
          <a:p>
            <a:pPr marL="0" indent="0" algn="just">
              <a:buNone/>
            </a:pPr>
            <a:r>
              <a:rPr lang="ru-RU" sz="2400" dirty="0"/>
              <a:t>6. Календарный учебный график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7. Расписание занятий</a:t>
            </a:r>
          </a:p>
          <a:p>
            <a:pPr marL="0" indent="0" algn="just">
              <a:buNone/>
            </a:pPr>
            <a:r>
              <a:rPr lang="ru-RU" sz="2400" dirty="0">
                <a:hlinkClick r:id="rId6"/>
              </a:rPr>
              <a:t>Расписание, учебные периоды, каникулы, ГБОУ Школа № 627, Москва (mskobr.ru)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70" y="705425"/>
            <a:ext cx="4541844" cy="52026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516" y="2286000"/>
            <a:ext cx="4261471" cy="42764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9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49"/>
          <a:stretch/>
        </p:blipFill>
        <p:spPr>
          <a:xfrm>
            <a:off x="3998402" y="23625"/>
            <a:ext cx="8193598" cy="1814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734" b="4502"/>
          <a:stretch/>
        </p:blipFill>
        <p:spPr>
          <a:xfrm>
            <a:off x="14288" y="-89126"/>
            <a:ext cx="2639368" cy="26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-1" y="-19052"/>
            <a:ext cx="2653657" cy="6877052"/>
            <a:chOff x="-1" y="-19052"/>
            <a:chExt cx="2653657" cy="6877052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-1" y="-15874"/>
              <a:ext cx="2653657" cy="6873874"/>
            </a:xfrm>
            <a:prstGeom prst="rtTriangl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-1" y="-19052"/>
              <a:ext cx="2057401" cy="6877051"/>
              <a:chOff x="-1" y="-19052"/>
              <a:chExt cx="2057401" cy="6877051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-1" y="-19052"/>
                <a:ext cx="2057401" cy="6877051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Пятиугольник 9"/>
              <p:cNvSpPr/>
              <p:nvPr/>
            </p:nvSpPr>
            <p:spPr>
              <a:xfrm>
                <a:off x="0" y="5457823"/>
                <a:ext cx="589783" cy="509589"/>
              </a:xfrm>
              <a:prstGeom prst="homePlate">
                <a:avLst>
                  <a:gd name="adj" fmla="val 37199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Шеврон 10"/>
              <p:cNvSpPr/>
              <p:nvPr/>
            </p:nvSpPr>
            <p:spPr>
              <a:xfrm>
                <a:off x="461191" y="5457825"/>
                <a:ext cx="371474" cy="514350"/>
              </a:xfrm>
              <a:prstGeom prst="chevron">
                <a:avLst/>
              </a:prstGeom>
              <a:solidFill>
                <a:srgbClr val="007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Шеврон 11"/>
              <p:cNvSpPr/>
              <p:nvPr/>
            </p:nvSpPr>
            <p:spPr>
              <a:xfrm>
                <a:off x="720827" y="5453062"/>
                <a:ext cx="371474" cy="514350"/>
              </a:xfrm>
              <a:prstGeom prst="chevron">
                <a:avLst/>
              </a:prstGeom>
              <a:solidFill>
                <a:srgbClr val="008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Шеврон 12"/>
              <p:cNvSpPr/>
              <p:nvPr/>
            </p:nvSpPr>
            <p:spPr>
              <a:xfrm>
                <a:off x="1003351" y="5457825"/>
                <a:ext cx="371474" cy="514350"/>
              </a:xfrm>
              <a:prstGeom prst="chevron">
                <a:avLst/>
              </a:prstGeom>
              <a:solidFill>
                <a:srgbClr val="33A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7" y="227262"/>
            <a:ext cx="1335117" cy="14289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" y="2802575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/>
          <a:stretch/>
        </p:blipFill>
        <p:spPr>
          <a:xfrm>
            <a:off x="2609649" y="2156456"/>
            <a:ext cx="140115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/>
        </p:blipFill>
        <p:spPr>
          <a:xfrm>
            <a:off x="6775484" y="2787800"/>
            <a:ext cx="2189041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76" y="2139729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>
          <a:xfrm>
            <a:off x="6759327" y="1521465"/>
            <a:ext cx="2165156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2" y="2806494"/>
            <a:ext cx="189185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3" y="1529224"/>
            <a:ext cx="188877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53" y="2164707"/>
            <a:ext cx="1765050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66" y="1528957"/>
            <a:ext cx="1890000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31042" b="34166"/>
          <a:stretch/>
        </p:blipFill>
        <p:spPr>
          <a:xfrm>
            <a:off x="10518995" y="2787800"/>
            <a:ext cx="1550273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10548966" y="1581729"/>
            <a:ext cx="1520302" cy="1188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622285" y="4704362"/>
            <a:ext cx="8887035" cy="1678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Родительское собрание: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«Организация заочной формы обучения»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340C0-81A9-283B-03B6-D3C16D92F5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474" y="4075926"/>
            <a:ext cx="2019867" cy="26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5" y="64558"/>
            <a:ext cx="10515600" cy="7148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Цель и повестка собрания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13164" y="5952372"/>
            <a:ext cx="10515600" cy="8926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 – информирование родителей и обучающихся о формате организации заочного обучения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Шеврон 9"/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Шеврон 11"/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4990" y="971740"/>
            <a:ext cx="107837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b="1" dirty="0"/>
              <a:t>1.</a:t>
            </a:r>
            <a:r>
              <a:rPr lang="ru-RU" dirty="0"/>
              <a:t> Условия договора об очно-заочном и заочном обучении. Положение о формах обучения. Условия расторжения договора. </a:t>
            </a:r>
          </a:p>
          <a:p>
            <a:pPr indent="450215" algn="just"/>
            <a:r>
              <a:rPr lang="ru-RU" b="1" dirty="0"/>
              <a:t>2.</a:t>
            </a:r>
            <a:r>
              <a:rPr lang="ru-RU" dirty="0"/>
              <a:t> Кураторство учеников, находящихся на очно-заочном и заочном обучении.</a:t>
            </a:r>
          </a:p>
          <a:p>
            <a:pPr indent="450215" algn="just"/>
            <a:r>
              <a:rPr lang="ru-RU" b="1" dirty="0"/>
              <a:t>3.</a:t>
            </a:r>
            <a:r>
              <a:rPr lang="ru-RU" dirty="0"/>
              <a:t> Порядок сопровождения кураторами очно-заочного и заочного обучения. Регламент взаимодействия родителей (учеников) с куратором и учителями-предметниками.</a:t>
            </a:r>
          </a:p>
          <a:p>
            <a:pPr indent="450215" algn="just"/>
            <a:r>
              <a:rPr lang="ru-RU" b="1" dirty="0"/>
              <a:t>4.</a:t>
            </a:r>
            <a:r>
              <a:rPr lang="ru-RU" dirty="0"/>
              <a:t> Сроки и порядок проведения консультаций перед промежуточной аттестацией.</a:t>
            </a:r>
          </a:p>
          <a:p>
            <a:pPr indent="450215" algn="just"/>
            <a:r>
              <a:rPr lang="ru-RU" b="1" dirty="0"/>
              <a:t>5.</a:t>
            </a:r>
            <a:r>
              <a:rPr lang="ru-RU" dirty="0"/>
              <a:t> Сроки и порядок проведения промежуточной аттестации. </a:t>
            </a:r>
            <a:r>
              <a:rPr lang="ru-RU" u="sng" dirty="0"/>
              <a:t>Варианты</a:t>
            </a:r>
            <a:r>
              <a:rPr lang="ru-RU" dirty="0"/>
              <a:t> прохождения промежуточной аттестации (в том числе для обучающихся, находящихся не в г. Москве).</a:t>
            </a:r>
          </a:p>
          <a:p>
            <a:pPr indent="450215" algn="just"/>
            <a:r>
              <a:rPr lang="ru-RU" b="1" dirty="0"/>
              <a:t>6.</a:t>
            </a:r>
            <a:r>
              <a:rPr lang="ru-RU" dirty="0"/>
              <a:t> Время подписания договора для тех, кто еще не заключил договор на заочное обучение. </a:t>
            </a:r>
          </a:p>
          <a:p>
            <a:pPr indent="450215" algn="just"/>
            <a:r>
              <a:rPr lang="ru-RU" b="1" dirty="0"/>
              <a:t>7.</a:t>
            </a:r>
            <a:r>
              <a:rPr lang="ru-RU" dirty="0"/>
              <a:t> Полезные ссылки:</a:t>
            </a:r>
          </a:p>
          <a:p>
            <a:pPr indent="450215" algn="just"/>
            <a:r>
              <a:rPr lang="ru-RU" dirty="0"/>
              <a:t>- Положение о формах обучения</a:t>
            </a:r>
          </a:p>
          <a:p>
            <a:pPr indent="450215" algn="just"/>
            <a:r>
              <a:rPr lang="ru-RU" dirty="0"/>
              <a:t>- Программы по предметам</a:t>
            </a:r>
          </a:p>
          <a:p>
            <a:pPr indent="450215" algn="just"/>
            <a:r>
              <a:rPr lang="ru-RU" dirty="0"/>
              <a:t>- Типовые диагностические работы</a:t>
            </a:r>
          </a:p>
          <a:p>
            <a:pPr indent="450215" algn="just"/>
            <a:r>
              <a:rPr lang="ru-RU" dirty="0"/>
              <a:t>- ЭЖД</a:t>
            </a:r>
          </a:p>
          <a:p>
            <a:pPr indent="450215" algn="just"/>
            <a:r>
              <a:rPr lang="en-US" dirty="0"/>
              <a:t>- </a:t>
            </a:r>
            <a:r>
              <a:rPr lang="ru-RU" dirty="0"/>
              <a:t>Календарный учебный график</a:t>
            </a:r>
          </a:p>
          <a:p>
            <a:pPr indent="450215" algn="just"/>
            <a:r>
              <a:rPr lang="ru-RU" dirty="0"/>
              <a:t>- Расписание занятий</a:t>
            </a:r>
          </a:p>
          <a:p>
            <a:pPr indent="450215" algn="just"/>
            <a:r>
              <a:rPr lang="ru-RU" b="1" dirty="0"/>
              <a:t>8.</a:t>
            </a:r>
            <a:r>
              <a:rPr lang="ru-RU" dirty="0"/>
              <a:t> Ответы на вопросы.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9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3" y="47296"/>
            <a:ext cx="10515600" cy="9854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Статья 17. Формы получения образования и формы обучения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b="1" dirty="0"/>
              <a:t>Федеральный закон от 29 декабря 2012 г. N 273-ФЗ «Об образовании в Российской Федерации»)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86550"/>
              </p:ext>
            </p:extLst>
          </p:nvPr>
        </p:nvGraphicFramePr>
        <p:xfrm>
          <a:off x="611060" y="957270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701" y="5103299"/>
            <a:ext cx="10688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2. Обучение в организациях, осуществляющих образовательную деятельность, </a:t>
            </a:r>
            <a:r>
              <a:rPr lang="ru-RU" b="1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учетом потребностей, возможностей личности и в зависимости от объема обязательных занятий педагогического работника с обучающимися</a:t>
            </a:r>
            <a:r>
              <a:rPr lang="ru-RU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осуществляется в очной, очно-заочной или заочной форме.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4433" y="6079621"/>
            <a:ext cx="6246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Положение о формах обучения</a:t>
            </a:r>
          </a:p>
          <a:p>
            <a:r>
              <a:rPr lang="en-US" dirty="0">
                <a:hlinkClick r:id="rId8"/>
              </a:rPr>
              <a:t>Polojenie_o_formah_polucheniya_obrazovaniya.pdf (mskobr.ru)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1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20" y="399596"/>
            <a:ext cx="10515600" cy="985408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1. Условия договора об очно-заочном и заочном обучении. Положение о формах обучения. Условия расторжения договора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34700" y="1803652"/>
            <a:ext cx="8938348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Взаимная ответственность родителей и школы.</a:t>
            </a:r>
          </a:p>
          <a:p>
            <a:pPr algn="just"/>
            <a:r>
              <a:rPr lang="ru-RU" sz="2400" dirty="0"/>
              <a:t>Обучающийся имеет право на получение учебников, посещение консультаций (по графику), практических работ.</a:t>
            </a:r>
          </a:p>
          <a:p>
            <a:pPr algn="just"/>
            <a:r>
              <a:rPr lang="ru-RU" sz="2400" b="1" dirty="0"/>
              <a:t>Основой</a:t>
            </a:r>
            <a:r>
              <a:rPr lang="ru-RU" sz="2400" dirty="0"/>
              <a:t> организации учебной работы по заочной форме обучения </a:t>
            </a:r>
            <a:r>
              <a:rPr lang="ru-RU" sz="2400" b="1" dirty="0"/>
              <a:t>являются самостоятельная работа обучающихся</a:t>
            </a:r>
            <a:r>
              <a:rPr lang="ru-RU" sz="2400" dirty="0"/>
              <a:t>, групповые или индивидуальные консультации, зачеты (экзамены). </a:t>
            </a:r>
            <a:endParaRPr lang="en-US" sz="2400" dirty="0"/>
          </a:p>
          <a:p>
            <a:pPr algn="just"/>
            <a:r>
              <a:rPr lang="ru-RU" sz="2400" dirty="0"/>
              <a:t>Договор расторгается в случае </a:t>
            </a:r>
            <a:r>
              <a:rPr lang="ru-RU" sz="2400" b="1" dirty="0" err="1"/>
              <a:t>неусвоения</a:t>
            </a:r>
            <a:r>
              <a:rPr lang="ru-RU" sz="2400" b="1" dirty="0"/>
              <a:t> обучающимся общеобразовательной программы</a:t>
            </a:r>
            <a:r>
              <a:rPr lang="ru-RU" sz="2400" dirty="0"/>
              <a:t> (не сдана промежуточная аттестация).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309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48" y="354714"/>
            <a:ext cx="9356049" cy="1224704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2. Кураторство учеников,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находящихся на очно-заочном и заочном обучении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66033" y="2618509"/>
            <a:ext cx="8728364" cy="252707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Кураторство осуществляется </a:t>
            </a:r>
            <a:r>
              <a:rPr lang="ru-RU" sz="3200" b="1" dirty="0"/>
              <a:t>классным руководителем </a:t>
            </a:r>
            <a:r>
              <a:rPr lang="ru-RU" sz="3200" dirty="0"/>
              <a:t>обучающегося в соответствии с регламентом взаимодействия с родителями (учениками) . </a:t>
            </a:r>
          </a:p>
        </p:txBody>
      </p:sp>
    </p:spTree>
    <p:extLst>
      <p:ext uri="{BB962C8B-B14F-4D97-AF65-F5344CB8AC3E}">
        <p14:creationId xmlns:p14="http://schemas.microsoft.com/office/powerpoint/2010/main" val="267998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50" y="0"/>
            <a:ext cx="8211739" cy="1371016"/>
          </a:xfrm>
        </p:spPr>
        <p:txBody>
          <a:bodyPr>
            <a:noAutofit/>
          </a:bodyPr>
          <a:lstStyle/>
          <a:p>
            <a:pPr indent="450215" algn="ctr"/>
            <a:r>
              <a:rPr lang="ru-RU" sz="2400" b="1" dirty="0">
                <a:solidFill>
                  <a:srgbClr val="002060"/>
                </a:solidFill>
              </a:rPr>
              <a:t>3. Порядок сопровождения кураторами очно-заочного и заочного обучения.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Регламент взаимодействия родителей (учеников) с куратором и учителями-предметниками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398129"/>
              </p:ext>
            </p:extLst>
          </p:nvPr>
        </p:nvGraphicFramePr>
        <p:xfrm>
          <a:off x="694746" y="1645931"/>
          <a:ext cx="11080939" cy="406430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97934">
                  <a:extLst>
                    <a:ext uri="{9D8B030D-6E8A-4147-A177-3AD203B41FA5}">
                      <a16:colId xmlns:a16="http://schemas.microsoft.com/office/drawing/2014/main" val="1347533813"/>
                    </a:ext>
                  </a:extLst>
                </a:gridCol>
                <a:gridCol w="8626203">
                  <a:extLst>
                    <a:ext uri="{9D8B030D-6E8A-4147-A177-3AD203B41FA5}">
                      <a16:colId xmlns:a16="http://schemas.microsoft.com/office/drawing/2014/main" val="3303480823"/>
                    </a:ext>
                  </a:extLst>
                </a:gridCol>
                <a:gridCol w="1656802">
                  <a:extLst>
                    <a:ext uri="{9D8B030D-6E8A-4147-A177-3AD203B41FA5}">
                      <a16:colId xmlns:a16="http://schemas.microsoft.com/office/drawing/2014/main" val="3402678822"/>
                    </a:ext>
                  </a:extLst>
                </a:gridCol>
              </a:tblGrid>
              <a:tr h="55910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необходимо сделать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4836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учебный план, расписание занятий класса, Положение</a:t>
                      </a:r>
                      <a:r>
                        <a:rPr lang="ru-RU" sz="2000" baseline="0" dirty="0"/>
                        <a:t> о формах обучения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</a:t>
                      </a:r>
                      <a:r>
                        <a:rPr lang="ru-RU" sz="1800" dirty="0" smtClean="0"/>
                        <a:t>15.09.2024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23398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график сдачи промежуточной аттестации и</a:t>
                      </a:r>
                      <a:r>
                        <a:rPr lang="ru-RU" sz="2000" baseline="0" dirty="0"/>
                        <a:t> график консультаций (по предметам)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</a:t>
                      </a:r>
                      <a:r>
                        <a:rPr lang="ru-RU" sz="1800" dirty="0" smtClean="0"/>
                        <a:t>15.09.2024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70268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график консультаций учителей (ВД Без</a:t>
                      </a:r>
                      <a:r>
                        <a:rPr lang="ru-RU" sz="2000" baseline="0" dirty="0"/>
                        <a:t> пробелов к результату) и график диагностических работ МЦКО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</a:t>
                      </a:r>
                      <a:r>
                        <a:rPr lang="ru-RU" sz="1800" dirty="0" smtClean="0"/>
                        <a:t>22.09.2024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863822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5.</a:t>
                      </a:r>
                      <a:r>
                        <a:rPr lang="ru-RU" b="1" baseline="0" dirty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Осуществлять посредничество между родителями (учениками) и учителями-предметниками, администрацией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 необходимости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03379"/>
                  </a:ext>
                </a:extLst>
              </a:tr>
              <a:tr h="55910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Контролировать явку обучающихся на консультации и промежуточную</a:t>
                      </a:r>
                      <a:r>
                        <a:rPr lang="ru-RU" sz="2000" baseline="0" dirty="0"/>
                        <a:t> аттестацию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соответствии с графиком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12614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936" y="5922225"/>
            <a:ext cx="5517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Общение родителей с куратором после уроков </a:t>
            </a:r>
          </a:p>
          <a:p>
            <a:pPr algn="ctr"/>
            <a:r>
              <a:rPr lang="ru-RU" sz="2000" b="1" dirty="0"/>
              <a:t>(с 16.30 до 18.00)</a:t>
            </a:r>
          </a:p>
        </p:txBody>
      </p:sp>
    </p:spTree>
    <p:extLst>
      <p:ext uri="{BB962C8B-B14F-4D97-AF65-F5344CB8AC3E}">
        <p14:creationId xmlns:p14="http://schemas.microsoft.com/office/powerpoint/2010/main" val="425729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4" y="266590"/>
            <a:ext cx="10515600" cy="1146573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4. Сроки и порядок проведения консультаций перед промежуточной аттестацией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53489" y="2166446"/>
            <a:ext cx="9192491" cy="311213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Школа организует и проводит </a:t>
            </a:r>
            <a:r>
              <a:rPr lang="ru-RU" b="1" dirty="0"/>
              <a:t>не менее 1 консультации </a:t>
            </a:r>
            <a:r>
              <a:rPr lang="ru-RU" dirty="0"/>
              <a:t>по каждому предмету учебного плана.</a:t>
            </a:r>
          </a:p>
          <a:p>
            <a:pPr algn="just"/>
            <a:r>
              <a:rPr lang="ru-RU" dirty="0"/>
              <a:t>Консультация проводится </a:t>
            </a:r>
            <a:r>
              <a:rPr lang="ru-RU" b="1" dirty="0"/>
              <a:t>не позднее, чем за 3 дня до </a:t>
            </a:r>
            <a:r>
              <a:rPr lang="ru-RU" dirty="0"/>
              <a:t>даты промежуточной аттестации по данному предмету.</a:t>
            </a:r>
          </a:p>
          <a:p>
            <a:pPr algn="just"/>
            <a:r>
              <a:rPr lang="ru-RU" dirty="0"/>
              <a:t>Консультации могут быть организованы как </a:t>
            </a:r>
            <a:r>
              <a:rPr lang="ru-RU" b="1" dirty="0"/>
              <a:t>индивидуально</a:t>
            </a:r>
            <a:r>
              <a:rPr lang="ru-RU" dirty="0"/>
              <a:t>, так и </a:t>
            </a:r>
            <a:r>
              <a:rPr lang="ru-RU" b="1" dirty="0"/>
              <a:t>в группах </a:t>
            </a:r>
            <a:r>
              <a:rPr lang="ru-RU" dirty="0"/>
              <a:t>обучающихся одной параллели.</a:t>
            </a:r>
          </a:p>
        </p:txBody>
      </p:sp>
    </p:spTree>
    <p:extLst>
      <p:ext uri="{BB962C8B-B14F-4D97-AF65-F5344CB8AC3E}">
        <p14:creationId xmlns:p14="http://schemas.microsoft.com/office/powerpoint/2010/main" val="290461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36" y="176415"/>
            <a:ext cx="10515600" cy="581307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5. Сроки и порядок проведения промежуточной аттестации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1821" y="5624520"/>
            <a:ext cx="8808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Промежуточная аттестация проводится очно для обучающихся, находящихся в Москве.</a:t>
            </a:r>
          </a:p>
          <a:p>
            <a:r>
              <a:rPr lang="ru-RU" dirty="0"/>
              <a:t>Дистанционно (с системой </a:t>
            </a:r>
            <a:r>
              <a:rPr lang="ru-RU" dirty="0" err="1"/>
              <a:t>прокторинга</a:t>
            </a:r>
            <a:r>
              <a:rPr lang="ru-RU" dirty="0"/>
              <a:t>) для обучающихся, находящихся не в Москве.</a:t>
            </a:r>
          </a:p>
          <a:p>
            <a:pPr algn="ctr"/>
            <a:r>
              <a:rPr lang="ru-RU" dirty="0"/>
              <a:t>Проводит комиссия, назначенная приказом директора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2" y="1477590"/>
            <a:ext cx="4518051" cy="34270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6677" y="862087"/>
            <a:ext cx="6752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66" y="127358"/>
            <a:ext cx="10515600" cy="985408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5. </a:t>
            </a:r>
            <a:r>
              <a:rPr lang="ru-RU" sz="2800" b="1" u="sng" dirty="0">
                <a:solidFill>
                  <a:srgbClr val="002060"/>
                </a:solidFill>
              </a:rPr>
              <a:t>Варианты</a:t>
            </a:r>
            <a:r>
              <a:rPr lang="ru-RU" sz="2800" b="1" dirty="0">
                <a:solidFill>
                  <a:srgbClr val="002060"/>
                </a:solidFill>
              </a:rPr>
              <a:t> прохождения промежуточной аттестации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(в том числе для обучающихся, находящихся не в г. Москве)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2715"/>
              </p:ext>
            </p:extLst>
          </p:nvPr>
        </p:nvGraphicFramePr>
        <p:xfrm>
          <a:off x="1296128" y="1459864"/>
          <a:ext cx="10183749" cy="4754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94583">
                  <a:extLst>
                    <a:ext uri="{9D8B030D-6E8A-4147-A177-3AD203B41FA5}">
                      <a16:colId xmlns:a16="http://schemas.microsoft.com/office/drawing/2014/main" val="1088104426"/>
                    </a:ext>
                  </a:extLst>
                </a:gridCol>
                <a:gridCol w="3394583">
                  <a:extLst>
                    <a:ext uri="{9D8B030D-6E8A-4147-A177-3AD203B41FA5}">
                      <a16:colId xmlns:a16="http://schemas.microsoft.com/office/drawing/2014/main" val="1485819802"/>
                    </a:ext>
                  </a:extLst>
                </a:gridCol>
                <a:gridCol w="3394583">
                  <a:extLst>
                    <a:ext uri="{9D8B030D-6E8A-4147-A177-3AD203B41FA5}">
                      <a16:colId xmlns:a16="http://schemas.microsoft.com/office/drawing/2014/main" val="1359899949"/>
                    </a:ext>
                  </a:extLst>
                </a:gridCol>
              </a:tblGrid>
              <a:tr h="3884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255883"/>
                  </a:ext>
                </a:extLst>
              </a:tr>
              <a:tr h="352994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осваивает образовательную программу самостоятельно, выходит на связь (очно или дистанционно) в сроки, установленные графиком для консультаций и  промежуточной аттестации.</a:t>
                      </a:r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r>
                        <a:rPr lang="ru-RU" sz="2000" dirty="0"/>
                        <a:t>Отметки выставляются на основании итогов промежуточной аттестации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часть предметов изучает самостоятельно и сдает их в</a:t>
                      </a:r>
                      <a:r>
                        <a:rPr lang="ru-RU" sz="2000" baseline="0" dirty="0"/>
                        <a:t> установленные сроки на промежуточной аттестации.</a:t>
                      </a:r>
                    </a:p>
                    <a:p>
                      <a:pPr algn="just"/>
                      <a:r>
                        <a:rPr lang="ru-RU" sz="2000" baseline="0" dirty="0"/>
                        <a:t>Обучающийся часть предметов изучает синхронно с классом, получая текущие отметки.</a:t>
                      </a:r>
                    </a:p>
                    <a:p>
                      <a:pPr algn="just"/>
                      <a:endParaRPr lang="ru-RU" sz="2000" baseline="0" dirty="0"/>
                    </a:p>
                    <a:p>
                      <a:pPr algn="just"/>
                      <a:r>
                        <a:rPr lang="ru-RU" sz="2000" baseline="0" dirty="0"/>
                        <a:t>Отметки за триместр/ полугодие: часть – автоматом; часть – по итогам промежуточной аттестации.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работает синхронно с классом, выполняя задания, размещенные в ЭЖД, прикрепляя в ЭЖД выполненные задания. Обучающийся выполняет дистанционные работы и контрольные работы класса.</a:t>
                      </a:r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r>
                        <a:rPr lang="ru-RU" sz="2000" dirty="0"/>
                        <a:t>Отметки за триместр / полугодие выставляются</a:t>
                      </a:r>
                      <a:r>
                        <a:rPr lang="ru-RU" sz="2000" baseline="0" dirty="0"/>
                        <a:t> на основании текущих отметок (автоматом).</a:t>
                      </a:r>
                      <a:r>
                        <a:rPr lang="ru-RU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1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28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865</Words>
  <Application>Microsoft Office PowerPoint</Application>
  <PresentationFormat>Широкоэкранный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Цель и повестка собрания</vt:lpstr>
      <vt:lpstr>Статья 17. Формы получения образования и формы обучения (Федеральный закон от 29 декабря 2012 г. N 273-ФЗ «Об образовании в Российской Федерации»)</vt:lpstr>
      <vt:lpstr>1. Условия договора об очно-заочном и заочном обучении. Положение о формах обучения. Условия расторжения договора</vt:lpstr>
      <vt:lpstr>2. Кураторство учеников,  находящихся на очно-заочном и заочном обучении</vt:lpstr>
      <vt:lpstr>3. Порядок сопровождения кураторами очно-заочного и заочного обучения.  Регламент взаимодействия родителей (учеников) с куратором и учителями-предметниками</vt:lpstr>
      <vt:lpstr>4. Сроки и порядок проведения консультаций перед промежуточной аттестацией</vt:lpstr>
      <vt:lpstr>5. Сроки и порядок проведения промежуточной аттестации</vt:lpstr>
      <vt:lpstr>5. Варианты прохождения промежуточной аттестации  (в том числе для обучающихся, находящихся не в г. Москве)</vt:lpstr>
      <vt:lpstr>6. Когда подписать договор на заочное обучение </vt:lpstr>
      <vt:lpstr>7. Полезные ссылки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Виталий Михайлович</dc:creator>
  <cp:lastModifiedBy>Куневская Людмила Викторовна</cp:lastModifiedBy>
  <cp:revision>436</cp:revision>
  <dcterms:created xsi:type="dcterms:W3CDTF">2019-03-21T06:27:19Z</dcterms:created>
  <dcterms:modified xsi:type="dcterms:W3CDTF">2024-08-27T10:14:56Z</dcterms:modified>
</cp:coreProperties>
</file>